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4"/>
  </p:notesMasterIdLst>
  <p:sldIdLst>
    <p:sldId id="257" r:id="rId2"/>
    <p:sldId id="258" r:id="rId3"/>
    <p:sldId id="262" r:id="rId4"/>
    <p:sldId id="268" r:id="rId5"/>
    <p:sldId id="263" r:id="rId6"/>
    <p:sldId id="264" r:id="rId7"/>
    <p:sldId id="265" r:id="rId8"/>
    <p:sldId id="266" r:id="rId9"/>
    <p:sldId id="259" r:id="rId10"/>
    <p:sldId id="260" r:id="rId11"/>
    <p:sldId id="261" r:id="rId12"/>
    <p:sldId id="267"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9"/>
    <p:restoredTop sz="93741"/>
  </p:normalViewPr>
  <p:slideViewPr>
    <p:cSldViewPr snapToGrid="0" snapToObjects="1">
      <p:cViewPr>
        <p:scale>
          <a:sx n="97" d="100"/>
          <a:sy n="97" d="100"/>
        </p:scale>
        <p:origin x="144"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12F13-1F9F-A04E-B44F-EB9829C46DE3}" type="datetimeFigureOut">
              <a:rPr kumimoji="1" lang="ja-JP" altLang="en-US" smtClean="0"/>
              <a:t>2016/10/17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3532A-6BCD-694E-A4FB-DE675421D96A}" type="slidenum">
              <a:rPr kumimoji="1" lang="ja-JP" altLang="en-US" smtClean="0"/>
              <a:t>‹#›</a:t>
            </a:fld>
            <a:endParaRPr kumimoji="1" lang="ja-JP" altLang="en-US"/>
          </a:p>
        </p:txBody>
      </p:sp>
    </p:spTree>
    <p:extLst>
      <p:ext uri="{BB962C8B-B14F-4D97-AF65-F5344CB8AC3E}">
        <p14:creationId xmlns:p14="http://schemas.microsoft.com/office/powerpoint/2010/main" val="11631721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9ADBC6-0474-D247-AE21-AE177179D1EF}" type="slidenum">
              <a:rPr kumimoji="1" lang="ja-JP" altLang="en-US" smtClean="0"/>
              <a:t>7</a:t>
            </a:fld>
            <a:endParaRPr kumimoji="1" lang="ja-JP" altLang="en-US"/>
          </a:p>
        </p:txBody>
      </p:sp>
    </p:spTree>
    <p:extLst>
      <p:ext uri="{BB962C8B-B14F-4D97-AF65-F5344CB8AC3E}">
        <p14:creationId xmlns:p14="http://schemas.microsoft.com/office/powerpoint/2010/main" val="194067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9ADBC6-0474-D247-AE21-AE177179D1EF}" type="slidenum">
              <a:rPr kumimoji="1" lang="ja-JP" altLang="en-US" smtClean="0"/>
              <a:t>8</a:t>
            </a:fld>
            <a:endParaRPr kumimoji="1" lang="ja-JP" altLang="en-US"/>
          </a:p>
        </p:txBody>
      </p:sp>
    </p:spTree>
    <p:extLst>
      <p:ext uri="{BB962C8B-B14F-4D97-AF65-F5344CB8AC3E}">
        <p14:creationId xmlns:p14="http://schemas.microsoft.com/office/powerpoint/2010/main" val="1547567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03532A-6BCD-694E-A4FB-DE675421D96A}" type="slidenum">
              <a:rPr kumimoji="1" lang="ja-JP" altLang="en-US" smtClean="0"/>
              <a:t>11</a:t>
            </a:fld>
            <a:endParaRPr kumimoji="1" lang="ja-JP" altLang="en-US"/>
          </a:p>
        </p:txBody>
      </p:sp>
    </p:spTree>
    <p:extLst>
      <p:ext uri="{BB962C8B-B14F-4D97-AF65-F5344CB8AC3E}">
        <p14:creationId xmlns:p14="http://schemas.microsoft.com/office/powerpoint/2010/main" val="891325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9E0A267-0C23-DD45-ADD5-A90D0B283D3E}" type="datetimeFigureOut">
              <a:rPr lang="ja-JP" altLang="en-US" smtClean="0">
                <a:solidFill>
                  <a:prstClr val="black">
                    <a:tint val="75000"/>
                  </a:prstClr>
                </a:solidFill>
              </a:rPr>
              <a:pPr/>
              <a:t>2016/10/17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7B856F-8A71-FC47-BE31-4DA668356F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0352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9E0A267-0C23-DD45-ADD5-A90D0B283D3E}" type="datetimeFigureOut">
              <a:rPr lang="ja-JP" altLang="en-US" smtClean="0">
                <a:solidFill>
                  <a:prstClr val="black">
                    <a:tint val="75000"/>
                  </a:prstClr>
                </a:solidFill>
              </a:rPr>
              <a:pPr/>
              <a:t>2016/10/17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7B856F-8A71-FC47-BE31-4DA668356F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9220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9E0A267-0C23-DD45-ADD5-A90D0B283D3E}" type="datetimeFigureOut">
              <a:rPr lang="ja-JP" altLang="en-US" smtClean="0">
                <a:solidFill>
                  <a:prstClr val="black">
                    <a:tint val="75000"/>
                  </a:prstClr>
                </a:solidFill>
              </a:rPr>
              <a:pPr/>
              <a:t>2016/10/17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7B856F-8A71-FC47-BE31-4DA668356F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0188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9E0A267-0C23-DD45-ADD5-A90D0B283D3E}" type="datetimeFigureOut">
              <a:rPr lang="ja-JP" altLang="en-US" smtClean="0">
                <a:solidFill>
                  <a:prstClr val="black">
                    <a:tint val="75000"/>
                  </a:prstClr>
                </a:solidFill>
              </a:rPr>
              <a:pPr/>
              <a:t>2016/10/17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7B856F-8A71-FC47-BE31-4DA668356F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9214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9E0A267-0C23-DD45-ADD5-A90D0B283D3E}" type="datetimeFigureOut">
              <a:rPr lang="ja-JP" altLang="en-US" smtClean="0">
                <a:solidFill>
                  <a:prstClr val="black">
                    <a:tint val="75000"/>
                  </a:prstClr>
                </a:solidFill>
              </a:rPr>
              <a:pPr/>
              <a:t>2016/10/17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7B856F-8A71-FC47-BE31-4DA668356F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641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9E0A267-0C23-DD45-ADD5-A90D0B283D3E}" type="datetimeFigureOut">
              <a:rPr lang="ja-JP" altLang="en-US" smtClean="0">
                <a:solidFill>
                  <a:prstClr val="black">
                    <a:tint val="75000"/>
                  </a:prstClr>
                </a:solidFill>
              </a:rPr>
              <a:pPr/>
              <a:t>2016/10/17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7B856F-8A71-FC47-BE31-4DA668356F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454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9E0A267-0C23-DD45-ADD5-A90D0B283D3E}" type="datetimeFigureOut">
              <a:rPr lang="ja-JP" altLang="en-US" smtClean="0">
                <a:solidFill>
                  <a:prstClr val="black">
                    <a:tint val="75000"/>
                  </a:prstClr>
                </a:solidFill>
              </a:rPr>
              <a:pPr/>
              <a:t>2016/10/17</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7B856F-8A71-FC47-BE31-4DA668356F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4526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9E0A267-0C23-DD45-ADD5-A90D0B283D3E}" type="datetimeFigureOut">
              <a:rPr lang="ja-JP" altLang="en-US" smtClean="0">
                <a:solidFill>
                  <a:prstClr val="black">
                    <a:tint val="75000"/>
                  </a:prstClr>
                </a:solidFill>
              </a:rPr>
              <a:pPr/>
              <a:t>2016/10/17</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7B856F-8A71-FC47-BE31-4DA668356F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2488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0A267-0C23-DD45-ADD5-A90D0B283D3E}" type="datetimeFigureOut">
              <a:rPr lang="ja-JP" altLang="en-US" smtClean="0">
                <a:solidFill>
                  <a:prstClr val="black">
                    <a:tint val="75000"/>
                  </a:prstClr>
                </a:solidFill>
              </a:rPr>
              <a:pPr/>
              <a:t>2016/10/17</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7B856F-8A71-FC47-BE31-4DA668356F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5880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9E0A267-0C23-DD45-ADD5-A90D0B283D3E}" type="datetimeFigureOut">
              <a:rPr lang="ja-JP" altLang="en-US" smtClean="0">
                <a:solidFill>
                  <a:prstClr val="black">
                    <a:tint val="75000"/>
                  </a:prstClr>
                </a:solidFill>
              </a:rPr>
              <a:pPr/>
              <a:t>2016/10/17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7B856F-8A71-FC47-BE31-4DA668356F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385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9E0A267-0C23-DD45-ADD5-A90D0B283D3E}" type="datetimeFigureOut">
              <a:rPr lang="ja-JP" altLang="en-US" smtClean="0">
                <a:solidFill>
                  <a:prstClr val="black">
                    <a:tint val="75000"/>
                  </a:prstClr>
                </a:solidFill>
              </a:rPr>
              <a:pPr/>
              <a:t>2016/10/17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7B856F-8A71-FC47-BE31-4DA668356F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550388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0A267-0C23-DD45-ADD5-A90D0B283D3E}" type="datetimeFigureOut">
              <a:rPr lang="ja-JP" altLang="en-US" smtClean="0">
                <a:solidFill>
                  <a:prstClr val="black">
                    <a:tint val="75000"/>
                  </a:prstClr>
                </a:solidFill>
              </a:rPr>
              <a:pPr/>
              <a:t>2016/10/17</a:t>
            </a:fld>
            <a:endParaRPr lang="ja-JP"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B856F-8A71-FC47-BE31-4DA668356F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69462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22.png"/><Relationship Id="rId10"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3999" y="1910639"/>
            <a:ext cx="9481851" cy="2387600"/>
          </a:xfrm>
        </p:spPr>
        <p:txBody>
          <a:bodyPr>
            <a:normAutofit fontScale="90000"/>
          </a:bodyPr>
          <a:lstStyle/>
          <a:p>
            <a:r>
              <a:rPr lang="ja-JP" altLang="en-US" sz="5300" dirty="0" smtClean="0"/>
              <a:t>水惑星灰色</a:t>
            </a:r>
            <a:r>
              <a:rPr lang="ja-JP" altLang="en-US" sz="5300" dirty="0"/>
              <a:t>大気大循環の数値</a:t>
            </a:r>
            <a:r>
              <a:rPr lang="ja-JP" altLang="en-US" sz="5300" dirty="0" smtClean="0"/>
              <a:t>実験</a:t>
            </a:r>
            <a:r>
              <a:rPr lang="en-US" altLang="ja-JP" dirty="0" smtClean="0"/>
              <a:t/>
            </a:r>
            <a:br>
              <a:rPr lang="en-US" altLang="ja-JP" dirty="0" smtClean="0"/>
            </a:br>
            <a:r>
              <a:rPr lang="en-US" altLang="ja-JP" sz="4900" dirty="0" smtClean="0"/>
              <a:t>~ </a:t>
            </a:r>
            <a:r>
              <a:rPr lang="en-US" altLang="ja-JP" sz="4900" dirty="0" err="1" smtClean="0"/>
              <a:t>Ishiwatari</a:t>
            </a:r>
            <a:r>
              <a:rPr lang="en-US" altLang="ja-JP" sz="4900" dirty="0" smtClean="0"/>
              <a:t> et al. (1998) </a:t>
            </a:r>
            <a:r>
              <a:rPr lang="ja-JP" altLang="en-US" sz="4900" dirty="0" smtClean="0"/>
              <a:t>の再試</a:t>
            </a:r>
            <a:r>
              <a:rPr lang="en-US" altLang="ja-JP" sz="4900" dirty="0" smtClean="0"/>
              <a:t> </a:t>
            </a:r>
            <a:br>
              <a:rPr lang="en-US" altLang="ja-JP" sz="4900" dirty="0" smtClean="0"/>
            </a:br>
            <a:r>
              <a:rPr lang="en-US" altLang="ja-JP" dirty="0" smtClean="0"/>
              <a:t>part 3</a:t>
            </a:r>
            <a:br>
              <a:rPr lang="en-US" altLang="ja-JP" dirty="0" smtClean="0"/>
            </a:br>
            <a:endParaRPr kumimoji="1" lang="ja-JP" altLang="en-US" sz="3100" dirty="0"/>
          </a:p>
        </p:txBody>
      </p:sp>
      <p:sp>
        <p:nvSpPr>
          <p:cNvPr id="3" name="サブタイトル 2"/>
          <p:cNvSpPr>
            <a:spLocks noGrp="1"/>
          </p:cNvSpPr>
          <p:nvPr>
            <p:ph type="subTitle" idx="1"/>
          </p:nvPr>
        </p:nvSpPr>
        <p:spPr>
          <a:xfrm>
            <a:off x="1861850" y="4418046"/>
            <a:ext cx="9144000" cy="1655762"/>
          </a:xfrm>
        </p:spPr>
        <p:txBody>
          <a:bodyPr/>
          <a:lstStyle/>
          <a:p>
            <a:pPr algn="r"/>
            <a:r>
              <a:rPr kumimoji="1" lang="en-US" altLang="ja-JP" dirty="0" err="1" smtClean="0"/>
              <a:t>Y.Kawai</a:t>
            </a:r>
            <a:r>
              <a:rPr kumimoji="1" lang="en-US" altLang="ja-JP" dirty="0" smtClean="0"/>
              <a:t> (2016/09/27)</a:t>
            </a:r>
            <a:endParaRPr kumimoji="1" lang="ja-JP" altLang="en-US" dirty="0"/>
          </a:p>
        </p:txBody>
      </p:sp>
    </p:spTree>
    <p:extLst>
      <p:ext uri="{BB962C8B-B14F-4D97-AF65-F5344CB8AC3E}">
        <p14:creationId xmlns:p14="http://schemas.microsoft.com/office/powerpoint/2010/main" val="1248633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mtClean="0"/>
              <a:t>付録</a:t>
            </a:r>
            <a:endParaRPr kumimoji="1" lang="ja-JP" altLang="en-US"/>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829417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スポンジ層による</a:t>
            </a:r>
            <a:r>
              <a:rPr kumimoji="1" lang="en-US" altLang="ja-JP" dirty="0" smtClean="0"/>
              <a:t>(?)</a:t>
            </a:r>
            <a:r>
              <a:rPr kumimoji="1" lang="ja-JP" altLang="en-US" dirty="0" smtClean="0"/>
              <a:t>問題</a:t>
            </a:r>
            <a:endParaRPr kumimoji="1" lang="ja-JP" altLang="en-US" dirty="0"/>
          </a:p>
        </p:txBody>
      </p:sp>
      <p:sp>
        <p:nvSpPr>
          <p:cNvPr id="3" name="コンテンツ プレースホルダー 2"/>
          <p:cNvSpPr>
            <a:spLocks noGrp="1"/>
          </p:cNvSpPr>
          <p:nvPr>
            <p:ph idx="1"/>
          </p:nvPr>
        </p:nvSpPr>
        <p:spPr>
          <a:xfrm>
            <a:off x="838200" y="1542993"/>
            <a:ext cx="11248292" cy="4351338"/>
          </a:xfrm>
        </p:spPr>
        <p:txBody>
          <a:bodyPr/>
          <a:lstStyle/>
          <a:p>
            <a:r>
              <a:rPr lang="ja-JP" altLang="en-US" dirty="0" smtClean="0"/>
              <a:t>スポンジ層内の温度が非常に高くなり</a:t>
            </a:r>
            <a:r>
              <a:rPr lang="en-US" altLang="ja-JP" dirty="0" smtClean="0"/>
              <a:t>, </a:t>
            </a:r>
            <a:r>
              <a:rPr lang="ja-JP" altLang="en-US" dirty="0" smtClean="0"/>
              <a:t>最終的には計算が発散する</a:t>
            </a:r>
            <a:r>
              <a:rPr lang="en-US" altLang="ja-JP" dirty="0" smtClean="0"/>
              <a:t> </a:t>
            </a:r>
            <a:endParaRPr lang="en-US" altLang="ja-JP" dirty="0"/>
          </a:p>
          <a:p>
            <a:endParaRPr kumimoji="1" lang="ja-JP" altLang="en-US" dirty="0"/>
          </a:p>
        </p:txBody>
      </p:sp>
      <p:sp>
        <p:nvSpPr>
          <p:cNvPr id="4" name="テキスト ボックス 3"/>
          <p:cNvSpPr txBox="1"/>
          <p:nvPr/>
        </p:nvSpPr>
        <p:spPr>
          <a:xfrm>
            <a:off x="451051" y="2396877"/>
            <a:ext cx="4671039" cy="4278094"/>
          </a:xfrm>
          <a:prstGeom prst="rect">
            <a:avLst/>
          </a:prstGeom>
          <a:noFill/>
        </p:spPr>
        <p:txBody>
          <a:bodyPr wrap="square" rtlCol="0">
            <a:spAutoFit/>
          </a:bodyPr>
          <a:lstStyle/>
          <a:p>
            <a:pPr marL="285750" indent="-285750">
              <a:buFont typeface="Arial" charset="0"/>
              <a:buChar char="•"/>
            </a:pPr>
            <a:r>
              <a:rPr kumimoji="1" lang="ja-JP" altLang="en-US" sz="1600" dirty="0" smtClean="0"/>
              <a:t>スポンジ層の設定</a:t>
            </a:r>
            <a:endParaRPr kumimoji="1" lang="en-US" altLang="ja-JP" sz="1600" dirty="0" smtClean="0"/>
          </a:p>
          <a:p>
            <a:pPr marL="742950" lvl="1" indent="-285750">
              <a:buFont typeface="Arial" charset="0"/>
              <a:buChar char="•"/>
            </a:pPr>
            <a:r>
              <a:rPr kumimoji="1" lang="ja-JP" altLang="en-US" sz="1600" dirty="0" smtClean="0"/>
              <a:t>最上層から</a:t>
            </a:r>
            <a:r>
              <a:rPr kumimoji="1" lang="en-US" altLang="ja-JP" sz="1600" dirty="0" smtClean="0"/>
              <a:t> 5 </a:t>
            </a:r>
            <a:r>
              <a:rPr kumimoji="1" lang="ja-JP" altLang="en-US" sz="1600" dirty="0" smtClean="0"/>
              <a:t>層</a:t>
            </a:r>
            <a:endParaRPr lang="en-US" altLang="ja-JP" sz="1600" dirty="0" smtClean="0"/>
          </a:p>
          <a:p>
            <a:pPr marL="742950" lvl="1" indent="-285750">
              <a:buFont typeface="Arial" charset="0"/>
              <a:buChar char="•"/>
            </a:pPr>
            <a:r>
              <a:rPr kumimoji="1" lang="ja-JP" altLang="en-US" sz="1600" dirty="0" smtClean="0"/>
              <a:t>緩和係数の関数形</a:t>
            </a:r>
            <a:r>
              <a:rPr kumimoji="1" lang="en-US" altLang="ja-JP" sz="1600" dirty="0" smtClean="0"/>
              <a:t> : sigma </a:t>
            </a:r>
            <a:r>
              <a:rPr lang="ja-JP" altLang="en-US" sz="1600" dirty="0" smtClean="0"/>
              <a:t>に対して線形</a:t>
            </a:r>
            <a:endParaRPr lang="en-US" altLang="ja-JP" sz="1600" dirty="0" smtClean="0"/>
          </a:p>
          <a:p>
            <a:pPr marL="742950" lvl="1" indent="-285750">
              <a:buFont typeface="Arial" charset="0"/>
              <a:buChar char="•"/>
            </a:pPr>
            <a:r>
              <a:rPr lang="ja-JP" altLang="en-US" sz="1600" dirty="0" smtClean="0"/>
              <a:t>速度は静止状態に緩和</a:t>
            </a:r>
            <a:endParaRPr lang="en-US" altLang="ja-JP" sz="1600" dirty="0" smtClean="0"/>
          </a:p>
          <a:p>
            <a:pPr marL="742950" lvl="1" indent="-285750">
              <a:buFont typeface="Arial" charset="0"/>
              <a:buChar char="•"/>
            </a:pPr>
            <a:r>
              <a:rPr lang="ja-JP" altLang="en-US" sz="1600" dirty="0" smtClean="0"/>
              <a:t>温度は東西平均分布に緩和</a:t>
            </a:r>
            <a:r>
              <a:rPr lang="en-US" altLang="ja-JP" sz="1600" dirty="0" smtClean="0"/>
              <a:t> </a:t>
            </a:r>
          </a:p>
          <a:p>
            <a:pPr marL="742950" lvl="1" indent="-285750">
              <a:buFont typeface="Arial" charset="0"/>
              <a:buChar char="•"/>
            </a:pPr>
            <a:endParaRPr kumimoji="1" lang="en-US" altLang="ja-JP" sz="1600" dirty="0"/>
          </a:p>
          <a:p>
            <a:pPr marL="285750" indent="-285750">
              <a:buFont typeface="Arial" charset="0"/>
              <a:buChar char="•"/>
            </a:pPr>
            <a:r>
              <a:rPr lang="ja-JP" altLang="en-US" sz="1600" dirty="0" smtClean="0"/>
              <a:t>試行錯誤してみたこと</a:t>
            </a:r>
            <a:r>
              <a:rPr lang="en-US" altLang="ja-JP" sz="1600" dirty="0" smtClean="0"/>
              <a:t> (</a:t>
            </a:r>
            <a:r>
              <a:rPr lang="ja-JP" altLang="en-US" sz="1600" dirty="0" smtClean="0"/>
              <a:t>しかし</a:t>
            </a:r>
            <a:r>
              <a:rPr lang="en-US" altLang="ja-JP" sz="1600" dirty="0" smtClean="0"/>
              <a:t>, </a:t>
            </a:r>
            <a:r>
              <a:rPr lang="ja-JP" altLang="en-US" sz="1600" dirty="0" smtClean="0"/>
              <a:t>最終的には発散</a:t>
            </a:r>
            <a:r>
              <a:rPr lang="en-US" altLang="ja-JP" sz="1600" dirty="0" smtClean="0"/>
              <a:t>)</a:t>
            </a:r>
          </a:p>
          <a:p>
            <a:pPr marL="742950" lvl="1" indent="-285750">
              <a:buFont typeface="Arial" charset="0"/>
              <a:buChar char="•"/>
            </a:pPr>
            <a:r>
              <a:rPr lang="ja-JP" altLang="en-US" sz="1600" dirty="0" smtClean="0"/>
              <a:t>スポンジの層数を増やす</a:t>
            </a:r>
            <a:endParaRPr lang="en-US" altLang="ja-JP" sz="1600" dirty="0" smtClean="0"/>
          </a:p>
          <a:p>
            <a:pPr marL="742950" lvl="1" indent="-285750">
              <a:buFont typeface="Arial" charset="0"/>
              <a:buChar char="•"/>
            </a:pPr>
            <a:r>
              <a:rPr kumimoji="1" lang="ja-JP" altLang="en-US" sz="1600" dirty="0" smtClean="0"/>
              <a:t>緩和係数の関数の次数を変える</a:t>
            </a:r>
            <a:endParaRPr kumimoji="1" lang="en-US" altLang="ja-JP" sz="1600" dirty="0" smtClean="0"/>
          </a:p>
          <a:p>
            <a:pPr marL="742950" lvl="1" indent="-285750">
              <a:buFont typeface="Arial" charset="0"/>
              <a:buChar char="•"/>
            </a:pPr>
            <a:r>
              <a:rPr lang="ja-JP" altLang="en-US" sz="1600" dirty="0" smtClean="0"/>
              <a:t>初期の比湿を</a:t>
            </a:r>
            <a:r>
              <a:rPr lang="en-US" altLang="ja-JP" sz="1600" dirty="0" smtClean="0"/>
              <a:t> 1e-4 [kg/kg] </a:t>
            </a:r>
            <a:r>
              <a:rPr lang="ja-JP" altLang="en-US" sz="1600" dirty="0" smtClean="0"/>
              <a:t>にしてみる</a:t>
            </a:r>
            <a:endParaRPr lang="en-US" altLang="ja-JP" sz="1600" dirty="0" smtClean="0"/>
          </a:p>
          <a:p>
            <a:pPr marL="742950" lvl="1" indent="-285750">
              <a:buFont typeface="Arial" charset="0"/>
              <a:buChar char="•"/>
            </a:pPr>
            <a:r>
              <a:rPr kumimoji="1" lang="ja-JP" altLang="en-US" sz="1600" dirty="0" smtClean="0"/>
              <a:t>重力波抵抗を考慮する</a:t>
            </a:r>
            <a:endParaRPr kumimoji="1" lang="en-US" altLang="ja-JP" sz="1600" dirty="0" smtClean="0"/>
          </a:p>
          <a:p>
            <a:pPr marL="742950" lvl="1" indent="-285750">
              <a:buFont typeface="Arial" charset="0"/>
              <a:buChar char="•"/>
            </a:pPr>
            <a:endParaRPr kumimoji="1" lang="en-US" altLang="ja-JP" sz="1600" dirty="0"/>
          </a:p>
          <a:p>
            <a:pPr marL="285750" indent="-285750">
              <a:buFont typeface="Arial" charset="0"/>
              <a:buChar char="•"/>
            </a:pPr>
            <a:r>
              <a:rPr kumimoji="1" lang="ja-JP" altLang="en-US" sz="1600" dirty="0" smtClean="0"/>
              <a:t>推測</a:t>
            </a:r>
            <a:endParaRPr kumimoji="1" lang="en-US" altLang="ja-JP" sz="1600" dirty="0" smtClean="0"/>
          </a:p>
          <a:p>
            <a:pPr marL="742950" lvl="1" indent="-285750">
              <a:buFont typeface="Arial" charset="0"/>
              <a:buChar char="•"/>
            </a:pPr>
            <a:r>
              <a:rPr kumimoji="1" lang="ja-JP" altLang="en-US" sz="1600" dirty="0" smtClean="0"/>
              <a:t>レイリー摩擦による加熱が原因</a:t>
            </a:r>
            <a:r>
              <a:rPr lang="en-US" altLang="ja-JP" sz="1600" dirty="0"/>
              <a:t>?</a:t>
            </a:r>
            <a:endParaRPr kumimoji="1" lang="en-US" altLang="ja-JP" sz="1600" dirty="0" smtClean="0"/>
          </a:p>
          <a:p>
            <a:pPr marL="742950" lvl="1" indent="-285750">
              <a:buFont typeface="Arial" charset="0"/>
              <a:buChar char="•"/>
            </a:pPr>
            <a:r>
              <a:rPr lang="ja-JP" altLang="en-US" sz="1600" dirty="0" smtClean="0"/>
              <a:t>放射冷却では間に合わない</a:t>
            </a:r>
            <a:r>
              <a:rPr lang="en-US" altLang="ja-JP" sz="1600" dirty="0" smtClean="0"/>
              <a:t>?</a:t>
            </a:r>
          </a:p>
          <a:p>
            <a:pPr marL="742950" lvl="1" indent="-285750">
              <a:buFont typeface="Arial" charset="0"/>
              <a:buChar char="•"/>
            </a:pPr>
            <a:r>
              <a:rPr lang="en-US" altLang="ja-JP" sz="1600" dirty="0" smtClean="0"/>
              <a:t>(</a:t>
            </a:r>
            <a:r>
              <a:rPr lang="ja-JP" altLang="en-US" sz="1600" dirty="0" smtClean="0"/>
              <a:t>非物理的だけど</a:t>
            </a:r>
            <a:r>
              <a:rPr lang="en-US" altLang="ja-JP" sz="1600" dirty="0" smtClean="0"/>
              <a:t>)</a:t>
            </a:r>
            <a:r>
              <a:rPr lang="ja-JP" altLang="en-US" sz="1600" dirty="0" smtClean="0"/>
              <a:t>鉛直フィルタで適当に混ぜるしかないのか</a:t>
            </a:r>
            <a:r>
              <a:rPr lang="en-US" altLang="ja-JP" sz="1600" dirty="0" smtClean="0"/>
              <a:t>?</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650" y="3103066"/>
            <a:ext cx="2633874" cy="1726710"/>
          </a:xfrm>
          <a:prstGeom prst="rect">
            <a:avLst/>
          </a:prstGeom>
        </p:spPr>
      </p:pic>
      <p:sp>
        <p:nvSpPr>
          <p:cNvPr id="6" name="テキスト ボックス 5"/>
          <p:cNvSpPr txBox="1"/>
          <p:nvPr/>
        </p:nvSpPr>
        <p:spPr>
          <a:xfrm>
            <a:off x="6109250" y="2440644"/>
            <a:ext cx="2258675" cy="923330"/>
          </a:xfrm>
          <a:prstGeom prst="rect">
            <a:avLst/>
          </a:prstGeom>
          <a:noFill/>
        </p:spPr>
        <p:txBody>
          <a:bodyPr wrap="square" rtlCol="0">
            <a:spAutoFit/>
          </a:bodyPr>
          <a:lstStyle/>
          <a:p>
            <a:r>
              <a:rPr kumimoji="1" lang="ja-JP" altLang="en-US" dirty="0" smtClean="0"/>
              <a:t>時定数</a:t>
            </a:r>
            <a:r>
              <a:rPr lang="en-US" altLang="ja-JP" dirty="0"/>
              <a:t> </a:t>
            </a:r>
            <a:r>
              <a:rPr lang="en-US" altLang="ja-JP" dirty="0" smtClean="0"/>
              <a:t>3 </a:t>
            </a:r>
            <a:r>
              <a:rPr lang="ja-JP" altLang="en-US" dirty="0" smtClean="0"/>
              <a:t>時間の場合</a:t>
            </a:r>
            <a:endParaRPr lang="en-US" altLang="ja-JP" dirty="0" smtClean="0"/>
          </a:p>
          <a:p>
            <a:pPr algn="ctr"/>
            <a:r>
              <a:rPr lang="en-US" altLang="ja-JP" dirty="0" smtClean="0"/>
              <a:t>(75 </a:t>
            </a:r>
            <a:r>
              <a:rPr lang="ja-JP" altLang="en-US" dirty="0" smtClean="0"/>
              <a:t>日後</a:t>
            </a:r>
            <a:r>
              <a:rPr lang="en-US" altLang="ja-JP" dirty="0" smtClean="0"/>
              <a:t>)</a:t>
            </a:r>
          </a:p>
          <a:p>
            <a:endParaRPr kumimoji="1" lang="ja-JP" altLang="en-US" dirty="0"/>
          </a:p>
        </p:txBody>
      </p:sp>
      <p:sp>
        <p:nvSpPr>
          <p:cNvPr id="7" name="テキスト ボックス 6"/>
          <p:cNvSpPr txBox="1"/>
          <p:nvPr/>
        </p:nvSpPr>
        <p:spPr>
          <a:xfrm>
            <a:off x="7944202" y="2027545"/>
            <a:ext cx="2435499" cy="369332"/>
          </a:xfrm>
          <a:prstGeom prst="rect">
            <a:avLst/>
          </a:prstGeom>
          <a:noFill/>
        </p:spPr>
        <p:txBody>
          <a:bodyPr wrap="square" rtlCol="0">
            <a:spAutoFit/>
          </a:bodyPr>
          <a:lstStyle/>
          <a:p>
            <a:r>
              <a:rPr lang="ja-JP" altLang="en-US" smtClean="0"/>
              <a:t>発散する直前の様子</a:t>
            </a:r>
            <a:endParaRPr kumimoji="1" lang="ja-JP" altLang="en-US" dirty="0"/>
          </a:p>
        </p:txBody>
      </p:sp>
      <p:sp>
        <p:nvSpPr>
          <p:cNvPr id="9" name="テキスト ボックス 8"/>
          <p:cNvSpPr txBox="1"/>
          <p:nvPr/>
        </p:nvSpPr>
        <p:spPr>
          <a:xfrm>
            <a:off x="9670159" y="2415284"/>
            <a:ext cx="2222339" cy="646331"/>
          </a:xfrm>
          <a:prstGeom prst="rect">
            <a:avLst/>
          </a:prstGeom>
          <a:noFill/>
        </p:spPr>
        <p:txBody>
          <a:bodyPr wrap="square" rtlCol="0">
            <a:spAutoFit/>
          </a:bodyPr>
          <a:lstStyle/>
          <a:p>
            <a:pPr algn="ctr"/>
            <a:r>
              <a:rPr kumimoji="1" lang="ja-JP" altLang="en-US" dirty="0" smtClean="0"/>
              <a:t>時定数</a:t>
            </a:r>
            <a:r>
              <a:rPr lang="en-US" altLang="ja-JP" dirty="0" smtClean="0"/>
              <a:t> 10 </a:t>
            </a:r>
            <a:r>
              <a:rPr lang="ja-JP" altLang="en-US" dirty="0" smtClean="0"/>
              <a:t>日の場合</a:t>
            </a:r>
            <a:endParaRPr lang="en-US" altLang="ja-JP" dirty="0" smtClean="0"/>
          </a:p>
          <a:p>
            <a:pPr algn="ctr"/>
            <a:r>
              <a:rPr kumimoji="1" lang="en-US" altLang="ja-JP" dirty="0" smtClean="0"/>
              <a:t>(475 </a:t>
            </a:r>
            <a:r>
              <a:rPr kumimoji="1" lang="ja-JP" altLang="en-US" dirty="0" smtClean="0"/>
              <a:t>日後</a:t>
            </a:r>
            <a:r>
              <a:rPr kumimoji="1" lang="en-US" altLang="ja-JP" dirty="0" smtClean="0"/>
              <a:t>)</a:t>
            </a:r>
            <a:endParaRPr kumimoji="1" lang="ja-JP" altLang="en-US" dirty="0"/>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271" y="4937747"/>
            <a:ext cx="2655135" cy="1772800"/>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4853" y="4976854"/>
            <a:ext cx="2655135" cy="1816272"/>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5084" y="3131506"/>
            <a:ext cx="2754671" cy="1669830"/>
          </a:xfrm>
          <a:prstGeom prst="rect">
            <a:avLst/>
          </a:prstGeom>
        </p:spPr>
      </p:pic>
    </p:spTree>
    <p:extLst>
      <p:ext uri="{BB962C8B-B14F-4D97-AF65-F5344CB8AC3E}">
        <p14:creationId xmlns:p14="http://schemas.microsoft.com/office/powerpoint/2010/main" val="1513186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上層の大気大循環の構造</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9149" y="1948070"/>
            <a:ext cx="4545497" cy="4363279"/>
          </a:xfrm>
        </p:spPr>
      </p:pic>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r="8114"/>
          <a:stretch/>
        </p:blipFill>
        <p:spPr>
          <a:xfrm>
            <a:off x="241853" y="2103783"/>
            <a:ext cx="4051852" cy="4234070"/>
          </a:xfrm>
          <a:prstGeom prst="rect">
            <a:avLst/>
          </a:prstGeom>
        </p:spPr>
      </p:pic>
      <p:sp>
        <p:nvSpPr>
          <p:cNvPr id="6" name="テキスト ボックス 5"/>
          <p:cNvSpPr txBox="1"/>
          <p:nvPr/>
        </p:nvSpPr>
        <p:spPr>
          <a:xfrm>
            <a:off x="8268178" y="1385888"/>
            <a:ext cx="3923822" cy="2308324"/>
          </a:xfrm>
          <a:prstGeom prst="rect">
            <a:avLst/>
          </a:prstGeom>
          <a:noFill/>
        </p:spPr>
        <p:txBody>
          <a:bodyPr wrap="square" rtlCol="0">
            <a:spAutoFit/>
          </a:bodyPr>
          <a:lstStyle/>
          <a:p>
            <a:pPr marL="285750" indent="-285750">
              <a:buFont typeface="Arial" charset="0"/>
              <a:buChar char="•"/>
            </a:pPr>
            <a:endParaRPr kumimoji="1" lang="en-US" altLang="ja-JP" dirty="0" smtClean="0"/>
          </a:p>
          <a:p>
            <a:pPr marL="285750" indent="-285750">
              <a:buFont typeface="Arial" charset="0"/>
              <a:buChar char="•"/>
            </a:pPr>
            <a:r>
              <a:rPr kumimoji="1" lang="ja-JP" altLang="en-US" dirty="0" smtClean="0"/>
              <a:t>鉛直計算領域を拡大しても惑星表面における物理量の</a:t>
            </a:r>
            <a:r>
              <a:rPr lang="ja-JP" altLang="en-US" dirty="0" smtClean="0"/>
              <a:t>分布はほとんど変わらない</a:t>
            </a:r>
            <a:r>
              <a:rPr lang="en-US" altLang="ja-JP" dirty="0" smtClean="0"/>
              <a:t>. </a:t>
            </a:r>
          </a:p>
          <a:p>
            <a:pPr marL="285750" indent="-285750">
              <a:buFont typeface="Arial" charset="0"/>
              <a:buChar char="•"/>
            </a:pPr>
            <a:endParaRPr lang="en-US" altLang="ja-JP" dirty="0"/>
          </a:p>
          <a:p>
            <a:pPr marL="285750" indent="-285750">
              <a:buFont typeface="Arial" charset="0"/>
              <a:buChar char="•"/>
            </a:pPr>
            <a:r>
              <a:rPr lang="ja-JP" altLang="en-US" dirty="0" smtClean="0"/>
              <a:t>低緯度の分布は水平拡散の時定数によって違いがある</a:t>
            </a:r>
            <a:r>
              <a:rPr lang="en-US" altLang="ja-JP" dirty="0" smtClean="0"/>
              <a:t>. </a:t>
            </a:r>
          </a:p>
          <a:p>
            <a:pPr marL="285750" indent="-285750">
              <a:buFont typeface="Arial" charset="0"/>
              <a:buChar char="•"/>
            </a:pPr>
            <a:endParaRPr lang="en-US" altLang="ja-JP" dirty="0" smtClean="0"/>
          </a:p>
        </p:txBody>
      </p:sp>
    </p:spTree>
    <p:extLst>
      <p:ext uri="{BB962C8B-B14F-4D97-AF65-F5344CB8AC3E}">
        <p14:creationId xmlns:p14="http://schemas.microsoft.com/office/powerpoint/2010/main" val="845510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背景と目的</a:t>
            </a:r>
            <a:endParaRPr kumimoji="1" lang="ja-JP" altLang="en-US" dirty="0"/>
          </a:p>
        </p:txBody>
      </p:sp>
      <p:sp>
        <p:nvSpPr>
          <p:cNvPr id="3" name="コンテンツ プレースホルダー 2"/>
          <p:cNvSpPr>
            <a:spLocks noGrp="1"/>
          </p:cNvSpPr>
          <p:nvPr>
            <p:ph idx="1"/>
          </p:nvPr>
        </p:nvSpPr>
        <p:spPr>
          <a:xfrm>
            <a:off x="838200" y="1825625"/>
            <a:ext cx="10515600" cy="4773958"/>
          </a:xfrm>
        </p:spPr>
        <p:txBody>
          <a:bodyPr>
            <a:normAutofit/>
          </a:bodyPr>
          <a:lstStyle/>
          <a:p>
            <a:r>
              <a:rPr kumimoji="1" lang="en-US" altLang="ja-JP" dirty="0" smtClean="0"/>
              <a:t>DCPAM5 </a:t>
            </a:r>
            <a:r>
              <a:rPr kumimoji="1" lang="ja-JP" altLang="en-US" dirty="0" smtClean="0"/>
              <a:t>において</a:t>
            </a:r>
            <a:r>
              <a:rPr kumimoji="1" lang="en-US" altLang="ja-JP" dirty="0" smtClean="0"/>
              <a:t> </a:t>
            </a:r>
            <a:r>
              <a:rPr kumimoji="1" lang="en-US" altLang="ja-JP" dirty="0" err="1" smtClean="0"/>
              <a:t>Ishiwatari</a:t>
            </a:r>
            <a:r>
              <a:rPr kumimoji="1" lang="en-US" altLang="ja-JP" dirty="0" smtClean="0"/>
              <a:t> et al.(1998) </a:t>
            </a:r>
            <a:r>
              <a:rPr kumimoji="1" lang="ja-JP" altLang="en-US" dirty="0" smtClean="0"/>
              <a:t>の水惑星灰色大気大循環の数値実験を再現する</a:t>
            </a:r>
            <a:r>
              <a:rPr lang="ja-JP" altLang="en-US" dirty="0" smtClean="0"/>
              <a:t>ような設定とその結果を</a:t>
            </a:r>
            <a:r>
              <a:rPr kumimoji="1" lang="ja-JP" altLang="en-US" dirty="0" smtClean="0"/>
              <a:t>示した</a:t>
            </a:r>
            <a:r>
              <a:rPr kumimoji="1" lang="en-US" altLang="ja-JP" dirty="0" smtClean="0"/>
              <a:t>. </a:t>
            </a:r>
          </a:p>
          <a:p>
            <a:pPr lvl="1"/>
            <a:r>
              <a:rPr lang="ja-JP" altLang="en-US" dirty="0" smtClean="0"/>
              <a:t>鉛直</a:t>
            </a:r>
            <a:r>
              <a:rPr lang="en-US" altLang="ja-JP" dirty="0" smtClean="0"/>
              <a:t> 26 </a:t>
            </a:r>
            <a:r>
              <a:rPr lang="ja-JP" altLang="en-US" dirty="0" smtClean="0"/>
              <a:t>層</a:t>
            </a:r>
            <a:r>
              <a:rPr lang="en-US" altLang="ja-JP" dirty="0" smtClean="0"/>
              <a:t>, </a:t>
            </a:r>
            <a:r>
              <a:rPr lang="en-US" altLang="ja-JP" dirty="0" err="1" smtClean="0"/>
              <a:t>σ</a:t>
            </a:r>
            <a:r>
              <a:rPr lang="en-US" altLang="ja-JP" baseline="-25000" dirty="0" err="1" smtClean="0"/>
              <a:t>top</a:t>
            </a:r>
            <a:r>
              <a:rPr lang="en-US" altLang="ja-JP" baseline="-25000" dirty="0" smtClean="0"/>
              <a:t> </a:t>
            </a:r>
            <a:r>
              <a:rPr lang="en-US" altLang="ja-JP" dirty="0" smtClean="0"/>
              <a:t>~ 1e-2 (</a:t>
            </a:r>
            <a:r>
              <a:rPr lang="ja-JP" altLang="en-US" dirty="0" smtClean="0"/>
              <a:t>高度約</a:t>
            </a:r>
            <a:r>
              <a:rPr lang="en-US" altLang="ja-JP" dirty="0" smtClean="0"/>
              <a:t> 30 km) </a:t>
            </a:r>
            <a:r>
              <a:rPr lang="ja-JP" altLang="en-US" dirty="0" smtClean="0"/>
              <a:t>に設定</a:t>
            </a:r>
            <a:endParaRPr lang="en-US" altLang="ja-JP" dirty="0" smtClean="0"/>
          </a:p>
          <a:p>
            <a:pPr lvl="1"/>
            <a:r>
              <a:rPr lang="ja-JP" altLang="en-US" dirty="0" smtClean="0"/>
              <a:t>そのため</a:t>
            </a:r>
            <a:r>
              <a:rPr lang="en-US" altLang="ja-JP" dirty="0" smtClean="0"/>
              <a:t>, </a:t>
            </a:r>
            <a:r>
              <a:rPr lang="ja-JP" altLang="en-US" dirty="0" smtClean="0"/>
              <a:t>これまでの再試では下部成層圏より上は考慮できていない</a:t>
            </a:r>
            <a:r>
              <a:rPr lang="en-US" altLang="ja-JP" dirty="0" smtClean="0"/>
              <a:t>. </a:t>
            </a:r>
          </a:p>
          <a:p>
            <a:pPr lvl="2"/>
            <a:r>
              <a:rPr lang="ja-JP" altLang="en-US" dirty="0" smtClean="0"/>
              <a:t>一方</a:t>
            </a:r>
            <a:r>
              <a:rPr lang="en-US" altLang="ja-JP" dirty="0" smtClean="0"/>
              <a:t>, INTH98 </a:t>
            </a:r>
            <a:r>
              <a:rPr lang="ja-JP" altLang="en-US" dirty="0" smtClean="0"/>
              <a:t>の鉛直</a:t>
            </a:r>
            <a:r>
              <a:rPr lang="en-US" altLang="ja-JP" dirty="0" smtClean="0"/>
              <a:t> 32 </a:t>
            </a:r>
            <a:r>
              <a:rPr lang="ja-JP" altLang="en-US" dirty="0" smtClean="0"/>
              <a:t>層計算は</a:t>
            </a:r>
            <a:r>
              <a:rPr lang="en-US" altLang="ja-JP" dirty="0" smtClean="0"/>
              <a:t> </a:t>
            </a:r>
            <a:r>
              <a:rPr lang="en-US" altLang="ja-JP" dirty="0" err="1" smtClean="0"/>
              <a:t>σ</a:t>
            </a:r>
            <a:r>
              <a:rPr lang="en-US" altLang="ja-JP" baseline="-25000" dirty="0" err="1" smtClean="0"/>
              <a:t>top</a:t>
            </a:r>
            <a:r>
              <a:rPr lang="en-US" altLang="ja-JP" baseline="-25000" dirty="0" smtClean="0"/>
              <a:t> </a:t>
            </a:r>
            <a:r>
              <a:rPr lang="en-US" altLang="ja-JP" dirty="0" smtClean="0"/>
              <a:t>~ 1e-6</a:t>
            </a:r>
            <a:r>
              <a:rPr lang="ja-JP" altLang="en-US" dirty="0" smtClean="0"/>
              <a:t> </a:t>
            </a:r>
            <a:r>
              <a:rPr lang="en-US" altLang="ja-JP" dirty="0" smtClean="0"/>
              <a:t>(</a:t>
            </a:r>
            <a:r>
              <a:rPr lang="ja-JP" altLang="en-US" dirty="0" smtClean="0"/>
              <a:t>高度約</a:t>
            </a:r>
            <a:r>
              <a:rPr lang="en-US" altLang="ja-JP" dirty="0" smtClean="0"/>
              <a:t> 100 km)</a:t>
            </a:r>
          </a:p>
          <a:p>
            <a:pPr lvl="2"/>
            <a:endParaRPr lang="en-US" altLang="ja-JP" dirty="0"/>
          </a:p>
          <a:p>
            <a:r>
              <a:rPr lang="ja-JP" altLang="en-US" dirty="0" smtClean="0"/>
              <a:t>ここでは</a:t>
            </a:r>
            <a:r>
              <a:rPr lang="en-US" altLang="ja-JP" dirty="0" smtClean="0"/>
              <a:t>, </a:t>
            </a:r>
            <a:r>
              <a:rPr lang="ja-JP" altLang="en-US" dirty="0" smtClean="0"/>
              <a:t>計算領域を鉛直方向に拡大し</a:t>
            </a:r>
            <a:r>
              <a:rPr lang="en-US" altLang="ja-JP" dirty="0" smtClean="0"/>
              <a:t>, </a:t>
            </a:r>
            <a:r>
              <a:rPr lang="ja-JP" altLang="en-US" dirty="0" smtClean="0"/>
              <a:t>成層圏全体の大気構造を表現することを試みる</a:t>
            </a:r>
            <a:r>
              <a:rPr lang="en-US" altLang="ja-JP" dirty="0" smtClean="0"/>
              <a:t>. </a:t>
            </a:r>
          </a:p>
          <a:p>
            <a:pPr lvl="1"/>
            <a:r>
              <a:rPr lang="en-US" altLang="ja-JP" dirty="0"/>
              <a:t> </a:t>
            </a:r>
            <a:r>
              <a:rPr lang="ja-JP" altLang="en-US" dirty="0" smtClean="0"/>
              <a:t>水惑星灰色大気における中層大気の特徴は</a:t>
            </a:r>
            <a:r>
              <a:rPr lang="en-US" altLang="ja-JP" dirty="0" smtClean="0"/>
              <a:t>?</a:t>
            </a:r>
          </a:p>
          <a:p>
            <a:pPr lvl="1"/>
            <a:r>
              <a:rPr lang="ja-JP" altLang="en-US" dirty="0"/>
              <a:t>鉛直計算領域の拡大</a:t>
            </a:r>
            <a:r>
              <a:rPr lang="ja-JP" altLang="en-US" dirty="0" smtClean="0"/>
              <a:t>は</a:t>
            </a:r>
            <a:r>
              <a:rPr lang="en-US" altLang="ja-JP" dirty="0" smtClean="0"/>
              <a:t>, </a:t>
            </a:r>
            <a:r>
              <a:rPr lang="ja-JP" altLang="en-US" dirty="0" smtClean="0"/>
              <a:t>これまでの計算結果にどのような影響を与えるか</a:t>
            </a:r>
            <a:r>
              <a:rPr lang="en-US" altLang="ja-JP" dirty="0" smtClean="0"/>
              <a:t>?</a:t>
            </a:r>
          </a:p>
          <a:p>
            <a:pPr lvl="2"/>
            <a:r>
              <a:rPr lang="ja-JP" altLang="en-US" dirty="0" smtClean="0"/>
              <a:t>統計的</a:t>
            </a:r>
            <a:r>
              <a:rPr lang="ja-JP" altLang="en-US" dirty="0"/>
              <a:t>平衡状態の水平</a:t>
            </a:r>
            <a:r>
              <a:rPr lang="ja-JP" altLang="en-US" dirty="0" smtClean="0"/>
              <a:t>拡散の時定数依存性</a:t>
            </a:r>
            <a:endParaRPr lang="en-US" altLang="ja-JP" dirty="0" smtClean="0"/>
          </a:p>
          <a:p>
            <a:pPr lvl="2"/>
            <a:r>
              <a:rPr lang="ja-JP" altLang="en-US" dirty="0" smtClean="0"/>
              <a:t>惑星表面の物理場分布の特徴</a:t>
            </a:r>
            <a:endParaRPr lang="en-US" altLang="ja-JP" dirty="0"/>
          </a:p>
        </p:txBody>
      </p:sp>
    </p:spTree>
    <p:extLst>
      <p:ext uri="{BB962C8B-B14F-4D97-AF65-F5344CB8AC3E}">
        <p14:creationId xmlns:p14="http://schemas.microsoft.com/office/powerpoint/2010/main" val="565237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実験設定</a:t>
            </a:r>
            <a:endParaRPr kumimoji="1" lang="ja-JP" altLang="en-US" dirty="0"/>
          </a:p>
        </p:txBody>
      </p:sp>
      <p:sp>
        <p:nvSpPr>
          <p:cNvPr id="4" name="コンテンツ プレースホルダー 3"/>
          <p:cNvSpPr>
            <a:spLocks noGrp="1"/>
          </p:cNvSpPr>
          <p:nvPr>
            <p:ph idx="1"/>
          </p:nvPr>
        </p:nvSpPr>
        <p:spPr>
          <a:xfrm>
            <a:off x="838200" y="1690688"/>
            <a:ext cx="10515600" cy="4895641"/>
          </a:xfrm>
        </p:spPr>
        <p:txBody>
          <a:bodyPr>
            <a:normAutofit fontScale="85000" lnSpcReduction="20000"/>
          </a:bodyPr>
          <a:lstStyle/>
          <a:p>
            <a:r>
              <a:rPr kumimoji="1" lang="ja-JP" altLang="en-US" dirty="0" smtClean="0"/>
              <a:t>モデル最上層の</a:t>
            </a:r>
            <a:r>
              <a:rPr lang="ja-JP" altLang="en-US" dirty="0" smtClean="0"/>
              <a:t>おおよその</a:t>
            </a:r>
            <a:r>
              <a:rPr kumimoji="1" lang="ja-JP" altLang="en-US" dirty="0" smtClean="0"/>
              <a:t>シグマ高度</a:t>
            </a:r>
            <a:endParaRPr lang="en-US" altLang="ja-JP" dirty="0"/>
          </a:p>
          <a:p>
            <a:pPr lvl="1"/>
            <a:r>
              <a:rPr kumimoji="1" lang="en-US" altLang="ja-JP" dirty="0" smtClean="0"/>
              <a:t>1e-2 (26 </a:t>
            </a:r>
            <a:r>
              <a:rPr kumimoji="1" lang="ja-JP" altLang="en-US" dirty="0" smtClean="0"/>
              <a:t>層</a:t>
            </a:r>
            <a:r>
              <a:rPr kumimoji="1" lang="en-US" altLang="ja-JP" dirty="0" smtClean="0"/>
              <a:t>), 1e-3(36 </a:t>
            </a:r>
            <a:r>
              <a:rPr kumimoji="1" lang="ja-JP" altLang="en-US" dirty="0" smtClean="0"/>
              <a:t>層</a:t>
            </a:r>
            <a:r>
              <a:rPr kumimoji="1" lang="en-US" altLang="ja-JP" dirty="0" smtClean="0"/>
              <a:t>), 1e-4(46 </a:t>
            </a:r>
            <a:r>
              <a:rPr kumimoji="1" lang="ja-JP" altLang="en-US" dirty="0" smtClean="0"/>
              <a:t>層</a:t>
            </a:r>
            <a:r>
              <a:rPr kumimoji="1" lang="en-US" altLang="ja-JP" dirty="0" smtClean="0"/>
              <a:t>), 1e-5 (56 </a:t>
            </a:r>
            <a:r>
              <a:rPr kumimoji="1" lang="ja-JP" altLang="en-US" dirty="0" smtClean="0"/>
              <a:t>層</a:t>
            </a:r>
            <a:r>
              <a:rPr kumimoji="1" lang="en-US" altLang="ja-JP" dirty="0" smtClean="0"/>
              <a:t>)</a:t>
            </a:r>
          </a:p>
          <a:p>
            <a:pPr lvl="1"/>
            <a:r>
              <a:rPr lang="ja-JP" altLang="en-US" dirty="0" smtClean="0"/>
              <a:t>鉛直</a:t>
            </a:r>
            <a:r>
              <a:rPr lang="en-US" altLang="ja-JP" dirty="0" smtClean="0"/>
              <a:t> 26</a:t>
            </a:r>
            <a:r>
              <a:rPr lang="ja-JP" altLang="en-US" dirty="0" smtClean="0"/>
              <a:t>　層はこれまでの再試実験で使ってきた設定</a:t>
            </a:r>
            <a:endParaRPr lang="en-US" altLang="ja-JP" dirty="0" smtClean="0"/>
          </a:p>
          <a:p>
            <a:r>
              <a:rPr lang="ja-JP" altLang="en-US" dirty="0" smtClean="0"/>
              <a:t>スポンジ層</a:t>
            </a:r>
            <a:endParaRPr lang="en-US" altLang="ja-JP" dirty="0" smtClean="0"/>
          </a:p>
          <a:p>
            <a:pPr lvl="1"/>
            <a:r>
              <a:rPr kumimoji="1" lang="ja-JP" altLang="en-US" dirty="0" smtClean="0"/>
              <a:t>レイリー摩擦</a:t>
            </a:r>
            <a:r>
              <a:rPr kumimoji="1" lang="en-US" altLang="ja-JP" dirty="0" smtClean="0"/>
              <a:t>, </a:t>
            </a:r>
            <a:r>
              <a:rPr kumimoji="1" lang="ja-JP" altLang="en-US" dirty="0" smtClean="0"/>
              <a:t>ニュートン冷却</a:t>
            </a:r>
            <a:endParaRPr lang="en-US" altLang="ja-JP" dirty="0"/>
          </a:p>
          <a:p>
            <a:pPr lvl="2"/>
            <a:r>
              <a:rPr lang="ja-JP" altLang="en-US" dirty="0" smtClean="0"/>
              <a:t>ただし</a:t>
            </a:r>
            <a:r>
              <a:rPr lang="en-US" altLang="ja-JP" dirty="0" smtClean="0"/>
              <a:t>, </a:t>
            </a:r>
            <a:r>
              <a:rPr lang="ja-JP" altLang="en-US" dirty="0" smtClean="0"/>
              <a:t>水平風速の</a:t>
            </a:r>
            <a:r>
              <a:rPr kumimoji="1" lang="ja-JP" altLang="en-US" dirty="0" smtClean="0"/>
              <a:t>東西波数ゼロ成分にレイリー摩擦を「入れる場合」と「入れない場合」の両方を検証</a:t>
            </a:r>
            <a:endParaRPr kumimoji="1" lang="en-US" altLang="ja-JP" dirty="0" smtClean="0"/>
          </a:p>
          <a:p>
            <a:pPr lvl="1"/>
            <a:r>
              <a:rPr lang="ja-JP" altLang="en-US" dirty="0"/>
              <a:t>モデル上端から</a:t>
            </a:r>
            <a:r>
              <a:rPr lang="en-US" altLang="ja-JP" dirty="0"/>
              <a:t> 5 </a:t>
            </a:r>
            <a:r>
              <a:rPr lang="ja-JP" altLang="en-US" dirty="0" smtClean="0"/>
              <a:t>層</a:t>
            </a:r>
            <a:r>
              <a:rPr lang="en-US" altLang="ja-JP" dirty="0" smtClean="0"/>
              <a:t>, </a:t>
            </a:r>
            <a:r>
              <a:rPr lang="ja-JP" altLang="en-US" dirty="0" smtClean="0"/>
              <a:t>時定数</a:t>
            </a:r>
            <a:r>
              <a:rPr lang="en-US" altLang="ja-JP" dirty="0" smtClean="0"/>
              <a:t> 10 </a:t>
            </a:r>
            <a:r>
              <a:rPr lang="ja-JP" altLang="en-US" dirty="0" smtClean="0"/>
              <a:t>日</a:t>
            </a:r>
            <a:endParaRPr lang="en-US" altLang="ja-JP" dirty="0" smtClean="0"/>
          </a:p>
          <a:p>
            <a:pPr lvl="1"/>
            <a:endParaRPr kumimoji="1" lang="en-US" altLang="ja-JP" dirty="0" smtClean="0"/>
          </a:p>
          <a:p>
            <a:r>
              <a:rPr lang="ja-JP" altLang="en-US" dirty="0" smtClean="0"/>
              <a:t>水平拡散</a:t>
            </a:r>
            <a:r>
              <a:rPr lang="en-US" altLang="ja-JP" dirty="0" smtClean="0"/>
              <a:t>(8 </a:t>
            </a:r>
            <a:r>
              <a:rPr lang="ja-JP" altLang="en-US" dirty="0" smtClean="0"/>
              <a:t>階微分</a:t>
            </a:r>
            <a:r>
              <a:rPr lang="en-US" altLang="ja-JP" dirty="0" smtClean="0"/>
              <a:t>)</a:t>
            </a:r>
          </a:p>
          <a:p>
            <a:pPr lvl="1"/>
            <a:r>
              <a:rPr lang="ja-JP" altLang="en-US" dirty="0" smtClean="0"/>
              <a:t>最大波数に対する時定数</a:t>
            </a:r>
            <a:r>
              <a:rPr lang="en-US" altLang="ja-JP" dirty="0" smtClean="0"/>
              <a:t>: 3 </a:t>
            </a:r>
            <a:r>
              <a:rPr lang="en-US" altLang="ja-JP" dirty="0" err="1" smtClean="0"/>
              <a:t>hrs</a:t>
            </a:r>
            <a:r>
              <a:rPr lang="en-US" altLang="ja-JP" dirty="0" smtClean="0"/>
              <a:t> </a:t>
            </a:r>
            <a:r>
              <a:rPr lang="ja-JP" altLang="en-US" dirty="0" smtClean="0"/>
              <a:t>あるいは</a:t>
            </a:r>
            <a:r>
              <a:rPr lang="en-US" altLang="ja-JP" dirty="0" smtClean="0"/>
              <a:t> 24 </a:t>
            </a:r>
            <a:r>
              <a:rPr lang="en-US" altLang="ja-JP" dirty="0" err="1" smtClean="0"/>
              <a:t>hrs</a:t>
            </a:r>
            <a:endParaRPr lang="en-US" altLang="ja-JP" dirty="0" smtClean="0"/>
          </a:p>
          <a:p>
            <a:pPr lvl="1"/>
            <a:endParaRPr lang="en-US" altLang="ja-JP" dirty="0"/>
          </a:p>
          <a:p>
            <a:r>
              <a:rPr lang="ja-JP" altLang="en-US" dirty="0" smtClean="0"/>
              <a:t>共通な設定</a:t>
            </a:r>
            <a:endParaRPr lang="en-US" altLang="ja-JP" dirty="0" smtClean="0"/>
          </a:p>
          <a:p>
            <a:pPr lvl="1"/>
            <a:r>
              <a:rPr lang="ja-JP" altLang="en-US" dirty="0" smtClean="0"/>
              <a:t>水平解像度</a:t>
            </a:r>
            <a:r>
              <a:rPr lang="en-US" altLang="ja-JP" dirty="0" smtClean="0"/>
              <a:t>: T21</a:t>
            </a:r>
          </a:p>
          <a:p>
            <a:pPr lvl="1"/>
            <a:r>
              <a:rPr lang="ja-JP" altLang="en-US" dirty="0" smtClean="0"/>
              <a:t>時間ステップ</a:t>
            </a:r>
            <a:r>
              <a:rPr lang="en-US" altLang="ja-JP" dirty="0" smtClean="0"/>
              <a:t>: 20 </a:t>
            </a:r>
            <a:r>
              <a:rPr lang="ja-JP" altLang="en-US" dirty="0" smtClean="0"/>
              <a:t>分</a:t>
            </a:r>
            <a:endParaRPr lang="en-US" altLang="ja-JP" dirty="0" smtClean="0"/>
          </a:p>
          <a:p>
            <a:pPr lvl="1"/>
            <a:r>
              <a:rPr lang="ja-JP" altLang="en-US" dirty="0" smtClean="0"/>
              <a:t>その他の主な実験設定はこれまでの</a:t>
            </a:r>
            <a:r>
              <a:rPr lang="en-US" altLang="ja-JP" dirty="0" smtClean="0"/>
              <a:t> </a:t>
            </a:r>
            <a:r>
              <a:rPr lang="en-US" altLang="ja-JP" dirty="0" err="1" smtClean="0"/>
              <a:t>Ishiwatari</a:t>
            </a:r>
            <a:r>
              <a:rPr lang="en-US" altLang="ja-JP" dirty="0" smtClean="0"/>
              <a:t> et al.(1998) </a:t>
            </a:r>
            <a:r>
              <a:rPr lang="ja-JP" altLang="en-US" dirty="0" smtClean="0"/>
              <a:t>再試計算と同じ</a:t>
            </a:r>
            <a:endParaRPr lang="en-US" altLang="ja-JP" dirty="0" smtClean="0"/>
          </a:p>
          <a:p>
            <a:pPr lvl="1"/>
            <a:endParaRPr kumimoji="1" lang="en-US" altLang="ja-JP" dirty="0" smtClean="0"/>
          </a:p>
        </p:txBody>
      </p:sp>
    </p:spTree>
    <p:extLst>
      <p:ext uri="{BB962C8B-B14F-4D97-AF65-F5344CB8AC3E}">
        <p14:creationId xmlns:p14="http://schemas.microsoft.com/office/powerpoint/2010/main" val="377000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8444" y="0"/>
            <a:ext cx="10515600" cy="1325563"/>
          </a:xfrm>
        </p:spPr>
        <p:txBody>
          <a:bodyPr/>
          <a:lstStyle/>
          <a:p>
            <a:r>
              <a:rPr kumimoji="1" lang="ja-JP" altLang="en-US" dirty="0" smtClean="0"/>
              <a:t>結果</a:t>
            </a:r>
            <a:r>
              <a:rPr kumimoji="1" lang="en-US" altLang="ja-JP" dirty="0" smtClean="0"/>
              <a:t>: </a:t>
            </a:r>
            <a:r>
              <a:rPr lang="ja-JP" altLang="en-US" dirty="0" smtClean="0"/>
              <a:t>計算</a:t>
            </a:r>
            <a:r>
              <a:rPr lang="ja-JP" altLang="en-US" dirty="0"/>
              <a:t>領域の鉛直</a:t>
            </a:r>
            <a:r>
              <a:rPr lang="ja-JP" altLang="en-US" dirty="0" smtClean="0"/>
              <a:t>拡張</a:t>
            </a:r>
            <a:r>
              <a:rPr lang="en-US" altLang="ja-JP" dirty="0" smtClean="0"/>
              <a:t/>
            </a:r>
            <a:br>
              <a:rPr lang="en-US" altLang="ja-JP" dirty="0" smtClean="0"/>
            </a:br>
            <a:r>
              <a:rPr lang="en-US" altLang="ja-JP" dirty="0" smtClean="0"/>
              <a:t>~ </a:t>
            </a:r>
            <a:r>
              <a:rPr lang="ja-JP" altLang="en-US" dirty="0" smtClean="0"/>
              <a:t>時系列</a:t>
            </a:r>
            <a:r>
              <a:rPr kumimoji="1" lang="en-US" altLang="ja-JP" dirty="0" smtClean="0"/>
              <a:t> </a:t>
            </a:r>
            <a:endParaRPr kumimoji="1" lang="ja-JP" altLang="en-US" dirty="0"/>
          </a:p>
        </p:txBody>
      </p:sp>
      <p:sp>
        <p:nvSpPr>
          <p:cNvPr id="13" name="テキスト ボックス 12"/>
          <p:cNvSpPr txBox="1"/>
          <p:nvPr/>
        </p:nvSpPr>
        <p:spPr>
          <a:xfrm>
            <a:off x="6919894" y="3501243"/>
            <a:ext cx="4668697" cy="3139321"/>
          </a:xfrm>
          <a:prstGeom prst="rect">
            <a:avLst/>
          </a:prstGeom>
          <a:noFill/>
        </p:spPr>
        <p:txBody>
          <a:bodyPr wrap="square" rtlCol="0">
            <a:spAutoFit/>
          </a:bodyPr>
          <a:lstStyle/>
          <a:p>
            <a:pPr marL="285750" indent="-285750">
              <a:buFont typeface="Arial" charset="0"/>
              <a:buChar char="•"/>
            </a:pPr>
            <a:r>
              <a:rPr lang="ja-JP" altLang="en-US" dirty="0" smtClean="0">
                <a:latin typeface="+mj-ea"/>
                <a:ea typeface="+mj-ea"/>
              </a:rPr>
              <a:t>モデル上端の高度を上げても</a:t>
            </a:r>
            <a:r>
              <a:rPr lang="en-US" altLang="ja-JP" dirty="0" smtClean="0">
                <a:latin typeface="+mj-ea"/>
                <a:ea typeface="+mj-ea"/>
              </a:rPr>
              <a:t>, </a:t>
            </a:r>
            <a:r>
              <a:rPr lang="ja-JP" altLang="en-US" dirty="0" smtClean="0">
                <a:latin typeface="+mj-ea"/>
                <a:ea typeface="+mj-ea"/>
              </a:rPr>
              <a:t>系全体としてエネルギーや表面温度の振る舞いは</a:t>
            </a:r>
            <a:r>
              <a:rPr lang="en-US" altLang="ja-JP" dirty="0" smtClean="0">
                <a:latin typeface="+mj-ea"/>
                <a:ea typeface="+mj-ea"/>
              </a:rPr>
              <a:t>, </a:t>
            </a:r>
            <a:r>
              <a:rPr lang="ja-JP" altLang="en-US" dirty="0" smtClean="0">
                <a:latin typeface="+mj-ea"/>
                <a:ea typeface="+mj-ea"/>
              </a:rPr>
              <a:t>大きく変化しない</a:t>
            </a:r>
            <a:r>
              <a:rPr lang="en-US" altLang="ja-JP" dirty="0" smtClean="0">
                <a:latin typeface="+mj-ea"/>
                <a:ea typeface="+mj-ea"/>
              </a:rPr>
              <a:t>. </a:t>
            </a:r>
          </a:p>
          <a:p>
            <a:pPr marL="285750" indent="-285750">
              <a:buFont typeface="Arial" charset="0"/>
              <a:buChar char="•"/>
            </a:pPr>
            <a:endParaRPr lang="en-US" altLang="ja-JP" dirty="0" smtClean="0"/>
          </a:p>
          <a:p>
            <a:pPr marL="285750" indent="-285750">
              <a:buFont typeface="Arial" charset="0"/>
              <a:buChar char="•"/>
            </a:pPr>
            <a:r>
              <a:rPr lang="ja-JP" altLang="en-US" dirty="0" smtClean="0"/>
              <a:t>鉛直領域を拡大した場合も</a:t>
            </a:r>
            <a:r>
              <a:rPr lang="en-US" altLang="ja-JP" dirty="0" smtClean="0"/>
              <a:t>, </a:t>
            </a:r>
            <a:r>
              <a:rPr lang="ja-JP" altLang="en-US" dirty="0"/>
              <a:t>水平拡散</a:t>
            </a:r>
            <a:r>
              <a:rPr lang="ja-JP" altLang="en-US" dirty="0" smtClean="0"/>
              <a:t>を弱めると</a:t>
            </a:r>
            <a:r>
              <a:rPr lang="ja-JP" altLang="en-US" dirty="0"/>
              <a:t>大気上層が</a:t>
            </a:r>
            <a:r>
              <a:rPr lang="ja-JP" altLang="en-US" dirty="0" smtClean="0"/>
              <a:t>低温な解に落ち着く</a:t>
            </a:r>
            <a:r>
              <a:rPr lang="en-US" altLang="ja-JP" dirty="0" smtClean="0"/>
              <a:t>. </a:t>
            </a:r>
          </a:p>
          <a:p>
            <a:pPr marL="285750" indent="-285750">
              <a:buFont typeface="Arial" charset="0"/>
              <a:buChar char="•"/>
            </a:pPr>
            <a:endParaRPr lang="en-US" altLang="ja-JP" dirty="0" smtClean="0">
              <a:latin typeface="+mj-ea"/>
              <a:ea typeface="+mj-ea"/>
            </a:endParaRPr>
          </a:p>
          <a:p>
            <a:pPr marL="285750" indent="-285750">
              <a:buFont typeface="Arial" charset="0"/>
              <a:buChar char="•"/>
            </a:pPr>
            <a:r>
              <a:rPr lang="en-US" altLang="ja-JP" dirty="0" smtClean="0">
                <a:latin typeface="+mj-ea"/>
                <a:ea typeface="+mj-ea"/>
              </a:rPr>
              <a:t>(</a:t>
            </a:r>
            <a:r>
              <a:rPr lang="ja-JP" altLang="en-US" dirty="0" smtClean="0">
                <a:latin typeface="+mj-ea"/>
                <a:ea typeface="+mj-ea"/>
              </a:rPr>
              <a:t>補足</a:t>
            </a:r>
            <a:r>
              <a:rPr lang="en-US" altLang="ja-JP" dirty="0" smtClean="0">
                <a:latin typeface="+mj-ea"/>
                <a:ea typeface="+mj-ea"/>
              </a:rPr>
              <a:t>) σtop1e-5 </a:t>
            </a:r>
            <a:r>
              <a:rPr lang="ja-JP" altLang="en-US" dirty="0" smtClean="0">
                <a:latin typeface="+mj-ea"/>
                <a:ea typeface="+mj-ea"/>
              </a:rPr>
              <a:t>でモデル</a:t>
            </a:r>
            <a:r>
              <a:rPr lang="ja-JP" altLang="en-US" dirty="0" smtClean="0">
                <a:latin typeface="+mj-ea"/>
                <a:ea typeface="+mj-ea"/>
              </a:rPr>
              <a:t>最上層</a:t>
            </a:r>
            <a:r>
              <a:rPr lang="ja-JP" altLang="en-US" dirty="0" smtClean="0">
                <a:latin typeface="+mj-ea"/>
                <a:ea typeface="+mj-ea"/>
              </a:rPr>
              <a:t>は</a:t>
            </a:r>
            <a:r>
              <a:rPr lang="ja-JP" altLang="en-US" dirty="0" smtClean="0">
                <a:latin typeface="+mj-ea"/>
                <a:ea typeface="+mj-ea"/>
              </a:rPr>
              <a:t>およそ</a:t>
            </a:r>
            <a:r>
              <a:rPr lang="en-US" altLang="ja-JP" dirty="0" smtClean="0">
                <a:latin typeface="+mj-ea"/>
                <a:ea typeface="+mj-ea"/>
              </a:rPr>
              <a:t> </a:t>
            </a:r>
            <a:r>
              <a:rPr lang="en-US" altLang="ja-JP" dirty="0" smtClean="0">
                <a:latin typeface="+mj-ea"/>
                <a:ea typeface="+mj-ea"/>
              </a:rPr>
              <a:t>140 </a:t>
            </a:r>
            <a:r>
              <a:rPr lang="en-US" altLang="ja-JP" dirty="0" smtClean="0">
                <a:latin typeface="+mj-ea"/>
                <a:ea typeface="+mj-ea"/>
              </a:rPr>
              <a:t>km. </a:t>
            </a:r>
            <a:r>
              <a:rPr lang="ja-JP" altLang="en-US" dirty="0" smtClean="0">
                <a:latin typeface="+mj-ea"/>
                <a:ea typeface="+mj-ea"/>
              </a:rPr>
              <a:t>水平拡散が弱い場合は</a:t>
            </a:r>
            <a:r>
              <a:rPr lang="en-US" altLang="ja-JP" dirty="0" smtClean="0">
                <a:latin typeface="+mj-ea"/>
                <a:ea typeface="+mj-ea"/>
              </a:rPr>
              <a:t>, </a:t>
            </a:r>
            <a:r>
              <a:rPr lang="ja-JP" altLang="en-US" dirty="0" smtClean="0">
                <a:latin typeface="+mj-ea"/>
                <a:ea typeface="+mj-ea"/>
              </a:rPr>
              <a:t>上層が低温になる</a:t>
            </a:r>
            <a:r>
              <a:rPr lang="ja-JP" altLang="en-US" dirty="0" smtClean="0">
                <a:latin typeface="+mj-ea"/>
                <a:ea typeface="+mj-ea"/>
              </a:rPr>
              <a:t>ため</a:t>
            </a:r>
            <a:r>
              <a:rPr lang="en-US" altLang="ja-JP" dirty="0" smtClean="0">
                <a:latin typeface="+mj-ea"/>
                <a:ea typeface="+mj-ea"/>
              </a:rPr>
              <a:t>, </a:t>
            </a:r>
            <a:r>
              <a:rPr lang="ja-JP" altLang="en-US" dirty="0" smtClean="0">
                <a:latin typeface="+mj-ea"/>
                <a:ea typeface="+mj-ea"/>
              </a:rPr>
              <a:t>モデル最上層</a:t>
            </a:r>
            <a:r>
              <a:rPr lang="ja-JP" altLang="en-US" dirty="0" smtClean="0">
                <a:latin typeface="+mj-ea"/>
                <a:ea typeface="+mj-ea"/>
              </a:rPr>
              <a:t>は</a:t>
            </a:r>
            <a:r>
              <a:rPr lang="en-US" altLang="ja-JP" dirty="0" smtClean="0">
                <a:latin typeface="+mj-ea"/>
                <a:ea typeface="+mj-ea"/>
              </a:rPr>
              <a:t> 20〜30 </a:t>
            </a:r>
            <a:r>
              <a:rPr lang="en-US" altLang="ja-JP" dirty="0" smtClean="0">
                <a:latin typeface="+mj-ea"/>
                <a:ea typeface="+mj-ea"/>
              </a:rPr>
              <a:t>km </a:t>
            </a:r>
            <a:r>
              <a:rPr lang="ja-JP" altLang="en-US" dirty="0" smtClean="0">
                <a:latin typeface="+mj-ea"/>
                <a:ea typeface="+mj-ea"/>
              </a:rPr>
              <a:t>まで最終的に減少</a:t>
            </a:r>
            <a:r>
              <a:rPr lang="en-US" altLang="ja-JP" dirty="0" smtClean="0">
                <a:latin typeface="+mj-ea"/>
                <a:ea typeface="+mj-ea"/>
              </a:rPr>
              <a:t>. </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59" y="1528819"/>
            <a:ext cx="6750201" cy="2662037"/>
          </a:xfrm>
          <a:prstGeom prst="rect">
            <a:avLst/>
          </a:prstGeom>
        </p:spPr>
      </p:pic>
      <p:sp>
        <p:nvSpPr>
          <p:cNvPr id="14" name="テキスト ボックス 13"/>
          <p:cNvSpPr txBox="1"/>
          <p:nvPr/>
        </p:nvSpPr>
        <p:spPr>
          <a:xfrm>
            <a:off x="1774238" y="1510229"/>
            <a:ext cx="4194313" cy="369332"/>
          </a:xfrm>
          <a:prstGeom prst="rect">
            <a:avLst/>
          </a:prstGeom>
          <a:solidFill>
            <a:schemeClr val="bg1"/>
          </a:solidFill>
        </p:spPr>
        <p:txBody>
          <a:bodyPr wrap="square" rtlCol="0">
            <a:spAutoFit/>
          </a:bodyPr>
          <a:lstStyle/>
          <a:p>
            <a:r>
              <a:rPr kumimoji="1" lang="ja-JP" altLang="en-US" dirty="0" smtClean="0"/>
              <a:t>全エネルギー全球平均値の時系列</a:t>
            </a:r>
            <a:endParaRPr kumimoji="1" lang="ja-JP" altLang="en-US" dirty="0"/>
          </a:p>
        </p:txBody>
      </p:sp>
      <p:sp>
        <p:nvSpPr>
          <p:cNvPr id="16" name="テキスト ボックス 15"/>
          <p:cNvSpPr txBox="1"/>
          <p:nvPr/>
        </p:nvSpPr>
        <p:spPr>
          <a:xfrm>
            <a:off x="6919894" y="1694895"/>
            <a:ext cx="3388973" cy="1600438"/>
          </a:xfrm>
          <a:prstGeom prst="rect">
            <a:avLst/>
          </a:prstGeom>
          <a:noFill/>
        </p:spPr>
        <p:txBody>
          <a:bodyPr wrap="square" rtlCol="0">
            <a:spAutoFit/>
          </a:bodyPr>
          <a:lstStyle/>
          <a:p>
            <a:r>
              <a:rPr kumimoji="1" lang="en-US" altLang="ja-JP" sz="1600" dirty="0" smtClean="0">
                <a:latin typeface="+mj-ea"/>
                <a:ea typeface="+mj-ea"/>
              </a:rPr>
              <a:t>CNTRL</a:t>
            </a:r>
            <a:r>
              <a:rPr lang="en-US" altLang="ja-JP" sz="1600" dirty="0">
                <a:latin typeface="+mj-ea"/>
                <a:ea typeface="+mj-ea"/>
              </a:rPr>
              <a:t>(</a:t>
            </a:r>
            <a:r>
              <a:rPr kumimoji="1" lang="ja-JP" altLang="en-US" sz="1600" dirty="0" smtClean="0">
                <a:latin typeface="+mj-ea"/>
                <a:ea typeface="+mj-ea"/>
              </a:rPr>
              <a:t>黒</a:t>
            </a:r>
            <a:r>
              <a:rPr kumimoji="1" lang="en-US" altLang="ja-JP" sz="1600" dirty="0" smtClean="0">
                <a:latin typeface="+mj-ea"/>
                <a:ea typeface="+mj-ea"/>
              </a:rPr>
              <a:t>)</a:t>
            </a:r>
          </a:p>
          <a:p>
            <a:r>
              <a:rPr lang="en-US" altLang="ja-JP" sz="1600" dirty="0" smtClean="0">
                <a:solidFill>
                  <a:srgbClr val="FF0000"/>
                </a:solidFill>
                <a:latin typeface="+mj-ea"/>
                <a:ea typeface="+mj-ea"/>
              </a:rPr>
              <a:t>σtop1e-3</a:t>
            </a:r>
            <a:r>
              <a:rPr lang="en-US" altLang="ja-JP" sz="1600" dirty="0" smtClean="0">
                <a:latin typeface="+mj-ea"/>
                <a:ea typeface="+mj-ea"/>
              </a:rPr>
              <a:t>(</a:t>
            </a:r>
            <a:r>
              <a:rPr kumimoji="1" lang="ja-JP" altLang="en-US" sz="1600" dirty="0" smtClean="0">
                <a:latin typeface="+mj-ea"/>
                <a:ea typeface="+mj-ea"/>
              </a:rPr>
              <a:t>赤</a:t>
            </a:r>
            <a:r>
              <a:rPr kumimoji="1" lang="en-US" altLang="ja-JP" sz="1600" dirty="0" smtClean="0">
                <a:latin typeface="+mj-ea"/>
                <a:ea typeface="+mj-ea"/>
              </a:rPr>
              <a:t>)</a:t>
            </a:r>
          </a:p>
          <a:p>
            <a:r>
              <a:rPr lang="en-US" altLang="ja-JP" sz="1600" dirty="0" smtClean="0">
                <a:solidFill>
                  <a:srgbClr val="00B050"/>
                </a:solidFill>
                <a:latin typeface="+mj-ea"/>
                <a:ea typeface="+mj-ea"/>
              </a:rPr>
              <a:t>σtop1e-3_HDIFFWeak</a:t>
            </a:r>
            <a:r>
              <a:rPr lang="en-US" altLang="ja-JP" sz="1600" dirty="0" smtClean="0">
                <a:latin typeface="+mj-ea"/>
                <a:ea typeface="+mj-ea"/>
              </a:rPr>
              <a:t>(</a:t>
            </a:r>
            <a:r>
              <a:rPr lang="ja-JP" altLang="en-US" sz="1600" dirty="0" smtClean="0">
                <a:latin typeface="+mj-ea"/>
                <a:ea typeface="+mj-ea"/>
              </a:rPr>
              <a:t>緑</a:t>
            </a:r>
            <a:r>
              <a:rPr lang="en-US" altLang="ja-JP" sz="1600" dirty="0" smtClean="0">
                <a:latin typeface="+mj-ea"/>
                <a:ea typeface="+mj-ea"/>
              </a:rPr>
              <a:t>)</a:t>
            </a:r>
          </a:p>
          <a:p>
            <a:r>
              <a:rPr lang="en-US" altLang="ja-JP" sz="1600" dirty="0" smtClean="0">
                <a:solidFill>
                  <a:srgbClr val="0070C0"/>
                </a:solidFill>
                <a:latin typeface="+mj-ea"/>
                <a:ea typeface="+mj-ea"/>
              </a:rPr>
              <a:t>σtop1e-4 </a:t>
            </a:r>
            <a:r>
              <a:rPr lang="en-US" altLang="ja-JP" sz="1600" dirty="0" smtClean="0">
                <a:latin typeface="+mj-ea"/>
                <a:ea typeface="+mj-ea"/>
              </a:rPr>
              <a:t>(</a:t>
            </a:r>
            <a:r>
              <a:rPr lang="ja-JP" altLang="en-US" sz="1600" dirty="0" smtClean="0">
                <a:latin typeface="+mj-ea"/>
                <a:ea typeface="+mj-ea"/>
              </a:rPr>
              <a:t>青</a:t>
            </a:r>
            <a:r>
              <a:rPr lang="en-US" altLang="ja-JP" sz="1600" dirty="0" smtClean="0">
                <a:latin typeface="+mj-ea"/>
                <a:ea typeface="+mj-ea"/>
              </a:rPr>
              <a:t>)</a:t>
            </a:r>
          </a:p>
          <a:p>
            <a:r>
              <a:rPr lang="en-US" altLang="ja-JP" sz="1600" dirty="0" smtClean="0">
                <a:solidFill>
                  <a:srgbClr val="FFC000"/>
                </a:solidFill>
                <a:latin typeface="+mj-ea"/>
                <a:ea typeface="+mj-ea"/>
              </a:rPr>
              <a:t>σtop1e-4_HDIFFWeak</a:t>
            </a:r>
            <a:r>
              <a:rPr lang="en-US" altLang="ja-JP" sz="1600" dirty="0" smtClean="0">
                <a:latin typeface="+mj-ea"/>
                <a:ea typeface="+mj-ea"/>
              </a:rPr>
              <a:t>(</a:t>
            </a:r>
            <a:r>
              <a:rPr lang="ja-JP" altLang="en-US" sz="1600" dirty="0" smtClean="0">
                <a:latin typeface="+mj-ea"/>
                <a:ea typeface="+mj-ea"/>
              </a:rPr>
              <a:t>黄</a:t>
            </a:r>
            <a:r>
              <a:rPr lang="en-US" altLang="ja-JP" sz="1600" dirty="0" smtClean="0">
                <a:latin typeface="+mj-ea"/>
                <a:ea typeface="+mj-ea"/>
              </a:rPr>
              <a:t>)</a:t>
            </a:r>
          </a:p>
          <a:p>
            <a:r>
              <a:rPr lang="en-US" altLang="ja-JP" dirty="0" smtClean="0">
                <a:solidFill>
                  <a:srgbClr val="BF8CE5"/>
                </a:solidFill>
                <a:latin typeface="+mj-ea"/>
              </a:rPr>
              <a:t>σtop1e-5</a:t>
            </a:r>
            <a:r>
              <a:rPr lang="en-US" altLang="ja-JP" dirty="0" smtClean="0">
                <a:solidFill>
                  <a:srgbClr val="0070C0"/>
                </a:solidFill>
                <a:latin typeface="+mj-ea"/>
              </a:rPr>
              <a:t> </a:t>
            </a:r>
            <a:r>
              <a:rPr lang="en-US" altLang="ja-JP" dirty="0" smtClean="0">
                <a:latin typeface="+mj-ea"/>
              </a:rPr>
              <a:t>(</a:t>
            </a:r>
            <a:r>
              <a:rPr lang="ja-JP" altLang="en-US" dirty="0" smtClean="0">
                <a:latin typeface="+mj-ea"/>
              </a:rPr>
              <a:t>マゼンタ</a:t>
            </a:r>
            <a:r>
              <a:rPr lang="en-US" altLang="ja-JP" dirty="0" smtClean="0">
                <a:latin typeface="+mj-ea"/>
              </a:rPr>
              <a:t>)</a:t>
            </a:r>
            <a:endParaRPr lang="en-US" altLang="ja-JP" dirty="0">
              <a:latin typeface="+mj-ea"/>
            </a:endParaRPr>
          </a:p>
        </p:txBody>
      </p:sp>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r="9363"/>
          <a:stretch/>
        </p:blipFill>
        <p:spPr>
          <a:xfrm>
            <a:off x="375319" y="4255783"/>
            <a:ext cx="6310294" cy="2441074"/>
          </a:xfrm>
          <a:prstGeom prst="rect">
            <a:avLst/>
          </a:prstGeom>
        </p:spPr>
      </p:pic>
      <p:sp>
        <p:nvSpPr>
          <p:cNvPr id="15" name="テキスト ボックス 14"/>
          <p:cNvSpPr txBox="1"/>
          <p:nvPr/>
        </p:nvSpPr>
        <p:spPr>
          <a:xfrm>
            <a:off x="1861931" y="4190856"/>
            <a:ext cx="4194313" cy="369332"/>
          </a:xfrm>
          <a:prstGeom prst="rect">
            <a:avLst/>
          </a:prstGeom>
          <a:solidFill>
            <a:schemeClr val="bg1"/>
          </a:solidFill>
        </p:spPr>
        <p:txBody>
          <a:bodyPr wrap="square" rtlCol="0">
            <a:spAutoFit/>
          </a:bodyPr>
          <a:lstStyle/>
          <a:p>
            <a:r>
              <a:rPr lang="ja-JP" altLang="en-US" dirty="0" smtClean="0"/>
              <a:t>惑星表面温度の</a:t>
            </a:r>
            <a:r>
              <a:rPr kumimoji="1" lang="ja-JP" altLang="en-US" dirty="0" smtClean="0"/>
              <a:t>全球平均値の時系列</a:t>
            </a:r>
            <a:endParaRPr kumimoji="1" lang="ja-JP" altLang="en-US" dirty="0"/>
          </a:p>
        </p:txBody>
      </p:sp>
    </p:spTree>
    <p:extLst>
      <p:ext uri="{BB962C8B-B14F-4D97-AF65-F5344CB8AC3E}">
        <p14:creationId xmlns:p14="http://schemas.microsoft.com/office/powerpoint/2010/main" val="2049286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26" y="75769"/>
            <a:ext cx="10515600" cy="988413"/>
          </a:xfrm>
        </p:spPr>
        <p:txBody>
          <a:bodyPr/>
          <a:lstStyle/>
          <a:p>
            <a:r>
              <a:rPr kumimoji="1" lang="ja-JP" altLang="en-US" dirty="0" smtClean="0"/>
              <a:t>結果</a:t>
            </a:r>
            <a:r>
              <a:rPr kumimoji="1" lang="en-US" altLang="ja-JP" dirty="0" smtClean="0"/>
              <a:t>: </a:t>
            </a:r>
            <a:r>
              <a:rPr kumimoji="1" lang="ja-JP" altLang="en-US" dirty="0" smtClean="0"/>
              <a:t>スポンジ層と関係した問題</a:t>
            </a:r>
            <a:endParaRPr kumimoji="1" lang="ja-JP" altLang="en-US"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252" y="4557708"/>
            <a:ext cx="2741037" cy="2313544"/>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621" y="2231947"/>
            <a:ext cx="2568386" cy="2405270"/>
          </a:xfrm>
          <a:prstGeom prst="rect">
            <a:avLst/>
          </a:prstGeom>
        </p:spPr>
      </p:pic>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b="14721"/>
          <a:stretch/>
        </p:blipFill>
        <p:spPr>
          <a:xfrm>
            <a:off x="6842632" y="3850266"/>
            <a:ext cx="2610541" cy="2786302"/>
          </a:xfrm>
          <a:prstGeom prst="rect">
            <a:avLst/>
          </a:prstGeom>
        </p:spPr>
      </p:pic>
      <p:pic>
        <p:nvPicPr>
          <p:cNvPr id="10" name="図 9"/>
          <p:cNvPicPr>
            <a:picLocks noChangeAspect="1"/>
          </p:cNvPicPr>
          <p:nvPr/>
        </p:nvPicPr>
        <p:blipFill rotWithShape="1">
          <a:blip r:embed="rId5">
            <a:extLst>
              <a:ext uri="{28A0092B-C50C-407E-A947-70E740481C1C}">
                <a14:useLocalDpi xmlns:a14="http://schemas.microsoft.com/office/drawing/2010/main" val="0"/>
              </a:ext>
            </a:extLst>
          </a:blip>
          <a:srcRect b="27811"/>
          <a:stretch/>
        </p:blipFill>
        <p:spPr>
          <a:xfrm>
            <a:off x="6759410" y="1444486"/>
            <a:ext cx="2693763" cy="2510100"/>
          </a:xfrm>
          <a:prstGeom prst="rect">
            <a:avLst/>
          </a:prstGeom>
        </p:spPr>
      </p:pic>
      <p:pic>
        <p:nvPicPr>
          <p:cNvPr id="11" name="図 10"/>
          <p:cNvPicPr>
            <a:picLocks noChangeAspect="1"/>
          </p:cNvPicPr>
          <p:nvPr/>
        </p:nvPicPr>
        <p:blipFill rotWithShape="1">
          <a:blip r:embed="rId6">
            <a:extLst>
              <a:ext uri="{28A0092B-C50C-407E-A947-70E740481C1C}">
                <a14:useLocalDpi xmlns:a14="http://schemas.microsoft.com/office/drawing/2010/main" val="0"/>
              </a:ext>
            </a:extLst>
          </a:blip>
          <a:srcRect t="5531" r="6807" b="22623"/>
          <a:stretch/>
        </p:blipFill>
        <p:spPr>
          <a:xfrm>
            <a:off x="4555178" y="1653122"/>
            <a:ext cx="2437884" cy="2448931"/>
          </a:xfrm>
          <a:prstGeom prst="rect">
            <a:avLst/>
          </a:prstGeom>
        </p:spPr>
      </p:pic>
      <p:pic>
        <p:nvPicPr>
          <p:cNvPr id="5" name="図 4"/>
          <p:cNvPicPr>
            <a:picLocks noChangeAspect="1"/>
          </p:cNvPicPr>
          <p:nvPr/>
        </p:nvPicPr>
        <p:blipFill rotWithShape="1">
          <a:blip r:embed="rId7">
            <a:extLst>
              <a:ext uri="{28A0092B-C50C-407E-A947-70E740481C1C}">
                <a14:useLocalDpi xmlns:a14="http://schemas.microsoft.com/office/drawing/2010/main" val="0"/>
              </a:ext>
            </a:extLst>
          </a:blip>
          <a:srcRect r="7490"/>
          <a:stretch/>
        </p:blipFill>
        <p:spPr>
          <a:xfrm>
            <a:off x="21382" y="2231949"/>
            <a:ext cx="2341831" cy="2405270"/>
          </a:xfrm>
          <a:prstGeom prst="rect">
            <a:avLst/>
          </a:prstGeom>
        </p:spPr>
      </p:pic>
      <p:pic>
        <p:nvPicPr>
          <p:cNvPr id="4" name="コンテンツ プレースホルダー 3"/>
          <p:cNvPicPr>
            <a:picLocks noGrp="1" noChangeAspect="1"/>
          </p:cNvPicPr>
          <p:nvPr>
            <p:ph idx="1"/>
          </p:nvPr>
        </p:nvPicPr>
        <p:blipFill rotWithShape="1">
          <a:blip r:embed="rId8">
            <a:extLst>
              <a:ext uri="{28A0092B-C50C-407E-A947-70E740481C1C}">
                <a14:useLocalDpi xmlns:a14="http://schemas.microsoft.com/office/drawing/2010/main" val="0"/>
              </a:ext>
            </a:extLst>
          </a:blip>
          <a:srcRect r="6899"/>
          <a:stretch/>
        </p:blipFill>
        <p:spPr>
          <a:xfrm>
            <a:off x="-14712" y="4597464"/>
            <a:ext cx="2391177" cy="2312503"/>
          </a:xfrm>
        </p:spPr>
      </p:pic>
      <p:pic>
        <p:nvPicPr>
          <p:cNvPr id="8" name="図 7"/>
          <p:cNvPicPr>
            <a:picLocks noChangeAspect="1"/>
          </p:cNvPicPr>
          <p:nvPr/>
        </p:nvPicPr>
        <p:blipFill rotWithShape="1">
          <a:blip r:embed="rId9">
            <a:extLst>
              <a:ext uri="{28A0092B-C50C-407E-A947-70E740481C1C}">
                <a14:useLocalDpi xmlns:a14="http://schemas.microsoft.com/office/drawing/2010/main" val="0"/>
              </a:ext>
            </a:extLst>
          </a:blip>
          <a:srcRect r="7217" b="16419"/>
          <a:stretch/>
        </p:blipFill>
        <p:spPr>
          <a:xfrm>
            <a:off x="4555179" y="3954585"/>
            <a:ext cx="2437884" cy="2695388"/>
          </a:xfrm>
          <a:prstGeom prst="rect">
            <a:avLst/>
          </a:prstGeom>
        </p:spPr>
      </p:pic>
      <p:cxnSp>
        <p:nvCxnSpPr>
          <p:cNvPr id="13" name="直線コネクタ 12"/>
          <p:cNvCxnSpPr/>
          <p:nvPr/>
        </p:nvCxnSpPr>
        <p:spPr>
          <a:xfrm>
            <a:off x="4594934" y="1396990"/>
            <a:ext cx="30079" cy="5474262"/>
          </a:xfrm>
          <a:prstGeom prst="line">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937499" y="896779"/>
            <a:ext cx="1205948" cy="369332"/>
          </a:xfrm>
          <a:prstGeom prst="rect">
            <a:avLst/>
          </a:prstGeom>
          <a:noFill/>
        </p:spPr>
        <p:txBody>
          <a:bodyPr wrap="square" rtlCol="0">
            <a:spAutoFit/>
          </a:bodyPr>
          <a:lstStyle/>
          <a:p>
            <a:r>
              <a:rPr lang="el-GR" altLang="ja-JP" dirty="0" err="1" smtClean="0"/>
              <a:t>σ</a:t>
            </a:r>
            <a:r>
              <a:rPr lang="el-GR" altLang="ja-JP" baseline="-25000" dirty="0" err="1" smtClean="0"/>
              <a:t>top</a:t>
            </a:r>
            <a:r>
              <a:rPr lang="en-US" altLang="ja-JP" dirty="0"/>
              <a:t>~</a:t>
            </a:r>
            <a:r>
              <a:rPr lang="en-US" altLang="ja-JP" dirty="0" smtClean="0"/>
              <a:t> 1e-3</a:t>
            </a:r>
            <a:endParaRPr kumimoji="1" lang="ja-JP" altLang="en-US" dirty="0"/>
          </a:p>
        </p:txBody>
      </p:sp>
      <p:sp>
        <p:nvSpPr>
          <p:cNvPr id="17" name="テキスト ボックス 16"/>
          <p:cNvSpPr txBox="1"/>
          <p:nvPr/>
        </p:nvSpPr>
        <p:spPr>
          <a:xfrm>
            <a:off x="6513445" y="889640"/>
            <a:ext cx="1205948" cy="369332"/>
          </a:xfrm>
          <a:prstGeom prst="rect">
            <a:avLst/>
          </a:prstGeom>
          <a:noFill/>
        </p:spPr>
        <p:txBody>
          <a:bodyPr wrap="square" rtlCol="0">
            <a:spAutoFit/>
          </a:bodyPr>
          <a:lstStyle/>
          <a:p>
            <a:r>
              <a:rPr lang="el-GR" altLang="ja-JP" dirty="0" err="1" smtClean="0"/>
              <a:t>σ</a:t>
            </a:r>
            <a:r>
              <a:rPr lang="el-GR" altLang="ja-JP" baseline="-25000" dirty="0" err="1" smtClean="0"/>
              <a:t>top</a:t>
            </a:r>
            <a:r>
              <a:rPr lang="en-US" altLang="ja-JP" dirty="0"/>
              <a:t>~</a:t>
            </a:r>
            <a:r>
              <a:rPr lang="en-US" altLang="ja-JP" dirty="0" smtClean="0"/>
              <a:t> 1e-4</a:t>
            </a:r>
            <a:endParaRPr kumimoji="1" lang="ja-JP" altLang="en-US" dirty="0"/>
          </a:p>
        </p:txBody>
      </p:sp>
      <p:sp>
        <p:nvSpPr>
          <p:cNvPr id="18" name="テキスト ボックス 17"/>
          <p:cNvSpPr txBox="1"/>
          <p:nvPr/>
        </p:nvSpPr>
        <p:spPr>
          <a:xfrm>
            <a:off x="629674" y="1221261"/>
            <a:ext cx="1350295" cy="30777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ja-JP" sz="1400" dirty="0" err="1" smtClean="0"/>
              <a:t>SPL_ZMVel_ON</a:t>
            </a:r>
            <a:endParaRPr kumimoji="1" lang="ja-JP" altLang="en-US" sz="1400" dirty="0"/>
          </a:p>
        </p:txBody>
      </p:sp>
      <p:sp>
        <p:nvSpPr>
          <p:cNvPr id="19" name="テキスト ボックス 18"/>
          <p:cNvSpPr txBox="1"/>
          <p:nvPr/>
        </p:nvSpPr>
        <p:spPr>
          <a:xfrm>
            <a:off x="2712963" y="1249173"/>
            <a:ext cx="1416468" cy="30777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altLang="ja-JP" sz="1400" dirty="0" err="1" smtClean="0"/>
              <a:t>SPL_ZMVel_OFF</a:t>
            </a:r>
            <a:endParaRPr kumimoji="1" lang="ja-JP" altLang="en-US" sz="1400" dirty="0"/>
          </a:p>
        </p:txBody>
      </p:sp>
      <p:sp>
        <p:nvSpPr>
          <p:cNvPr id="23" name="テキスト ボックス 22"/>
          <p:cNvSpPr txBox="1"/>
          <p:nvPr/>
        </p:nvSpPr>
        <p:spPr>
          <a:xfrm>
            <a:off x="5308908" y="1221261"/>
            <a:ext cx="1350295" cy="30777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ja-JP" sz="1400" dirty="0" err="1" smtClean="0"/>
              <a:t>SPL_ZMVel_ON</a:t>
            </a:r>
            <a:endParaRPr kumimoji="1" lang="ja-JP" altLang="en-US" sz="1400" dirty="0"/>
          </a:p>
        </p:txBody>
      </p:sp>
      <p:sp>
        <p:nvSpPr>
          <p:cNvPr id="24" name="テキスト ボックス 23"/>
          <p:cNvSpPr txBox="1"/>
          <p:nvPr/>
        </p:nvSpPr>
        <p:spPr>
          <a:xfrm>
            <a:off x="7434667" y="1192712"/>
            <a:ext cx="1416468" cy="30777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altLang="ja-JP" sz="1400" dirty="0" err="1" smtClean="0"/>
              <a:t>SPL_ZMVel_OFF</a:t>
            </a:r>
            <a:endParaRPr kumimoji="1" lang="ja-JP" altLang="en-US" sz="1400" dirty="0"/>
          </a:p>
        </p:txBody>
      </p:sp>
      <p:sp>
        <p:nvSpPr>
          <p:cNvPr id="25" name="テキスト ボックス 24"/>
          <p:cNvSpPr txBox="1"/>
          <p:nvPr/>
        </p:nvSpPr>
        <p:spPr>
          <a:xfrm>
            <a:off x="9138904" y="1409882"/>
            <a:ext cx="3075792" cy="4278094"/>
          </a:xfrm>
          <a:prstGeom prst="rect">
            <a:avLst/>
          </a:prstGeom>
          <a:noFill/>
        </p:spPr>
        <p:txBody>
          <a:bodyPr wrap="square" rtlCol="0">
            <a:spAutoFit/>
          </a:bodyPr>
          <a:lstStyle/>
          <a:p>
            <a:pPr marL="285750" indent="-285750">
              <a:buFont typeface="Arial" charset="0"/>
              <a:buChar char="•"/>
            </a:pPr>
            <a:r>
              <a:rPr lang="ja-JP" altLang="en-US" sz="1600" dirty="0" smtClean="0"/>
              <a:t>スポンジ層において</a:t>
            </a:r>
            <a:r>
              <a:rPr lang="en-US" altLang="ja-JP" sz="1600" dirty="0" smtClean="0"/>
              <a:t>, </a:t>
            </a:r>
            <a:r>
              <a:rPr kumimoji="1" lang="ja-JP" altLang="en-US" sz="1600" dirty="0" smtClean="0"/>
              <a:t>東西波数ゼロ成分速度にレイリー摩擦を適用する </a:t>
            </a:r>
            <a:r>
              <a:rPr kumimoji="1" lang="en-US" altLang="ja-JP" sz="1600" dirty="0" smtClean="0"/>
              <a:t>(</a:t>
            </a:r>
            <a:r>
              <a:rPr kumimoji="1" lang="en-US" altLang="ja-JP" sz="1600" dirty="0" err="1" smtClean="0"/>
              <a:t>SPL_ZMVel_ON</a:t>
            </a:r>
            <a:r>
              <a:rPr kumimoji="1" lang="en-US" altLang="ja-JP" sz="1600" dirty="0" smtClean="0"/>
              <a:t>)</a:t>
            </a:r>
            <a:r>
              <a:rPr lang="ja-JP" altLang="en-US" sz="1600" dirty="0" smtClean="0"/>
              <a:t>場合には</a:t>
            </a:r>
            <a:r>
              <a:rPr kumimoji="1" lang="en-US" altLang="ja-JP" sz="1600" dirty="0" smtClean="0"/>
              <a:t>, </a:t>
            </a:r>
            <a:r>
              <a:rPr kumimoji="1" lang="ja-JP" altLang="en-US" sz="1600" dirty="0" smtClean="0"/>
              <a:t>スポンジ層内が急激に高温になる</a:t>
            </a:r>
            <a:r>
              <a:rPr kumimoji="1" lang="en-US" altLang="ja-JP" sz="1600" dirty="0" smtClean="0"/>
              <a:t>. </a:t>
            </a:r>
          </a:p>
          <a:p>
            <a:pPr marL="742950" lvl="1" indent="-285750">
              <a:buFont typeface="Arial" charset="0"/>
              <a:buChar char="•"/>
            </a:pPr>
            <a:r>
              <a:rPr kumimoji="1" lang="ja-JP" altLang="en-US" sz="1600" dirty="0" smtClean="0"/>
              <a:t>やがて計算は発散</a:t>
            </a:r>
            <a:r>
              <a:rPr kumimoji="1" lang="en-US" altLang="ja-JP" sz="1600" dirty="0" smtClean="0"/>
              <a:t> </a:t>
            </a:r>
            <a:r>
              <a:rPr lang="en-US" altLang="ja-JP" sz="1600" dirty="0" smtClean="0"/>
              <a:t>(</a:t>
            </a:r>
            <a:r>
              <a:rPr lang="en-US" altLang="ja-JP" sz="1600" dirty="0" err="1" smtClean="0"/>
              <a:t>σ</a:t>
            </a:r>
            <a:r>
              <a:rPr lang="en-US" altLang="ja-JP" sz="1600" baseline="-25000" dirty="0" err="1" smtClean="0"/>
              <a:t>top</a:t>
            </a:r>
            <a:r>
              <a:rPr lang="en-US" altLang="ja-JP" sz="1600" baseline="-25000" dirty="0" smtClean="0"/>
              <a:t> </a:t>
            </a:r>
            <a:r>
              <a:rPr lang="en-US" altLang="ja-JP" sz="1600" dirty="0" smtClean="0"/>
              <a:t>~1e-2 </a:t>
            </a:r>
            <a:r>
              <a:rPr lang="ja-JP" altLang="en-US" sz="1600" dirty="0" smtClean="0"/>
              <a:t>は除く</a:t>
            </a:r>
            <a:r>
              <a:rPr lang="en-US" altLang="ja-JP" sz="1600" dirty="0" smtClean="0"/>
              <a:t>) </a:t>
            </a:r>
          </a:p>
          <a:p>
            <a:pPr marL="285750" indent="-285750">
              <a:buFont typeface="Arial" charset="0"/>
              <a:buChar char="•"/>
            </a:pPr>
            <a:endParaRPr lang="en-US" altLang="ja-JP" sz="1600" dirty="0"/>
          </a:p>
          <a:p>
            <a:pPr marL="285750" indent="-285750">
              <a:buFont typeface="Arial" charset="0"/>
              <a:buChar char="•"/>
            </a:pPr>
            <a:r>
              <a:rPr lang="ja-JP" altLang="en-US" sz="1600" dirty="0" smtClean="0"/>
              <a:t>一方</a:t>
            </a:r>
            <a:r>
              <a:rPr lang="en-US" altLang="ja-JP" sz="1600" dirty="0" smtClean="0"/>
              <a:t>, </a:t>
            </a:r>
            <a:r>
              <a:rPr lang="en-US" altLang="ja-JP" sz="1600" dirty="0" err="1" smtClean="0"/>
              <a:t>SPL_ZMVel_OFF</a:t>
            </a:r>
            <a:r>
              <a:rPr lang="en-US" altLang="ja-JP" sz="1600" dirty="0" smtClean="0"/>
              <a:t> </a:t>
            </a:r>
            <a:r>
              <a:rPr lang="ja-JP" altLang="en-US" sz="1600" dirty="0" smtClean="0"/>
              <a:t>は</a:t>
            </a:r>
            <a:r>
              <a:rPr lang="en-US" altLang="ja-JP" sz="1600" dirty="0" smtClean="0"/>
              <a:t>, </a:t>
            </a:r>
            <a:r>
              <a:rPr lang="ja-JP" altLang="en-US" sz="1600" dirty="0" smtClean="0"/>
              <a:t>どの</a:t>
            </a:r>
            <a:r>
              <a:rPr lang="en-US" altLang="ja-JP" sz="1600" dirty="0" err="1" smtClean="0"/>
              <a:t>σ</a:t>
            </a:r>
            <a:r>
              <a:rPr lang="en-US" altLang="ja-JP" sz="1600" baseline="-25000" dirty="0" err="1" smtClean="0"/>
              <a:t>top</a:t>
            </a:r>
            <a:r>
              <a:rPr lang="en-US" altLang="ja-JP" sz="1600" baseline="-25000" dirty="0" smtClean="0"/>
              <a:t> </a:t>
            </a:r>
            <a:r>
              <a:rPr lang="ja-JP" altLang="en-US" sz="1600" dirty="0" smtClean="0"/>
              <a:t>でも計算は発散しない</a:t>
            </a:r>
            <a:r>
              <a:rPr lang="en-US" altLang="ja-JP" sz="1600" dirty="0" smtClean="0"/>
              <a:t>. </a:t>
            </a:r>
          </a:p>
          <a:p>
            <a:pPr marL="742950" lvl="1" indent="-285750">
              <a:buFont typeface="Arial" charset="0"/>
              <a:buChar char="•"/>
            </a:pPr>
            <a:r>
              <a:rPr lang="ja-JP" altLang="en-US" sz="1600" dirty="0" smtClean="0"/>
              <a:t>以降は</a:t>
            </a:r>
            <a:r>
              <a:rPr lang="en-US" altLang="ja-JP" sz="1600" dirty="0" smtClean="0"/>
              <a:t> </a:t>
            </a:r>
            <a:r>
              <a:rPr lang="en-US" altLang="ja-JP" sz="1600" dirty="0" err="1" smtClean="0"/>
              <a:t>SPL_ZMVel_OFF</a:t>
            </a:r>
            <a:r>
              <a:rPr lang="ja-JP" altLang="en-US" sz="1600" dirty="0" smtClean="0"/>
              <a:t>　の結果を見せる</a:t>
            </a:r>
            <a:endParaRPr lang="en-US" altLang="ja-JP" sz="1600" dirty="0"/>
          </a:p>
          <a:p>
            <a:pPr marL="285750" indent="-285750">
              <a:buFont typeface="Arial" charset="0"/>
              <a:buChar char="•"/>
            </a:pPr>
            <a:endParaRPr kumimoji="1" lang="en-US" altLang="ja-JP" sz="1600" dirty="0"/>
          </a:p>
          <a:p>
            <a:pPr marL="285750" indent="-285750">
              <a:buFont typeface="Arial" charset="0"/>
              <a:buChar char="•"/>
            </a:pPr>
            <a:r>
              <a:rPr lang="ja-JP" altLang="en-US" sz="1600" dirty="0" smtClean="0"/>
              <a:t>東西ジェットのコアがスポンジ層で減衰を受けることが</a:t>
            </a:r>
            <a:r>
              <a:rPr lang="en-US" altLang="ja-JP" sz="1600" dirty="0" smtClean="0"/>
              <a:t>, </a:t>
            </a:r>
            <a:r>
              <a:rPr lang="ja-JP" altLang="en-US" sz="1600" dirty="0" smtClean="0"/>
              <a:t>計算発散の要因のように見える</a:t>
            </a:r>
            <a:r>
              <a:rPr lang="en-US" altLang="ja-JP" sz="1600" dirty="0" smtClean="0"/>
              <a:t>. </a:t>
            </a:r>
          </a:p>
          <a:p>
            <a:pPr marL="285750" indent="-285750">
              <a:buFont typeface="Arial" charset="0"/>
              <a:buChar char="•"/>
            </a:pPr>
            <a:endParaRPr kumimoji="1" lang="en-US" altLang="ja-JP" sz="1600" dirty="0"/>
          </a:p>
        </p:txBody>
      </p:sp>
    </p:spTree>
    <p:extLst>
      <p:ext uri="{BB962C8B-B14F-4D97-AF65-F5344CB8AC3E}">
        <p14:creationId xmlns:p14="http://schemas.microsoft.com/office/powerpoint/2010/main" val="2094901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5447" y="-32714"/>
            <a:ext cx="11190602" cy="1325563"/>
          </a:xfrm>
        </p:spPr>
        <p:txBody>
          <a:bodyPr/>
          <a:lstStyle/>
          <a:p>
            <a:r>
              <a:rPr lang="ja-JP" altLang="en-US" dirty="0" smtClean="0"/>
              <a:t>結果</a:t>
            </a:r>
            <a:r>
              <a:rPr lang="en-US" altLang="ja-JP" dirty="0"/>
              <a:t>: </a:t>
            </a:r>
            <a:r>
              <a:rPr lang="ja-JP" altLang="en-US" dirty="0"/>
              <a:t>計算領域の鉛直</a:t>
            </a:r>
            <a:r>
              <a:rPr lang="ja-JP" altLang="en-US" dirty="0" smtClean="0"/>
              <a:t>拡張</a:t>
            </a:r>
            <a:r>
              <a:rPr lang="en-US" altLang="ja-JP" dirty="0" smtClean="0"/>
              <a:t/>
            </a:r>
            <a:br>
              <a:rPr lang="en-US" altLang="ja-JP" dirty="0" smtClean="0"/>
            </a:br>
            <a:r>
              <a:rPr lang="en-US" altLang="ja-JP" dirty="0" smtClean="0"/>
              <a:t>~ </a:t>
            </a:r>
            <a:r>
              <a:rPr lang="ja-JP" altLang="en-US" dirty="0" smtClean="0"/>
              <a:t>統計的</a:t>
            </a:r>
            <a:r>
              <a:rPr lang="ja-JP" altLang="en-US" dirty="0"/>
              <a:t>平衡</a:t>
            </a:r>
            <a:r>
              <a:rPr lang="ja-JP" altLang="en-US" dirty="0" smtClean="0"/>
              <a:t>状態</a:t>
            </a:r>
            <a:endParaRPr kumimoji="1" lang="ja-JP" altLang="en-US" dirty="0"/>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27" y="5198217"/>
            <a:ext cx="2265078" cy="1659783"/>
          </a:xfrm>
          <a:prstGeom prst="rect">
            <a:avLst/>
          </a:prstGeom>
        </p:spPr>
      </p:pic>
      <p:cxnSp>
        <p:nvCxnSpPr>
          <p:cNvPr id="19" name="直線コネクタ 18"/>
          <p:cNvCxnSpPr/>
          <p:nvPr/>
        </p:nvCxnSpPr>
        <p:spPr>
          <a:xfrm>
            <a:off x="2316559" y="1253348"/>
            <a:ext cx="59645" cy="5581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150665" y="1249622"/>
            <a:ext cx="59645" cy="5581179"/>
          </a:xfrm>
          <a:prstGeom prst="line">
            <a:avLst/>
          </a:prstGeom>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9386701" y="1624631"/>
            <a:ext cx="2625691" cy="5078313"/>
          </a:xfrm>
          <a:prstGeom prst="rect">
            <a:avLst/>
          </a:prstGeom>
          <a:noFill/>
        </p:spPr>
        <p:txBody>
          <a:bodyPr wrap="square" rtlCol="0">
            <a:spAutoFit/>
          </a:bodyPr>
          <a:lstStyle/>
          <a:p>
            <a:pPr marL="285750" indent="-285750">
              <a:buFont typeface="Arial" charset="0"/>
              <a:buChar char="•"/>
            </a:pPr>
            <a:r>
              <a:rPr lang="ja-JP" altLang="en-US" dirty="0" smtClean="0"/>
              <a:t>最上層の高度を上げることで</a:t>
            </a:r>
            <a:r>
              <a:rPr lang="en-US" altLang="ja-JP" dirty="0" smtClean="0"/>
              <a:t>, </a:t>
            </a:r>
            <a:r>
              <a:rPr lang="ja-JP" altLang="en-US" dirty="0" smtClean="0"/>
              <a:t>成層圏内の大気分布表現されるようになった</a:t>
            </a:r>
            <a:r>
              <a:rPr lang="en-US" altLang="ja-JP" dirty="0" smtClean="0"/>
              <a:t>. </a:t>
            </a:r>
          </a:p>
          <a:p>
            <a:pPr marL="285750" indent="-285750">
              <a:buFont typeface="Arial" charset="0"/>
              <a:buChar char="•"/>
            </a:pPr>
            <a:endParaRPr lang="en-US" altLang="ja-JP" dirty="0" smtClean="0"/>
          </a:p>
          <a:p>
            <a:pPr marL="285750" indent="-285750">
              <a:buFont typeface="Arial" charset="0"/>
              <a:buChar char="•"/>
            </a:pPr>
            <a:r>
              <a:rPr lang="en-US" altLang="ja-JP" dirty="0" smtClean="0"/>
              <a:t>CNTRL </a:t>
            </a:r>
            <a:r>
              <a:rPr lang="ja-JP" altLang="en-US" dirty="0" smtClean="0"/>
              <a:t>で見えていた極夜ジェットらしきものは弱まる傾向がある</a:t>
            </a:r>
            <a:r>
              <a:rPr lang="en-US" altLang="ja-JP" dirty="0" smtClean="0"/>
              <a:t>. </a:t>
            </a:r>
          </a:p>
          <a:p>
            <a:pPr marL="742950" lvl="1" indent="-285750">
              <a:buFont typeface="Arial" charset="0"/>
              <a:buChar char="•"/>
            </a:pPr>
            <a:endParaRPr lang="en-US" altLang="ja-JP" dirty="0"/>
          </a:p>
          <a:p>
            <a:pPr marL="285750" indent="-285750">
              <a:buFont typeface="Arial" charset="0"/>
              <a:buChar char="•"/>
            </a:pPr>
            <a:r>
              <a:rPr lang="ja-JP" altLang="en-US" dirty="0" smtClean="0"/>
              <a:t>スポンジ層周辺の特徴が少し怪しいかもしれない</a:t>
            </a:r>
            <a:r>
              <a:rPr lang="en-US" altLang="ja-JP" dirty="0" smtClean="0"/>
              <a:t>(</a:t>
            </a:r>
            <a:r>
              <a:rPr lang="ja-JP" altLang="en-US" dirty="0" smtClean="0"/>
              <a:t>非物理的</a:t>
            </a:r>
            <a:r>
              <a:rPr lang="en-US" altLang="ja-JP" dirty="0" smtClean="0"/>
              <a:t>?)</a:t>
            </a:r>
          </a:p>
          <a:p>
            <a:pPr marL="285750" indent="-285750">
              <a:buFont typeface="Arial" charset="0"/>
              <a:buChar char="•"/>
            </a:pPr>
            <a:endParaRPr lang="en-US" altLang="ja-JP" dirty="0"/>
          </a:p>
          <a:p>
            <a:pPr marL="285750" indent="-285750">
              <a:buFont typeface="Arial" charset="0"/>
              <a:buChar char="•"/>
            </a:pPr>
            <a:r>
              <a:rPr lang="ja-JP" altLang="en-US" dirty="0" smtClean="0"/>
              <a:t>最上層の高度を上げたことによる</a:t>
            </a:r>
            <a:r>
              <a:rPr lang="en-US" altLang="ja-JP" dirty="0" smtClean="0"/>
              <a:t>, </a:t>
            </a:r>
            <a:r>
              <a:rPr lang="ja-JP" altLang="en-US" dirty="0" smtClean="0"/>
              <a:t>大気下層の影響は小さそうに見える</a:t>
            </a:r>
            <a:r>
              <a:rPr lang="en-US" altLang="ja-JP" dirty="0" smtClean="0"/>
              <a:t>.</a:t>
            </a:r>
          </a:p>
        </p:txBody>
      </p:sp>
      <p:sp>
        <p:nvSpPr>
          <p:cNvPr id="23" name="テキスト ボックス 22"/>
          <p:cNvSpPr txBox="1"/>
          <p:nvPr/>
        </p:nvSpPr>
        <p:spPr>
          <a:xfrm>
            <a:off x="9471956" y="1041385"/>
            <a:ext cx="2274093" cy="523220"/>
          </a:xfrm>
          <a:prstGeom prst="rect">
            <a:avLst/>
          </a:prstGeom>
          <a:noFill/>
        </p:spPr>
        <p:txBody>
          <a:bodyPr wrap="square" rtlCol="0">
            <a:spAutoFit/>
          </a:bodyPr>
          <a:lstStyle/>
          <a:p>
            <a:r>
              <a:rPr kumimoji="1" lang="ja-JP" altLang="en-US" sz="1400" dirty="0" smtClean="0"/>
              <a:t>上段</a:t>
            </a:r>
            <a:r>
              <a:rPr kumimoji="1" lang="en-US" altLang="ja-JP" sz="1400" dirty="0" smtClean="0"/>
              <a:t>: </a:t>
            </a:r>
            <a:r>
              <a:rPr kumimoji="1" lang="ja-JP" altLang="en-US" sz="1400" dirty="0" smtClean="0"/>
              <a:t>東西風の子午面分布</a:t>
            </a:r>
            <a:endParaRPr kumimoji="1" lang="en-US" altLang="ja-JP" sz="1400" dirty="0" smtClean="0"/>
          </a:p>
          <a:p>
            <a:r>
              <a:rPr lang="ja-JP" altLang="en-US" sz="1400" dirty="0" smtClean="0"/>
              <a:t>下段</a:t>
            </a:r>
            <a:r>
              <a:rPr lang="en-US" altLang="ja-JP" sz="1400" dirty="0" smtClean="0"/>
              <a:t>: </a:t>
            </a:r>
            <a:r>
              <a:rPr lang="ja-JP" altLang="en-US" sz="1400" dirty="0" smtClean="0"/>
              <a:t>温度の子午面分布</a:t>
            </a:r>
            <a:endParaRPr kumimoji="1" lang="ja-JP" altLang="en-US" sz="1400" dirty="0"/>
          </a:p>
        </p:txBody>
      </p:sp>
      <p:sp>
        <p:nvSpPr>
          <p:cNvPr id="24" name="テキスト ボックス 23"/>
          <p:cNvSpPr txBox="1"/>
          <p:nvPr/>
        </p:nvSpPr>
        <p:spPr>
          <a:xfrm>
            <a:off x="686819" y="1209419"/>
            <a:ext cx="921671"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1400" b="1" dirty="0" smtClean="0">
                <a:latin typeface="+mj-ea"/>
                <a:ea typeface="+mj-ea"/>
              </a:rPr>
              <a:t>CNTRL</a:t>
            </a:r>
            <a:endParaRPr lang="ja-JP" altLang="en-US" sz="1400" b="1" dirty="0">
              <a:latin typeface="+mj-ea"/>
              <a:ea typeface="+mj-ea"/>
            </a:endParaRPr>
          </a:p>
        </p:txBody>
      </p:sp>
      <p:sp>
        <p:nvSpPr>
          <p:cNvPr id="25" name="テキスト ボックス 24"/>
          <p:cNvSpPr txBox="1"/>
          <p:nvPr/>
        </p:nvSpPr>
        <p:spPr>
          <a:xfrm>
            <a:off x="2958495" y="1192339"/>
            <a:ext cx="1214783" cy="30777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altLang="ja-JP" sz="1400" b="1" dirty="0" smtClean="0">
                <a:latin typeface="+mj-ea"/>
                <a:ea typeface="+mj-ea"/>
              </a:rPr>
              <a:t>σtop1e-3</a:t>
            </a:r>
            <a:endParaRPr lang="ja-JP" altLang="en-US" sz="1400" b="1" dirty="0">
              <a:latin typeface="+mj-ea"/>
              <a:ea typeface="+mj-ea"/>
            </a:endParaRPr>
          </a:p>
        </p:txBody>
      </p:sp>
      <p:sp>
        <p:nvSpPr>
          <p:cNvPr id="26" name="テキスト ボックス 25"/>
          <p:cNvSpPr txBox="1"/>
          <p:nvPr/>
        </p:nvSpPr>
        <p:spPr>
          <a:xfrm>
            <a:off x="5362876" y="1175611"/>
            <a:ext cx="1214783" cy="30777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altLang="ja-JP" sz="1400" b="1" dirty="0" smtClean="0">
                <a:latin typeface="+mj-ea"/>
                <a:ea typeface="+mj-ea"/>
              </a:rPr>
              <a:t>σtop1e-4</a:t>
            </a:r>
            <a:endParaRPr lang="ja-JP" altLang="en-US" sz="1400" b="1" dirty="0">
              <a:latin typeface="+mj-ea"/>
              <a:ea typeface="+mj-ea"/>
            </a:endParaRPr>
          </a:p>
        </p:txBody>
      </p:sp>
      <p:pic>
        <p:nvPicPr>
          <p:cNvPr id="28" name="図 27"/>
          <p:cNvPicPr>
            <a:picLocks noChangeAspect="1"/>
          </p:cNvPicPr>
          <p:nvPr/>
        </p:nvPicPr>
        <p:blipFill rotWithShape="1">
          <a:blip r:embed="rId3">
            <a:extLst>
              <a:ext uri="{28A0092B-C50C-407E-A947-70E740481C1C}">
                <a14:useLocalDpi xmlns:a14="http://schemas.microsoft.com/office/drawing/2010/main" val="0"/>
              </a:ext>
            </a:extLst>
          </a:blip>
          <a:srcRect r="10780" b="14552"/>
          <a:stretch/>
        </p:blipFill>
        <p:spPr>
          <a:xfrm>
            <a:off x="4812806" y="4239098"/>
            <a:ext cx="2170740" cy="2610709"/>
          </a:xfrm>
          <a:prstGeom prst="rect">
            <a:avLst/>
          </a:prstGeom>
        </p:spPr>
      </p:pic>
      <p:pic>
        <p:nvPicPr>
          <p:cNvPr id="29" name="図 28"/>
          <p:cNvPicPr>
            <a:picLocks noChangeAspect="1"/>
          </p:cNvPicPr>
          <p:nvPr/>
        </p:nvPicPr>
        <p:blipFill rotWithShape="1">
          <a:blip r:embed="rId4">
            <a:extLst>
              <a:ext uri="{28A0092B-C50C-407E-A947-70E740481C1C}">
                <a14:useLocalDpi xmlns:a14="http://schemas.microsoft.com/office/drawing/2010/main" val="0"/>
              </a:ext>
            </a:extLst>
          </a:blip>
          <a:srcRect r="8127" b="16968"/>
          <a:stretch/>
        </p:blipFill>
        <p:spPr>
          <a:xfrm>
            <a:off x="4841630" y="1796143"/>
            <a:ext cx="2093753" cy="2661417"/>
          </a:xfrm>
          <a:prstGeom prst="rect">
            <a:avLst/>
          </a:prstGeom>
        </p:spPr>
      </p:pic>
      <p:pic>
        <p:nvPicPr>
          <p:cNvPr id="18" name="図 17"/>
          <p:cNvPicPr>
            <a:picLocks noChangeAspect="1"/>
          </p:cNvPicPr>
          <p:nvPr/>
        </p:nvPicPr>
        <p:blipFill rotWithShape="1">
          <a:blip r:embed="rId5">
            <a:extLst>
              <a:ext uri="{28A0092B-C50C-407E-A947-70E740481C1C}">
                <a14:useLocalDpi xmlns:a14="http://schemas.microsoft.com/office/drawing/2010/main" val="0"/>
              </a:ext>
            </a:extLst>
          </a:blip>
          <a:srcRect r="9705"/>
          <a:stretch/>
        </p:blipFill>
        <p:spPr>
          <a:xfrm>
            <a:off x="7217769" y="963386"/>
            <a:ext cx="2187474" cy="3740406"/>
          </a:xfrm>
          <a:prstGeom prst="rect">
            <a:avLst/>
          </a:prstGeom>
        </p:spPr>
      </p:pic>
      <p:sp>
        <p:nvSpPr>
          <p:cNvPr id="27" name="テキスト ボックス 26"/>
          <p:cNvSpPr txBox="1"/>
          <p:nvPr/>
        </p:nvSpPr>
        <p:spPr>
          <a:xfrm>
            <a:off x="7821665" y="1140442"/>
            <a:ext cx="1214783" cy="30777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altLang="ja-JP" sz="1400" b="1" dirty="0" smtClean="0">
                <a:latin typeface="+mj-ea"/>
                <a:ea typeface="+mj-ea"/>
              </a:rPr>
              <a:t>σtop1e-5</a:t>
            </a:r>
            <a:endParaRPr lang="ja-JP" altLang="en-US" sz="1400" b="1" dirty="0">
              <a:latin typeface="+mj-ea"/>
              <a:ea typeface="+mj-ea"/>
            </a:endParaRPr>
          </a:p>
        </p:txBody>
      </p:sp>
      <p:pic>
        <p:nvPicPr>
          <p:cNvPr id="33" name="図 32"/>
          <p:cNvPicPr>
            <a:picLocks noChangeAspect="1"/>
          </p:cNvPicPr>
          <p:nvPr/>
        </p:nvPicPr>
        <p:blipFill rotWithShape="1">
          <a:blip r:embed="rId6">
            <a:extLst>
              <a:ext uri="{28A0092B-C50C-407E-A947-70E740481C1C}">
                <a14:useLocalDpi xmlns:a14="http://schemas.microsoft.com/office/drawing/2010/main" val="0"/>
              </a:ext>
            </a:extLst>
          </a:blip>
          <a:srcRect t="13802" r="8819" b="17693"/>
          <a:stretch/>
        </p:blipFill>
        <p:spPr>
          <a:xfrm>
            <a:off x="7251635" y="4163788"/>
            <a:ext cx="2189605" cy="2718677"/>
          </a:xfrm>
          <a:prstGeom prst="rect">
            <a:avLst/>
          </a:prstGeom>
        </p:spPr>
      </p:pic>
      <p:pic>
        <p:nvPicPr>
          <p:cNvPr id="38" name="図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955" y="2742052"/>
            <a:ext cx="2153135" cy="1798623"/>
          </a:xfrm>
          <a:prstGeom prst="rect">
            <a:avLst/>
          </a:prstGeom>
        </p:spPr>
      </p:pic>
      <p:cxnSp>
        <p:nvCxnSpPr>
          <p:cNvPr id="17" name="直線コネクタ 16"/>
          <p:cNvCxnSpPr/>
          <p:nvPr/>
        </p:nvCxnSpPr>
        <p:spPr>
          <a:xfrm>
            <a:off x="4687865" y="1282737"/>
            <a:ext cx="59645" cy="5581179"/>
          </a:xfrm>
          <a:prstGeom prst="line">
            <a:avLst/>
          </a:prstGeom>
        </p:spPr>
        <p:style>
          <a:lnRef idx="1">
            <a:schemeClr val="accent1"/>
          </a:lnRef>
          <a:fillRef idx="0">
            <a:schemeClr val="accent1"/>
          </a:fillRef>
          <a:effectRef idx="0">
            <a:schemeClr val="accent1"/>
          </a:effectRef>
          <a:fontRef idx="minor">
            <a:schemeClr val="tx1"/>
          </a:fontRef>
        </p:style>
      </p:cxnSp>
      <p:pic>
        <p:nvPicPr>
          <p:cNvPr id="40" name="図 39"/>
          <p:cNvPicPr>
            <a:picLocks noChangeAspect="1"/>
          </p:cNvPicPr>
          <p:nvPr/>
        </p:nvPicPr>
        <p:blipFill rotWithShape="1">
          <a:blip r:embed="rId8">
            <a:extLst>
              <a:ext uri="{28A0092B-C50C-407E-A947-70E740481C1C}">
                <a14:useLocalDpi xmlns:a14="http://schemas.microsoft.com/office/drawing/2010/main" val="0"/>
              </a:ext>
            </a:extLst>
          </a:blip>
          <a:srcRect r="7725" b="15907"/>
          <a:stretch/>
        </p:blipFill>
        <p:spPr>
          <a:xfrm>
            <a:off x="2384495" y="2269671"/>
            <a:ext cx="2087033" cy="2073588"/>
          </a:xfrm>
          <a:prstGeom prst="rect">
            <a:avLst/>
          </a:prstGeom>
        </p:spPr>
      </p:pic>
      <p:pic>
        <p:nvPicPr>
          <p:cNvPr id="41" name="図 40"/>
          <p:cNvPicPr>
            <a:picLocks noChangeAspect="1"/>
          </p:cNvPicPr>
          <p:nvPr/>
        </p:nvPicPr>
        <p:blipFill rotWithShape="1">
          <a:blip r:embed="rId9">
            <a:extLst>
              <a:ext uri="{28A0092B-C50C-407E-A947-70E740481C1C}">
                <a14:useLocalDpi xmlns:a14="http://schemas.microsoft.com/office/drawing/2010/main" val="0"/>
              </a:ext>
            </a:extLst>
          </a:blip>
          <a:srcRect b="15482"/>
          <a:stretch/>
        </p:blipFill>
        <p:spPr>
          <a:xfrm>
            <a:off x="2475918" y="4638476"/>
            <a:ext cx="2211957" cy="2072568"/>
          </a:xfrm>
          <a:prstGeom prst="rect">
            <a:avLst/>
          </a:prstGeom>
        </p:spPr>
      </p:pic>
    </p:spTree>
    <p:extLst>
      <p:ext uri="{BB962C8B-B14F-4D97-AF65-F5344CB8AC3E}">
        <p14:creationId xmlns:p14="http://schemas.microsoft.com/office/powerpoint/2010/main" val="914938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9585" y="-36660"/>
            <a:ext cx="10515600" cy="1130629"/>
          </a:xfrm>
        </p:spPr>
        <p:txBody>
          <a:bodyPr>
            <a:normAutofit fontScale="90000"/>
          </a:bodyPr>
          <a:lstStyle/>
          <a:p>
            <a:r>
              <a:rPr kumimoji="1" lang="ja-JP" altLang="en-US" dirty="0" smtClean="0"/>
              <a:t>結果</a:t>
            </a:r>
            <a:r>
              <a:rPr kumimoji="1" lang="en-US" altLang="ja-JP" dirty="0" smtClean="0"/>
              <a:t>: </a:t>
            </a:r>
            <a:r>
              <a:rPr lang="ja-JP" altLang="en-US" dirty="0" smtClean="0"/>
              <a:t>計算領域の鉛直拡大</a:t>
            </a:r>
            <a:r>
              <a:rPr lang="en-US" altLang="ja-JP" dirty="0" smtClean="0"/>
              <a:t/>
            </a:r>
            <a:br>
              <a:rPr lang="en-US" altLang="ja-JP" dirty="0" smtClean="0"/>
            </a:br>
            <a:r>
              <a:rPr lang="en-US" altLang="ja-JP" dirty="0" smtClean="0"/>
              <a:t>~ </a:t>
            </a:r>
            <a:r>
              <a:rPr kumimoji="1" lang="ja-JP" altLang="en-US" dirty="0" smtClean="0"/>
              <a:t>水平拡散の時定数依存性</a:t>
            </a:r>
            <a:endParaRPr kumimoji="1" lang="ja-JP" altLang="en-US"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 y="5267299"/>
            <a:ext cx="1662055" cy="1569674"/>
          </a:xfrm>
          <a:prstGeom prst="rect">
            <a:avLst/>
          </a:prstGeom>
        </p:spPr>
      </p:pic>
      <p:pic>
        <p:nvPicPr>
          <p:cNvPr id="18" name="図 17"/>
          <p:cNvPicPr>
            <a:picLocks noChangeAspect="1"/>
          </p:cNvPicPr>
          <p:nvPr/>
        </p:nvPicPr>
        <p:blipFill rotWithShape="1">
          <a:blip r:embed="rId4">
            <a:extLst>
              <a:ext uri="{28A0092B-C50C-407E-A947-70E740481C1C}">
                <a14:useLocalDpi xmlns:a14="http://schemas.microsoft.com/office/drawing/2010/main" val="0"/>
              </a:ext>
            </a:extLst>
          </a:blip>
          <a:srcRect l="3868"/>
          <a:stretch/>
        </p:blipFill>
        <p:spPr>
          <a:xfrm>
            <a:off x="1540954" y="5304759"/>
            <a:ext cx="1656125" cy="1563596"/>
          </a:xfrm>
          <a:prstGeom prst="rect">
            <a:avLst/>
          </a:prstGeom>
        </p:spPr>
      </p:pic>
      <p:cxnSp>
        <p:nvCxnSpPr>
          <p:cNvPr id="19" name="直線コネクタ 18"/>
          <p:cNvCxnSpPr/>
          <p:nvPr/>
        </p:nvCxnSpPr>
        <p:spPr>
          <a:xfrm>
            <a:off x="3049098" y="1192758"/>
            <a:ext cx="59645" cy="5581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6353171" y="1148713"/>
            <a:ext cx="59645" cy="5581179"/>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9626460" y="1881253"/>
            <a:ext cx="2385202" cy="3046988"/>
          </a:xfrm>
          <a:prstGeom prst="rect">
            <a:avLst/>
          </a:prstGeom>
          <a:noFill/>
        </p:spPr>
        <p:txBody>
          <a:bodyPr wrap="square" rtlCol="0">
            <a:spAutoFit/>
          </a:bodyPr>
          <a:lstStyle/>
          <a:p>
            <a:pPr marL="285750" indent="-285750">
              <a:buFont typeface="Arial" charset="0"/>
              <a:buChar char="•"/>
            </a:pPr>
            <a:r>
              <a:rPr lang="ja-JP" altLang="en-US" sz="1600" dirty="0" smtClean="0"/>
              <a:t>鉛直領域を拡大した場合も</a:t>
            </a:r>
            <a:r>
              <a:rPr lang="en-US" altLang="ja-JP" sz="1600" dirty="0" smtClean="0"/>
              <a:t>, </a:t>
            </a:r>
            <a:r>
              <a:rPr kumimoji="1" lang="ja-JP" altLang="en-US" sz="1600" dirty="0" smtClean="0"/>
              <a:t>水平拡散</a:t>
            </a:r>
            <a:r>
              <a:rPr lang="ja-JP" altLang="en-US" sz="1600" dirty="0" smtClean="0"/>
              <a:t>を弱めると</a:t>
            </a:r>
            <a:r>
              <a:rPr kumimoji="1" lang="ja-JP" altLang="en-US" sz="1600" dirty="0" smtClean="0"/>
              <a:t>大気上層が低温になる</a:t>
            </a:r>
            <a:r>
              <a:rPr kumimoji="1" lang="en-US" altLang="ja-JP" sz="1600" dirty="0" smtClean="0"/>
              <a:t> </a:t>
            </a:r>
            <a:r>
              <a:rPr lang="en-US" altLang="ja-JP" sz="1600" dirty="0" smtClean="0"/>
              <a:t>. </a:t>
            </a:r>
          </a:p>
          <a:p>
            <a:pPr marL="742950" lvl="1" indent="-285750">
              <a:buFont typeface="Arial" charset="0"/>
              <a:buChar char="•"/>
            </a:pPr>
            <a:endParaRPr lang="en-US" altLang="ja-JP" sz="1600" dirty="0" smtClean="0"/>
          </a:p>
          <a:p>
            <a:pPr marL="285750" indent="-285750">
              <a:buFont typeface="Arial" charset="0"/>
              <a:buChar char="•"/>
            </a:pPr>
            <a:endParaRPr lang="en-US" altLang="ja-JP" sz="1600" dirty="0" smtClean="0"/>
          </a:p>
          <a:p>
            <a:pPr marL="285750" indent="-285750">
              <a:buFont typeface="Arial" charset="0"/>
              <a:buChar char="•"/>
            </a:pPr>
            <a:r>
              <a:rPr lang="en-US" altLang="ja-JP" sz="1600" dirty="0" err="1" smtClean="0"/>
              <a:t>HDiffWeak</a:t>
            </a:r>
            <a:r>
              <a:rPr lang="en-US" altLang="ja-JP" sz="1600" dirty="0" smtClean="0"/>
              <a:t> </a:t>
            </a:r>
            <a:r>
              <a:rPr lang="ja-JP" altLang="en-US" sz="1600" dirty="0" smtClean="0"/>
              <a:t>では</a:t>
            </a:r>
            <a:r>
              <a:rPr lang="en-US" altLang="ja-JP" sz="1600" dirty="0" smtClean="0"/>
              <a:t>, </a:t>
            </a:r>
            <a:r>
              <a:rPr lang="ja-JP" altLang="en-US" sz="1600" dirty="0" smtClean="0"/>
              <a:t>上層の水平温度勾配が小さく</a:t>
            </a:r>
            <a:r>
              <a:rPr lang="en-US" altLang="ja-JP" sz="1600" dirty="0" smtClean="0"/>
              <a:t>, </a:t>
            </a:r>
            <a:r>
              <a:rPr lang="ja-JP" altLang="en-US" sz="1600" dirty="0" smtClean="0"/>
              <a:t>ジェットが順圧的な構造をしている</a:t>
            </a:r>
            <a:r>
              <a:rPr lang="en-US" altLang="ja-JP" sz="1600" dirty="0" smtClean="0"/>
              <a:t>. </a:t>
            </a:r>
            <a:endParaRPr lang="en-US" altLang="ja-JP" sz="1600" dirty="0"/>
          </a:p>
          <a:p>
            <a:endParaRPr kumimoji="1" lang="en-US" altLang="ja-JP" sz="1600" dirty="0" smtClean="0"/>
          </a:p>
        </p:txBody>
      </p:sp>
      <p:sp>
        <p:nvSpPr>
          <p:cNvPr id="28" name="テキスト ボックス 27"/>
          <p:cNvSpPr txBox="1"/>
          <p:nvPr/>
        </p:nvSpPr>
        <p:spPr>
          <a:xfrm>
            <a:off x="9575711" y="371811"/>
            <a:ext cx="2274093" cy="523220"/>
          </a:xfrm>
          <a:prstGeom prst="rect">
            <a:avLst/>
          </a:prstGeom>
          <a:noFill/>
        </p:spPr>
        <p:txBody>
          <a:bodyPr wrap="square" rtlCol="0">
            <a:spAutoFit/>
          </a:bodyPr>
          <a:lstStyle/>
          <a:p>
            <a:r>
              <a:rPr kumimoji="1" lang="ja-JP" altLang="en-US" sz="1400" dirty="0" smtClean="0"/>
              <a:t>上段</a:t>
            </a:r>
            <a:r>
              <a:rPr kumimoji="1" lang="en-US" altLang="ja-JP" sz="1400" dirty="0" smtClean="0"/>
              <a:t>: </a:t>
            </a:r>
            <a:r>
              <a:rPr kumimoji="1" lang="ja-JP" altLang="en-US" sz="1400" dirty="0" smtClean="0"/>
              <a:t>東西風の子午面分布</a:t>
            </a:r>
            <a:endParaRPr kumimoji="1" lang="en-US" altLang="ja-JP" sz="1400" dirty="0" smtClean="0"/>
          </a:p>
          <a:p>
            <a:r>
              <a:rPr lang="ja-JP" altLang="en-US" sz="1400" dirty="0" smtClean="0"/>
              <a:t>下段</a:t>
            </a:r>
            <a:r>
              <a:rPr lang="en-US" altLang="ja-JP" sz="1400" dirty="0" smtClean="0"/>
              <a:t>: </a:t>
            </a:r>
            <a:r>
              <a:rPr lang="ja-JP" altLang="en-US" sz="1400" dirty="0" smtClean="0"/>
              <a:t>温度の子午面分布</a:t>
            </a:r>
            <a:endParaRPr kumimoji="1" lang="ja-JP" altLang="en-US" sz="1400" dirty="0"/>
          </a:p>
        </p:txBody>
      </p:sp>
      <p:sp>
        <p:nvSpPr>
          <p:cNvPr id="29" name="テキスト ボックス 28"/>
          <p:cNvSpPr txBox="1"/>
          <p:nvPr/>
        </p:nvSpPr>
        <p:spPr>
          <a:xfrm>
            <a:off x="359585" y="1093551"/>
            <a:ext cx="921671"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ja-JP" sz="1400" b="1" dirty="0" smtClean="0">
                <a:latin typeface="+mj-ea"/>
                <a:ea typeface="+mj-ea"/>
              </a:rPr>
              <a:t>CNTRL</a:t>
            </a:r>
            <a:endParaRPr lang="ja-JP" altLang="en-US" sz="1400" b="1" dirty="0">
              <a:latin typeface="+mj-ea"/>
              <a:ea typeface="+mj-ea"/>
            </a:endParaRPr>
          </a:p>
        </p:txBody>
      </p:sp>
      <p:sp>
        <p:nvSpPr>
          <p:cNvPr id="31" name="テキスト ボックス 30"/>
          <p:cNvSpPr txBox="1"/>
          <p:nvPr/>
        </p:nvSpPr>
        <p:spPr>
          <a:xfrm>
            <a:off x="3370328" y="1080561"/>
            <a:ext cx="1214783" cy="30777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altLang="ja-JP" sz="1400" b="1" dirty="0" smtClean="0">
                <a:latin typeface="+mj-ea"/>
                <a:ea typeface="+mj-ea"/>
              </a:rPr>
              <a:t>σtop1e-3</a:t>
            </a:r>
            <a:endParaRPr lang="ja-JP" altLang="en-US" sz="1400" b="1" dirty="0">
              <a:latin typeface="+mj-ea"/>
              <a:ea typeface="+mj-ea"/>
            </a:endParaRPr>
          </a:p>
        </p:txBody>
      </p:sp>
      <p:sp>
        <p:nvSpPr>
          <p:cNvPr id="32" name="テキスト ボックス 31"/>
          <p:cNvSpPr txBox="1"/>
          <p:nvPr/>
        </p:nvSpPr>
        <p:spPr>
          <a:xfrm>
            <a:off x="6671493" y="1087367"/>
            <a:ext cx="1214783" cy="30777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altLang="ja-JP" sz="1400" b="1" dirty="0" smtClean="0">
                <a:latin typeface="+mj-ea"/>
                <a:ea typeface="+mj-ea"/>
              </a:rPr>
              <a:t>σtop1e-4</a:t>
            </a:r>
            <a:endParaRPr lang="ja-JP" altLang="en-US" sz="1400" b="1" dirty="0">
              <a:latin typeface="+mj-ea"/>
              <a:ea typeface="+mj-ea"/>
            </a:endParaRPr>
          </a:p>
        </p:txBody>
      </p:sp>
      <p:sp>
        <p:nvSpPr>
          <p:cNvPr id="33" name="テキスト ボックス 32"/>
          <p:cNvSpPr txBox="1"/>
          <p:nvPr/>
        </p:nvSpPr>
        <p:spPr>
          <a:xfrm>
            <a:off x="1668149" y="1098951"/>
            <a:ext cx="1266973" cy="3077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altLang="ja-JP" sz="1400" b="1" dirty="0" err="1" smtClean="0">
                <a:latin typeface="+mj-ea"/>
                <a:ea typeface="+mj-ea"/>
              </a:rPr>
              <a:t>HDiffWeak</a:t>
            </a:r>
            <a:endParaRPr lang="ja-JP" altLang="en-US" sz="1400" b="1" dirty="0">
              <a:latin typeface="+mj-ea"/>
              <a:ea typeface="+mj-ea"/>
            </a:endParaRPr>
          </a:p>
        </p:txBody>
      </p:sp>
      <p:sp>
        <p:nvSpPr>
          <p:cNvPr id="34" name="テキスト ボックス 33"/>
          <p:cNvSpPr txBox="1"/>
          <p:nvPr/>
        </p:nvSpPr>
        <p:spPr>
          <a:xfrm>
            <a:off x="4842816" y="1095462"/>
            <a:ext cx="1293637"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altLang="ja-JP" sz="1400" b="1" dirty="0" smtClean="0">
                <a:latin typeface="+mj-ea"/>
                <a:ea typeface="+mj-ea"/>
              </a:rPr>
              <a:t>σtop1e-3_</a:t>
            </a:r>
          </a:p>
          <a:p>
            <a:pPr algn="ctr"/>
            <a:r>
              <a:rPr lang="en-US" altLang="ja-JP" sz="1400" b="1" dirty="0" err="1" smtClean="0">
                <a:latin typeface="+mj-ea"/>
                <a:ea typeface="+mj-ea"/>
              </a:rPr>
              <a:t>HDiffWeak</a:t>
            </a:r>
            <a:endParaRPr lang="ja-JP" altLang="en-US" sz="1400" b="1" dirty="0">
              <a:latin typeface="+mj-ea"/>
              <a:ea typeface="+mj-ea"/>
            </a:endParaRPr>
          </a:p>
        </p:txBody>
      </p:sp>
      <p:sp>
        <p:nvSpPr>
          <p:cNvPr id="35" name="テキスト ボックス 34"/>
          <p:cNvSpPr txBox="1"/>
          <p:nvPr/>
        </p:nvSpPr>
        <p:spPr>
          <a:xfrm>
            <a:off x="8255967" y="1103557"/>
            <a:ext cx="1268892"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altLang="ja-JP" sz="1400" b="1" dirty="0" smtClean="0">
                <a:latin typeface="+mj-ea"/>
                <a:ea typeface="+mj-ea"/>
              </a:rPr>
              <a:t>σtop1e-4_</a:t>
            </a:r>
          </a:p>
          <a:p>
            <a:pPr algn="ctr"/>
            <a:r>
              <a:rPr lang="en-US" altLang="ja-JP" sz="1400" b="1" dirty="0" err="1" smtClean="0">
                <a:latin typeface="+mj-ea"/>
                <a:ea typeface="+mj-ea"/>
              </a:rPr>
              <a:t>HDiffWeak</a:t>
            </a:r>
            <a:endParaRPr lang="ja-JP" altLang="en-US" sz="1400" b="1" dirty="0">
              <a:latin typeface="+mj-ea"/>
              <a:ea typeface="+mj-ea"/>
            </a:endParaRPr>
          </a:p>
        </p:txBody>
      </p:sp>
      <p:pic>
        <p:nvPicPr>
          <p:cNvPr id="38" name="図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1699" y="4293693"/>
            <a:ext cx="1807410" cy="2916403"/>
          </a:xfrm>
          <a:prstGeom prst="rect">
            <a:avLst/>
          </a:prstGeom>
        </p:spPr>
      </p:pic>
      <p:pic>
        <p:nvPicPr>
          <p:cNvPr id="39" name="図 38"/>
          <p:cNvPicPr>
            <a:picLocks noChangeAspect="1"/>
          </p:cNvPicPr>
          <p:nvPr/>
        </p:nvPicPr>
        <p:blipFill rotWithShape="1">
          <a:blip r:embed="rId6">
            <a:extLst>
              <a:ext uri="{28A0092B-C50C-407E-A947-70E740481C1C}">
                <a14:useLocalDpi xmlns:a14="http://schemas.microsoft.com/office/drawing/2010/main" val="0"/>
              </a:ext>
            </a:extLst>
          </a:blip>
          <a:srcRect r="6671"/>
          <a:stretch/>
        </p:blipFill>
        <p:spPr>
          <a:xfrm>
            <a:off x="4749813" y="4806528"/>
            <a:ext cx="1581034" cy="2277498"/>
          </a:xfrm>
          <a:prstGeom prst="rect">
            <a:avLst/>
          </a:prstGeom>
        </p:spPr>
      </p:pic>
      <p:pic>
        <p:nvPicPr>
          <p:cNvPr id="41" name="図 40"/>
          <p:cNvPicPr>
            <a:picLocks noChangeAspect="1"/>
          </p:cNvPicPr>
          <p:nvPr/>
        </p:nvPicPr>
        <p:blipFill rotWithShape="1">
          <a:blip r:embed="rId7">
            <a:extLst>
              <a:ext uri="{28A0092B-C50C-407E-A947-70E740481C1C}">
                <a14:useLocalDpi xmlns:a14="http://schemas.microsoft.com/office/drawing/2010/main" val="0"/>
              </a:ext>
            </a:extLst>
          </a:blip>
          <a:srcRect r="10780"/>
          <a:stretch/>
        </p:blipFill>
        <p:spPr>
          <a:xfrm>
            <a:off x="6480296" y="4293693"/>
            <a:ext cx="1565958" cy="2980255"/>
          </a:xfrm>
          <a:prstGeom prst="rect">
            <a:avLst/>
          </a:prstGeom>
        </p:spPr>
      </p:pic>
      <p:pic>
        <p:nvPicPr>
          <p:cNvPr id="42" name="図 41"/>
          <p:cNvPicPr>
            <a:picLocks noChangeAspect="1"/>
          </p:cNvPicPr>
          <p:nvPr/>
        </p:nvPicPr>
        <p:blipFill rotWithShape="1">
          <a:blip r:embed="rId8">
            <a:extLst>
              <a:ext uri="{28A0092B-C50C-407E-A947-70E740481C1C}">
                <a14:useLocalDpi xmlns:a14="http://schemas.microsoft.com/office/drawing/2010/main" val="0"/>
              </a:ext>
            </a:extLst>
          </a:blip>
          <a:srcRect r="8127" b="16968"/>
          <a:stretch/>
        </p:blipFill>
        <p:spPr>
          <a:xfrm>
            <a:off x="6464366" y="1846878"/>
            <a:ext cx="1583430" cy="2752623"/>
          </a:xfrm>
          <a:prstGeom prst="rect">
            <a:avLst/>
          </a:prstGeom>
        </p:spPr>
      </p:pic>
      <p:pic>
        <p:nvPicPr>
          <p:cNvPr id="43" name="図 42"/>
          <p:cNvPicPr>
            <a:picLocks noChangeAspect="1"/>
          </p:cNvPicPr>
          <p:nvPr/>
        </p:nvPicPr>
        <p:blipFill rotWithShape="1">
          <a:blip r:embed="rId9">
            <a:extLst>
              <a:ext uri="{28A0092B-C50C-407E-A947-70E740481C1C}">
                <a14:useLocalDpi xmlns:a14="http://schemas.microsoft.com/office/drawing/2010/main" val="0"/>
              </a:ext>
            </a:extLst>
          </a:blip>
          <a:srcRect t="-1" r="10891" b="-297"/>
          <a:stretch/>
        </p:blipFill>
        <p:spPr>
          <a:xfrm>
            <a:off x="3238453" y="4787151"/>
            <a:ext cx="1563858" cy="2329150"/>
          </a:xfrm>
          <a:prstGeom prst="rect">
            <a:avLst/>
          </a:prstGeom>
        </p:spPr>
      </p:pic>
      <p:pic>
        <p:nvPicPr>
          <p:cNvPr id="44" name="図 43"/>
          <p:cNvPicPr>
            <a:picLocks noChangeAspect="1"/>
          </p:cNvPicPr>
          <p:nvPr/>
        </p:nvPicPr>
        <p:blipFill rotWithShape="1">
          <a:blip r:embed="rId10">
            <a:extLst>
              <a:ext uri="{28A0092B-C50C-407E-A947-70E740481C1C}">
                <a14:useLocalDpi xmlns:a14="http://schemas.microsoft.com/office/drawing/2010/main" val="0"/>
              </a:ext>
            </a:extLst>
          </a:blip>
          <a:srcRect b="12568"/>
          <a:stretch/>
        </p:blipFill>
        <p:spPr>
          <a:xfrm>
            <a:off x="3216413" y="2373891"/>
            <a:ext cx="1670168" cy="2247058"/>
          </a:xfrm>
          <a:prstGeom prst="rect">
            <a:avLst/>
          </a:prstGeom>
        </p:spPr>
      </p:pic>
      <p:pic>
        <p:nvPicPr>
          <p:cNvPr id="47" name="図 46"/>
          <p:cNvPicPr>
            <a:picLocks noChangeAspect="1"/>
          </p:cNvPicPr>
          <p:nvPr/>
        </p:nvPicPr>
        <p:blipFill rotWithShape="1">
          <a:blip r:embed="rId11">
            <a:extLst>
              <a:ext uri="{28A0092B-C50C-407E-A947-70E740481C1C}">
                <a14:useLocalDpi xmlns:a14="http://schemas.microsoft.com/office/drawing/2010/main" val="0"/>
              </a:ext>
            </a:extLst>
          </a:blip>
          <a:srcRect r="9424"/>
          <a:stretch/>
        </p:blipFill>
        <p:spPr>
          <a:xfrm>
            <a:off x="-51273" y="2988358"/>
            <a:ext cx="1550653" cy="1669052"/>
          </a:xfrm>
          <a:prstGeom prst="rect">
            <a:avLst/>
          </a:prstGeom>
        </p:spPr>
      </p:pic>
      <p:pic>
        <p:nvPicPr>
          <p:cNvPr id="48" name="図 47"/>
          <p:cNvPicPr>
            <a:picLocks noChangeAspect="1"/>
          </p:cNvPicPr>
          <p:nvPr/>
        </p:nvPicPr>
        <p:blipFill rotWithShape="1">
          <a:blip r:embed="rId12">
            <a:extLst>
              <a:ext uri="{28A0092B-C50C-407E-A947-70E740481C1C}">
                <a14:useLocalDpi xmlns:a14="http://schemas.microsoft.com/office/drawing/2010/main" val="0"/>
              </a:ext>
            </a:extLst>
          </a:blip>
          <a:srcRect r="9184"/>
          <a:stretch/>
        </p:blipFill>
        <p:spPr>
          <a:xfrm>
            <a:off x="4692406" y="2476096"/>
            <a:ext cx="1534359" cy="2034353"/>
          </a:xfrm>
          <a:prstGeom prst="rect">
            <a:avLst/>
          </a:prstGeom>
        </p:spPr>
      </p:pic>
      <p:pic>
        <p:nvPicPr>
          <p:cNvPr id="49" name="図 48"/>
          <p:cNvPicPr>
            <a:picLocks noChangeAspect="1"/>
          </p:cNvPicPr>
          <p:nvPr/>
        </p:nvPicPr>
        <p:blipFill rotWithShape="1">
          <a:blip r:embed="rId13">
            <a:extLst>
              <a:ext uri="{28A0092B-C50C-407E-A947-70E740481C1C}">
                <a14:useLocalDpi xmlns:a14="http://schemas.microsoft.com/office/drawing/2010/main" val="0"/>
              </a:ext>
            </a:extLst>
          </a:blip>
          <a:srcRect r="6884"/>
          <a:stretch/>
        </p:blipFill>
        <p:spPr>
          <a:xfrm>
            <a:off x="1450173" y="3037345"/>
            <a:ext cx="1594964" cy="1635756"/>
          </a:xfrm>
          <a:prstGeom prst="rect">
            <a:avLst/>
          </a:prstGeom>
        </p:spPr>
      </p:pic>
      <p:pic>
        <p:nvPicPr>
          <p:cNvPr id="50" name="図 49"/>
          <p:cNvPicPr>
            <a:picLocks noChangeAspect="1"/>
          </p:cNvPicPr>
          <p:nvPr/>
        </p:nvPicPr>
        <p:blipFill rotWithShape="1">
          <a:blip r:embed="rId14">
            <a:extLst>
              <a:ext uri="{28A0092B-C50C-407E-A947-70E740481C1C}">
                <a14:useLocalDpi xmlns:a14="http://schemas.microsoft.com/office/drawing/2010/main" val="0"/>
              </a:ext>
            </a:extLst>
          </a:blip>
          <a:srcRect r="7120" b="20291"/>
          <a:stretch/>
        </p:blipFill>
        <p:spPr>
          <a:xfrm>
            <a:off x="8055254" y="1701235"/>
            <a:ext cx="1668985" cy="2780388"/>
          </a:xfrm>
          <a:prstGeom prst="rect">
            <a:avLst/>
          </a:prstGeom>
        </p:spPr>
      </p:pic>
    </p:spTree>
    <p:extLst>
      <p:ext uri="{BB962C8B-B14F-4D97-AF65-F5344CB8AC3E}">
        <p14:creationId xmlns:p14="http://schemas.microsoft.com/office/powerpoint/2010/main" val="1394759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7077" y="-34327"/>
            <a:ext cx="10721009" cy="1371600"/>
          </a:xfrm>
        </p:spPr>
        <p:txBody>
          <a:bodyPr>
            <a:normAutofit fontScale="90000"/>
          </a:bodyPr>
          <a:lstStyle/>
          <a:p>
            <a:r>
              <a:rPr lang="en-US" altLang="ja-JP" dirty="0" smtClean="0"/>
              <a:t/>
            </a:r>
            <a:br>
              <a:rPr lang="en-US" altLang="ja-JP" dirty="0" smtClean="0"/>
            </a:br>
            <a:r>
              <a:rPr lang="ja-JP" altLang="en-US" dirty="0" smtClean="0"/>
              <a:t>結果</a:t>
            </a:r>
            <a:r>
              <a:rPr lang="en-US" altLang="ja-JP" dirty="0" smtClean="0"/>
              <a:t>: </a:t>
            </a:r>
            <a:r>
              <a:rPr lang="ja-JP" altLang="en-US" dirty="0" smtClean="0"/>
              <a:t>計算領域の鉛直拡張</a:t>
            </a:r>
            <a:r>
              <a:rPr lang="en-US" altLang="ja-JP" dirty="0" smtClean="0"/>
              <a:t/>
            </a:r>
            <a:br>
              <a:rPr lang="en-US" altLang="ja-JP" dirty="0" smtClean="0"/>
            </a:br>
            <a:r>
              <a:rPr lang="en-US" altLang="ja-JP" dirty="0" smtClean="0"/>
              <a:t>~ </a:t>
            </a:r>
            <a:r>
              <a:rPr lang="ja-JP" altLang="en-US" dirty="0" smtClean="0"/>
              <a:t>惑星表面における物理場分布</a:t>
            </a:r>
            <a:r>
              <a:rPr lang="en-US" altLang="ja-JP" dirty="0" smtClean="0"/>
              <a:t/>
            </a:r>
            <a:br>
              <a:rPr lang="en-US" altLang="ja-JP" dirty="0" smtClean="0"/>
            </a:br>
            <a:endParaRPr kumimoji="1" lang="ja-JP" altLang="en-US" dirty="0"/>
          </a:p>
        </p:txBody>
      </p:sp>
      <p:sp>
        <p:nvSpPr>
          <p:cNvPr id="7" name="テキスト ボックス 6"/>
          <p:cNvSpPr txBox="1"/>
          <p:nvPr/>
        </p:nvSpPr>
        <p:spPr>
          <a:xfrm>
            <a:off x="6592653" y="3942388"/>
            <a:ext cx="5070438" cy="2031325"/>
          </a:xfrm>
          <a:prstGeom prst="rect">
            <a:avLst/>
          </a:prstGeom>
          <a:noFill/>
        </p:spPr>
        <p:txBody>
          <a:bodyPr wrap="square" rtlCol="0">
            <a:spAutoFit/>
          </a:bodyPr>
          <a:lstStyle/>
          <a:p>
            <a:pPr marL="285750" indent="-285750">
              <a:buFont typeface="Arial" charset="0"/>
              <a:buChar char="•"/>
            </a:pPr>
            <a:endParaRPr kumimoji="1" lang="en-US" altLang="ja-JP" dirty="0" smtClean="0"/>
          </a:p>
          <a:p>
            <a:pPr marL="285750" indent="-285750">
              <a:buFont typeface="Arial" charset="0"/>
              <a:buChar char="•"/>
            </a:pPr>
            <a:r>
              <a:rPr kumimoji="1" lang="ja-JP" altLang="en-US" dirty="0" smtClean="0"/>
              <a:t>鉛直計算領域を拡大しても惑星表面における物理量の</a:t>
            </a:r>
            <a:r>
              <a:rPr lang="ja-JP" altLang="en-US" dirty="0" smtClean="0"/>
              <a:t>分布はほとんど変わらない</a:t>
            </a:r>
            <a:r>
              <a:rPr lang="en-US" altLang="ja-JP" dirty="0" smtClean="0"/>
              <a:t>. </a:t>
            </a:r>
          </a:p>
          <a:p>
            <a:pPr marL="285750" indent="-285750">
              <a:buFont typeface="Arial" charset="0"/>
              <a:buChar char="•"/>
            </a:pPr>
            <a:endParaRPr lang="en-US" altLang="ja-JP" dirty="0"/>
          </a:p>
          <a:p>
            <a:pPr marL="285750" indent="-285750">
              <a:buFont typeface="Arial" charset="0"/>
              <a:buChar char="•"/>
            </a:pPr>
            <a:r>
              <a:rPr lang="ja-JP" altLang="en-US" dirty="0" smtClean="0"/>
              <a:t>低緯度の分布は水平拡散の時定数によって違いがある</a:t>
            </a:r>
            <a:r>
              <a:rPr lang="en-US" altLang="ja-JP" dirty="0" smtClean="0"/>
              <a:t>. </a:t>
            </a:r>
          </a:p>
          <a:p>
            <a:pPr marL="285750" indent="-285750">
              <a:buFont typeface="Arial" charset="0"/>
              <a:buChar char="•"/>
            </a:pPr>
            <a:endParaRPr lang="en-US" altLang="ja-JP" dirty="0" smtClean="0"/>
          </a:p>
        </p:txBody>
      </p:sp>
      <p:pic>
        <p:nvPicPr>
          <p:cNvPr id="3" name="コンテンツ プレースホルダー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4169" y="1181446"/>
            <a:ext cx="3234229" cy="2420341"/>
          </a:xfrm>
        </p:spPr>
      </p:pic>
      <p:sp>
        <p:nvSpPr>
          <p:cNvPr id="12" name="テキスト ボックス 11"/>
          <p:cNvSpPr txBox="1"/>
          <p:nvPr/>
        </p:nvSpPr>
        <p:spPr>
          <a:xfrm>
            <a:off x="9127872" y="1575135"/>
            <a:ext cx="3388973" cy="1600438"/>
          </a:xfrm>
          <a:prstGeom prst="rect">
            <a:avLst/>
          </a:prstGeom>
          <a:noFill/>
        </p:spPr>
        <p:txBody>
          <a:bodyPr wrap="square" rtlCol="0">
            <a:spAutoFit/>
          </a:bodyPr>
          <a:lstStyle/>
          <a:p>
            <a:r>
              <a:rPr kumimoji="1" lang="en-US" altLang="ja-JP" sz="1600" dirty="0" smtClean="0">
                <a:latin typeface="+mj-ea"/>
                <a:ea typeface="+mj-ea"/>
              </a:rPr>
              <a:t>CNTRL</a:t>
            </a:r>
            <a:r>
              <a:rPr lang="en-US" altLang="ja-JP" sz="1600" dirty="0">
                <a:latin typeface="+mj-ea"/>
                <a:ea typeface="+mj-ea"/>
              </a:rPr>
              <a:t>(</a:t>
            </a:r>
            <a:r>
              <a:rPr kumimoji="1" lang="ja-JP" altLang="en-US" sz="1600" dirty="0" smtClean="0">
                <a:latin typeface="+mj-ea"/>
                <a:ea typeface="+mj-ea"/>
              </a:rPr>
              <a:t>黒</a:t>
            </a:r>
            <a:r>
              <a:rPr kumimoji="1" lang="en-US" altLang="ja-JP" sz="1600" dirty="0" smtClean="0">
                <a:latin typeface="+mj-ea"/>
                <a:ea typeface="+mj-ea"/>
              </a:rPr>
              <a:t>)</a:t>
            </a:r>
          </a:p>
          <a:p>
            <a:r>
              <a:rPr lang="en-US" altLang="ja-JP" sz="1600" dirty="0" smtClean="0">
                <a:solidFill>
                  <a:srgbClr val="FF0000"/>
                </a:solidFill>
                <a:latin typeface="+mj-ea"/>
                <a:ea typeface="+mj-ea"/>
              </a:rPr>
              <a:t>σtop1e-3</a:t>
            </a:r>
            <a:r>
              <a:rPr lang="en-US" altLang="ja-JP" sz="1600" dirty="0" smtClean="0">
                <a:latin typeface="+mj-ea"/>
                <a:ea typeface="+mj-ea"/>
              </a:rPr>
              <a:t>(</a:t>
            </a:r>
            <a:r>
              <a:rPr kumimoji="1" lang="ja-JP" altLang="en-US" sz="1600" dirty="0" smtClean="0">
                <a:latin typeface="+mj-ea"/>
                <a:ea typeface="+mj-ea"/>
              </a:rPr>
              <a:t>赤</a:t>
            </a:r>
            <a:r>
              <a:rPr kumimoji="1" lang="en-US" altLang="ja-JP" sz="1600" dirty="0" smtClean="0">
                <a:latin typeface="+mj-ea"/>
                <a:ea typeface="+mj-ea"/>
              </a:rPr>
              <a:t>)</a:t>
            </a:r>
          </a:p>
          <a:p>
            <a:r>
              <a:rPr lang="en-US" altLang="ja-JP" sz="1600" dirty="0" smtClean="0">
                <a:solidFill>
                  <a:srgbClr val="00B050"/>
                </a:solidFill>
                <a:latin typeface="+mj-ea"/>
                <a:ea typeface="+mj-ea"/>
              </a:rPr>
              <a:t>σtop1e-3_HDIFFWeak</a:t>
            </a:r>
            <a:r>
              <a:rPr lang="en-US" altLang="ja-JP" sz="1600" dirty="0" smtClean="0">
                <a:latin typeface="+mj-ea"/>
                <a:ea typeface="+mj-ea"/>
              </a:rPr>
              <a:t>(</a:t>
            </a:r>
            <a:r>
              <a:rPr lang="ja-JP" altLang="en-US" sz="1600" dirty="0" smtClean="0">
                <a:latin typeface="+mj-ea"/>
                <a:ea typeface="+mj-ea"/>
              </a:rPr>
              <a:t>緑</a:t>
            </a:r>
            <a:r>
              <a:rPr lang="en-US" altLang="ja-JP" sz="1600" dirty="0" smtClean="0">
                <a:latin typeface="+mj-ea"/>
                <a:ea typeface="+mj-ea"/>
              </a:rPr>
              <a:t>)</a:t>
            </a:r>
          </a:p>
          <a:p>
            <a:r>
              <a:rPr lang="en-US" altLang="ja-JP" sz="1600" dirty="0" smtClean="0">
                <a:solidFill>
                  <a:srgbClr val="0070C0"/>
                </a:solidFill>
                <a:latin typeface="+mj-ea"/>
                <a:ea typeface="+mj-ea"/>
              </a:rPr>
              <a:t>σtop1e-4 </a:t>
            </a:r>
            <a:r>
              <a:rPr lang="en-US" altLang="ja-JP" sz="1600" dirty="0" smtClean="0">
                <a:latin typeface="+mj-ea"/>
                <a:ea typeface="+mj-ea"/>
              </a:rPr>
              <a:t>(</a:t>
            </a:r>
            <a:r>
              <a:rPr lang="ja-JP" altLang="en-US" sz="1600" dirty="0" smtClean="0">
                <a:latin typeface="+mj-ea"/>
                <a:ea typeface="+mj-ea"/>
              </a:rPr>
              <a:t>青</a:t>
            </a:r>
            <a:r>
              <a:rPr lang="en-US" altLang="ja-JP" sz="1600" dirty="0" smtClean="0">
                <a:latin typeface="+mj-ea"/>
                <a:ea typeface="+mj-ea"/>
              </a:rPr>
              <a:t>)</a:t>
            </a:r>
          </a:p>
          <a:p>
            <a:r>
              <a:rPr lang="en-US" altLang="ja-JP" sz="1600" dirty="0" smtClean="0">
                <a:solidFill>
                  <a:srgbClr val="FFC000"/>
                </a:solidFill>
                <a:latin typeface="+mj-ea"/>
                <a:ea typeface="+mj-ea"/>
              </a:rPr>
              <a:t>σtop1e-4_HDIFFWeak</a:t>
            </a:r>
            <a:r>
              <a:rPr lang="en-US" altLang="ja-JP" sz="1600" dirty="0" smtClean="0">
                <a:latin typeface="+mj-ea"/>
                <a:ea typeface="+mj-ea"/>
              </a:rPr>
              <a:t>(</a:t>
            </a:r>
            <a:r>
              <a:rPr lang="ja-JP" altLang="en-US" sz="1600" dirty="0" smtClean="0">
                <a:latin typeface="+mj-ea"/>
                <a:ea typeface="+mj-ea"/>
              </a:rPr>
              <a:t>黄</a:t>
            </a:r>
            <a:r>
              <a:rPr lang="en-US" altLang="ja-JP" sz="1600" dirty="0" smtClean="0">
                <a:latin typeface="+mj-ea"/>
                <a:ea typeface="+mj-ea"/>
              </a:rPr>
              <a:t>)</a:t>
            </a:r>
          </a:p>
          <a:p>
            <a:r>
              <a:rPr lang="en-US" altLang="ja-JP" dirty="0" smtClean="0">
                <a:solidFill>
                  <a:srgbClr val="BF8CE5"/>
                </a:solidFill>
                <a:latin typeface="+mj-ea"/>
              </a:rPr>
              <a:t>σtop1e-5</a:t>
            </a:r>
            <a:r>
              <a:rPr lang="en-US" altLang="ja-JP" dirty="0" smtClean="0">
                <a:solidFill>
                  <a:srgbClr val="0070C0"/>
                </a:solidFill>
                <a:latin typeface="+mj-ea"/>
              </a:rPr>
              <a:t> </a:t>
            </a:r>
            <a:r>
              <a:rPr lang="en-US" altLang="ja-JP" dirty="0" smtClean="0">
                <a:latin typeface="+mj-ea"/>
              </a:rPr>
              <a:t>(</a:t>
            </a:r>
            <a:r>
              <a:rPr lang="ja-JP" altLang="en-US" dirty="0" smtClean="0">
                <a:latin typeface="+mj-ea"/>
              </a:rPr>
              <a:t>マゼンタ</a:t>
            </a:r>
            <a:r>
              <a:rPr lang="en-US" altLang="ja-JP" dirty="0" smtClean="0">
                <a:latin typeface="+mj-ea"/>
              </a:rPr>
              <a:t>)</a:t>
            </a:r>
            <a:endParaRPr lang="en-US" altLang="ja-JP" dirty="0">
              <a:latin typeface="+mj-ea"/>
            </a:endParaRPr>
          </a:p>
        </p:txBody>
      </p:sp>
      <p:pic>
        <p:nvPicPr>
          <p:cNvPr id="8" name="図 7"/>
          <p:cNvPicPr>
            <a:picLocks noChangeAspect="1"/>
          </p:cNvPicPr>
          <p:nvPr/>
        </p:nvPicPr>
        <p:blipFill rotWithShape="1">
          <a:blip r:embed="rId4">
            <a:extLst>
              <a:ext uri="{28A0092B-C50C-407E-A947-70E740481C1C}">
                <a14:useLocalDpi xmlns:a14="http://schemas.microsoft.com/office/drawing/2010/main" val="0"/>
              </a:ext>
            </a:extLst>
          </a:blip>
          <a:srcRect r="8009"/>
          <a:stretch/>
        </p:blipFill>
        <p:spPr>
          <a:xfrm>
            <a:off x="5965737" y="1186634"/>
            <a:ext cx="2992396" cy="2377440"/>
          </a:xfrm>
          <a:prstGeom prst="rect">
            <a:avLst/>
          </a:prstGeom>
        </p:spPr>
      </p:pic>
      <p:pic>
        <p:nvPicPr>
          <p:cNvPr id="13" name="図 12"/>
          <p:cNvPicPr>
            <a:picLocks noChangeAspect="1"/>
          </p:cNvPicPr>
          <p:nvPr/>
        </p:nvPicPr>
        <p:blipFill rotWithShape="1">
          <a:blip r:embed="rId5">
            <a:extLst>
              <a:ext uri="{28A0092B-C50C-407E-A947-70E740481C1C}">
                <a14:useLocalDpi xmlns:a14="http://schemas.microsoft.com/office/drawing/2010/main" val="0"/>
              </a:ext>
            </a:extLst>
          </a:blip>
          <a:srcRect t="5673" r="10075"/>
          <a:stretch/>
        </p:blipFill>
        <p:spPr>
          <a:xfrm>
            <a:off x="111401" y="1192205"/>
            <a:ext cx="2866698" cy="2522138"/>
          </a:xfrm>
          <a:prstGeom prst="rect">
            <a:avLst/>
          </a:prstGeom>
        </p:spPr>
      </p:pic>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1" y="3732484"/>
            <a:ext cx="3330299" cy="2451135"/>
          </a:xfrm>
          <a:prstGeom prst="rect">
            <a:avLst/>
          </a:prstGeom>
        </p:spPr>
      </p:pic>
      <p:pic>
        <p:nvPicPr>
          <p:cNvPr id="15" name="図 14"/>
          <p:cNvPicPr>
            <a:picLocks noChangeAspect="1"/>
          </p:cNvPicPr>
          <p:nvPr/>
        </p:nvPicPr>
        <p:blipFill rotWithShape="1">
          <a:blip r:embed="rId7">
            <a:extLst>
              <a:ext uri="{28A0092B-C50C-407E-A947-70E740481C1C}">
                <a14:useLocalDpi xmlns:a14="http://schemas.microsoft.com/office/drawing/2010/main" val="0"/>
              </a:ext>
            </a:extLst>
          </a:blip>
          <a:srcRect l="3015" r="4571"/>
          <a:stretch/>
        </p:blipFill>
        <p:spPr>
          <a:xfrm>
            <a:off x="3041895" y="3813145"/>
            <a:ext cx="3068449" cy="2413506"/>
          </a:xfrm>
          <a:prstGeom prst="rect">
            <a:avLst/>
          </a:prstGeom>
        </p:spPr>
      </p:pic>
    </p:spTree>
    <p:extLst>
      <p:ext uri="{BB962C8B-B14F-4D97-AF65-F5344CB8AC3E}">
        <p14:creationId xmlns:p14="http://schemas.microsoft.com/office/powerpoint/2010/main" val="930152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838199" y="1690688"/>
            <a:ext cx="10932887" cy="4913312"/>
          </a:xfrm>
        </p:spPr>
        <p:txBody>
          <a:bodyPr>
            <a:normAutofit/>
          </a:bodyPr>
          <a:lstStyle/>
          <a:p>
            <a:r>
              <a:rPr lang="en-US" altLang="ja-JP" sz="2400" dirty="0" err="1" smtClean="0"/>
              <a:t>Ishiwatari</a:t>
            </a:r>
            <a:r>
              <a:rPr lang="en-US" altLang="ja-JP" sz="2400" dirty="0" smtClean="0"/>
              <a:t> et al.(1998) </a:t>
            </a:r>
            <a:r>
              <a:rPr lang="ja-JP" altLang="en-US" sz="2400" dirty="0" smtClean="0"/>
              <a:t>の再試計算の中で</a:t>
            </a:r>
            <a:r>
              <a:rPr lang="en-US" altLang="ja-JP" sz="2400" dirty="0" smtClean="0"/>
              <a:t>, </a:t>
            </a:r>
            <a:r>
              <a:rPr lang="ja-JP" altLang="en-US" sz="2400" dirty="0" smtClean="0"/>
              <a:t>鉛直計算</a:t>
            </a:r>
            <a:r>
              <a:rPr lang="ja-JP" altLang="en-US" sz="2400" dirty="0"/>
              <a:t>領域</a:t>
            </a:r>
            <a:r>
              <a:rPr lang="ja-JP" altLang="en-US" sz="2400" dirty="0" smtClean="0"/>
              <a:t>を拡大した実験を行った</a:t>
            </a:r>
            <a:r>
              <a:rPr lang="en-US" altLang="ja-JP" sz="2400" dirty="0" smtClean="0"/>
              <a:t>.</a:t>
            </a:r>
          </a:p>
          <a:p>
            <a:r>
              <a:rPr lang="ja-JP" altLang="en-US" sz="2400" dirty="0"/>
              <a:t>モデル最上層を上げることで</a:t>
            </a:r>
            <a:r>
              <a:rPr lang="en-US" altLang="ja-JP" sz="2400" dirty="0"/>
              <a:t>, </a:t>
            </a:r>
            <a:r>
              <a:rPr lang="ja-JP" altLang="en-US" sz="2400" dirty="0"/>
              <a:t>水惑星灰色大気設定での成層圏の大気の特徴がモデルの中で表現されるようになった</a:t>
            </a:r>
            <a:r>
              <a:rPr lang="en-US" altLang="ja-JP" sz="2400" dirty="0"/>
              <a:t>. </a:t>
            </a:r>
          </a:p>
          <a:p>
            <a:pPr lvl="1"/>
            <a:r>
              <a:rPr lang="en-US" altLang="ja-JP" dirty="0"/>
              <a:t>CTRL </a:t>
            </a:r>
            <a:r>
              <a:rPr lang="ja-JP" altLang="en-US" dirty="0"/>
              <a:t>で見えていた極夜ジェットらしきものは</a:t>
            </a:r>
            <a:r>
              <a:rPr lang="en-US" altLang="ja-JP" dirty="0"/>
              <a:t>, </a:t>
            </a:r>
            <a:r>
              <a:rPr lang="ja-JP" altLang="en-US" dirty="0"/>
              <a:t>モデル最上層を上げると弱まる傾向が見えた</a:t>
            </a:r>
            <a:r>
              <a:rPr lang="en-US" altLang="ja-JP" dirty="0"/>
              <a:t>. </a:t>
            </a:r>
          </a:p>
          <a:p>
            <a:pPr lvl="1"/>
            <a:endParaRPr lang="en-US" altLang="ja-JP" dirty="0"/>
          </a:p>
          <a:p>
            <a:r>
              <a:rPr lang="ja-JP" altLang="en-US" sz="2400" dirty="0"/>
              <a:t>水平拡散の時定数に依って大気上層の特徴が大きく変化する振る舞いは</a:t>
            </a:r>
            <a:r>
              <a:rPr lang="en-US" altLang="ja-JP" sz="2400" dirty="0"/>
              <a:t>, </a:t>
            </a:r>
            <a:r>
              <a:rPr lang="ja-JP" altLang="en-US" sz="2400" dirty="0"/>
              <a:t>鉛直計算領域を拡大しても同様に見られた</a:t>
            </a:r>
            <a:r>
              <a:rPr lang="en-US" altLang="ja-JP" sz="2400" dirty="0"/>
              <a:t>. </a:t>
            </a:r>
          </a:p>
          <a:p>
            <a:endParaRPr lang="en-US" altLang="ja-JP" sz="2400" dirty="0"/>
          </a:p>
          <a:p>
            <a:r>
              <a:rPr lang="ja-JP" altLang="en-US" sz="2400" dirty="0"/>
              <a:t>惑星表面における物理量の分布は</a:t>
            </a:r>
            <a:r>
              <a:rPr lang="en-US" altLang="ja-JP" sz="2400" dirty="0"/>
              <a:t>, </a:t>
            </a:r>
            <a:r>
              <a:rPr lang="ja-JP" altLang="en-US" sz="2400" dirty="0"/>
              <a:t>鉛直計算領域を拡大しても変化はほとんど見られない</a:t>
            </a:r>
            <a:r>
              <a:rPr lang="en-US" altLang="ja-JP" sz="2400" dirty="0"/>
              <a:t>.</a:t>
            </a:r>
          </a:p>
          <a:p>
            <a:endParaRPr lang="en-US" altLang="ja-JP" dirty="0" smtClean="0"/>
          </a:p>
        </p:txBody>
      </p:sp>
    </p:spTree>
    <p:extLst>
      <p:ext uri="{BB962C8B-B14F-4D97-AF65-F5344CB8AC3E}">
        <p14:creationId xmlns:p14="http://schemas.microsoft.com/office/powerpoint/2010/main" val="1210444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ホワイト">
  <a:themeElements>
    <a:clrScheme name="ホワイ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ホワイ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6611</TotalTime>
  <Words>933</Words>
  <Application>Microsoft Macintosh PowerPoint</Application>
  <PresentationFormat>ワイド画面</PresentationFormat>
  <Paragraphs>137</Paragraphs>
  <Slides>12</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Calibri</vt:lpstr>
      <vt:lpstr>Calibri Light</vt:lpstr>
      <vt:lpstr>ＭＳ Ｐゴシック</vt:lpstr>
      <vt:lpstr>Yu Gothic</vt:lpstr>
      <vt:lpstr>Arial</vt:lpstr>
      <vt:lpstr>1_ホワイト</vt:lpstr>
      <vt:lpstr>水惑星灰色大気大循環の数値実験 ~ Ishiwatari et al. (1998) の再試  part 3 </vt:lpstr>
      <vt:lpstr>背景と目的</vt:lpstr>
      <vt:lpstr>実験設定</vt:lpstr>
      <vt:lpstr>結果: 計算領域の鉛直拡張 ~ 時系列 </vt:lpstr>
      <vt:lpstr>結果: スポンジ層と関係した問題</vt:lpstr>
      <vt:lpstr>結果: 計算領域の鉛直拡張 ~ 統計的平衡状態</vt:lpstr>
      <vt:lpstr>結果: 計算領域の鉛直拡大 ~ 水平拡散の時定数依存性</vt:lpstr>
      <vt:lpstr> 結果: 計算領域の鉛直拡張 ~ 惑星表面における物理場分布 </vt:lpstr>
      <vt:lpstr>まとめ</vt:lpstr>
      <vt:lpstr>付録</vt:lpstr>
      <vt:lpstr>スポンジ層による(?)問題</vt:lpstr>
      <vt:lpstr>上層の大気大循環の構造</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水惑星灰色大気大循環の数値実験 ~ Ishiwatari et al. (1998) の再試  part 2 </dc:title>
  <dc:creator>Microsoft Office ユーザー</dc:creator>
  <cp:lastModifiedBy>Microsoft Office ユーザー</cp:lastModifiedBy>
  <cp:revision>68</cp:revision>
  <cp:lastPrinted>2016-10-17T12:26:52Z</cp:lastPrinted>
  <dcterms:created xsi:type="dcterms:W3CDTF">2016-09-27T12:12:33Z</dcterms:created>
  <dcterms:modified xsi:type="dcterms:W3CDTF">2016-10-18T13:03:28Z</dcterms:modified>
</cp:coreProperties>
</file>