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23" r:id="rId1"/>
  </p:sldMasterIdLst>
  <p:notesMasterIdLst>
    <p:notesMasterId r:id="rId31"/>
  </p:notesMasterIdLst>
  <p:handoutMasterIdLst>
    <p:handoutMasterId r:id="rId32"/>
  </p:handoutMasterIdLst>
  <p:sldIdLst>
    <p:sldId id="256" r:id="rId2"/>
    <p:sldId id="273" r:id="rId3"/>
    <p:sldId id="286" r:id="rId4"/>
    <p:sldId id="324" r:id="rId5"/>
    <p:sldId id="315" r:id="rId6"/>
    <p:sldId id="341" r:id="rId7"/>
    <p:sldId id="274" r:id="rId8"/>
    <p:sldId id="276" r:id="rId9"/>
    <p:sldId id="305" r:id="rId10"/>
    <p:sldId id="279" r:id="rId11"/>
    <p:sldId id="319" r:id="rId12"/>
    <p:sldId id="335" r:id="rId13"/>
    <p:sldId id="340" r:id="rId14"/>
    <p:sldId id="343" r:id="rId15"/>
    <p:sldId id="328" r:id="rId16"/>
    <p:sldId id="338" r:id="rId17"/>
    <p:sldId id="344" r:id="rId18"/>
    <p:sldId id="336" r:id="rId19"/>
    <p:sldId id="330" r:id="rId20"/>
    <p:sldId id="331" r:id="rId21"/>
    <p:sldId id="337" r:id="rId22"/>
    <p:sldId id="290" r:id="rId23"/>
    <p:sldId id="291" r:id="rId24"/>
    <p:sldId id="334" r:id="rId25"/>
    <p:sldId id="311" r:id="rId26"/>
    <p:sldId id="329" r:id="rId27"/>
    <p:sldId id="327" r:id="rId28"/>
    <p:sldId id="332" r:id="rId29"/>
    <p:sldId id="345" r:id="rId30"/>
  </p:sldIdLst>
  <p:sldSz cx="9144000" cy="6858000" type="screen4x3"/>
  <p:notesSz cx="6794500" cy="99314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はじめに" id="{7B5ED2FE-8B6F-464D-A22B-8DCB7F5F7DF6}">
          <p14:sldIdLst>
            <p14:sldId id="256"/>
            <p14:sldId id="273"/>
            <p14:sldId id="286"/>
            <p14:sldId id="324"/>
            <p14:sldId id="315"/>
            <p14:sldId id="341"/>
          </p14:sldIdLst>
        </p14:section>
        <p14:section name="モデルの概要" id="{E405C842-35C0-4AE2-A80A-03EF00914B72}">
          <p14:sldIdLst>
            <p14:sldId id="274"/>
            <p14:sldId id="276"/>
            <p14:sldId id="305"/>
            <p14:sldId id="279"/>
            <p14:sldId id="319"/>
          </p14:sldIdLst>
        </p14:section>
        <p14:section name="計算結果" id="{0CA9CC85-AFDD-452B-A5C6-44A808CAC079}">
          <p14:sldIdLst>
            <p14:sldId id="335"/>
            <p14:sldId id="340"/>
            <p14:sldId id="343"/>
            <p14:sldId id="328"/>
          </p14:sldIdLst>
        </p14:section>
        <p14:section name="まとめ・参考文献" id="{1440A342-A691-4BEF-B3F7-1B1FDBE890E6}">
          <p14:sldIdLst>
            <p14:sldId id="338"/>
            <p14:sldId id="344"/>
            <p14:sldId id="336"/>
            <p14:sldId id="330"/>
            <p14:sldId id="331"/>
            <p14:sldId id="337"/>
            <p14:sldId id="290"/>
            <p14:sldId id="291"/>
            <p14:sldId id="334"/>
            <p14:sldId id="311"/>
            <p14:sldId id="329"/>
            <p14:sldId id="327"/>
            <p14:sldId id="332"/>
            <p14:sldId id="345"/>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74F7F4"/>
    <a:srgbClr val="0C2BF4"/>
    <a:srgbClr val="E3005C"/>
    <a:srgbClr val="6C5000"/>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50" autoAdjust="0"/>
    <p:restoredTop sz="93196" autoAdjust="0"/>
  </p:normalViewPr>
  <p:slideViewPr>
    <p:cSldViewPr snapToGrid="0" showGuides="1">
      <p:cViewPr varScale="1">
        <p:scale>
          <a:sx n="87" d="100"/>
          <a:sy n="87" d="100"/>
        </p:scale>
        <p:origin x="360" y="58"/>
      </p:cViewPr>
      <p:guideLst>
        <p:guide orient="horz" pos="2160"/>
        <p:guide pos="2880"/>
      </p:guideLst>
    </p:cSldViewPr>
  </p:slideViewPr>
  <p:outlineViewPr>
    <p:cViewPr>
      <p:scale>
        <a:sx n="33" d="100"/>
        <a:sy n="33" d="100"/>
      </p:scale>
      <p:origin x="0" y="-13003"/>
    </p:cViewPr>
  </p:outlineViewPr>
  <p:notesTextViewPr>
    <p:cViewPr>
      <p:scale>
        <a:sx n="1" d="1"/>
        <a:sy n="1" d="1"/>
      </p:scale>
      <p:origin x="0" y="0"/>
    </p:cViewPr>
  </p:notesTextViewPr>
  <p:sorterViewPr>
    <p:cViewPr>
      <p:scale>
        <a:sx n="100" d="100"/>
        <a:sy n="100" d="100"/>
      </p:scale>
      <p:origin x="0" y="-4162"/>
    </p:cViewPr>
  </p:sorterViewPr>
  <p:notesViewPr>
    <p:cSldViewPr snapToGrid="0" showGuides="1">
      <p:cViewPr varScale="1">
        <p:scale>
          <a:sx n="60" d="100"/>
          <a:sy n="60" d="100"/>
        </p:scale>
        <p:origin x="3202" y="3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4283" cy="49829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8646" y="1"/>
            <a:ext cx="2944283" cy="498295"/>
          </a:xfrm>
          <a:prstGeom prst="rect">
            <a:avLst/>
          </a:prstGeom>
        </p:spPr>
        <p:txBody>
          <a:bodyPr vert="horz" lIns="91440" tIns="45720" rIns="91440" bIns="45720" rtlCol="0"/>
          <a:lstStyle>
            <a:lvl1pPr algn="r">
              <a:defRPr sz="1200"/>
            </a:lvl1pPr>
          </a:lstStyle>
          <a:p>
            <a:fld id="{0228065D-EC79-4E99-B132-91EDCDB4B8A9}" type="datetimeFigureOut">
              <a:rPr kumimoji="1" lang="ja-JP" altLang="en-US" smtClean="0"/>
              <a:t>2017/2/9</a:t>
            </a:fld>
            <a:endParaRPr kumimoji="1" lang="ja-JP" altLang="en-US"/>
          </a:p>
        </p:txBody>
      </p:sp>
      <p:sp>
        <p:nvSpPr>
          <p:cNvPr id="4" name="フッター プレースホルダー 3"/>
          <p:cNvSpPr>
            <a:spLocks noGrp="1"/>
          </p:cNvSpPr>
          <p:nvPr>
            <p:ph type="ftr" sz="quarter" idx="2"/>
          </p:nvPr>
        </p:nvSpPr>
        <p:spPr>
          <a:xfrm>
            <a:off x="1" y="9433107"/>
            <a:ext cx="2944283" cy="49829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8646" y="9433107"/>
            <a:ext cx="2944283" cy="498293"/>
          </a:xfrm>
          <a:prstGeom prst="rect">
            <a:avLst/>
          </a:prstGeom>
        </p:spPr>
        <p:txBody>
          <a:bodyPr vert="horz" lIns="91440" tIns="45720" rIns="91440" bIns="45720" rtlCol="0" anchor="b"/>
          <a:lstStyle>
            <a:lvl1pPr algn="r">
              <a:defRPr sz="1200"/>
            </a:lvl1pPr>
          </a:lstStyle>
          <a:p>
            <a:fld id="{BE59F91C-85A9-4D9C-8465-53F67F02EFD9}" type="slidenum">
              <a:rPr kumimoji="1" lang="ja-JP" altLang="en-US" smtClean="0"/>
              <a:t>‹#›</a:t>
            </a:fld>
            <a:endParaRPr kumimoji="1" lang="ja-JP" altLang="en-US"/>
          </a:p>
        </p:txBody>
      </p:sp>
    </p:spTree>
    <p:extLst>
      <p:ext uri="{BB962C8B-B14F-4D97-AF65-F5344CB8AC3E}">
        <p14:creationId xmlns:p14="http://schemas.microsoft.com/office/powerpoint/2010/main" val="4283666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4283" cy="49829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8646" y="1"/>
            <a:ext cx="2944283" cy="498295"/>
          </a:xfrm>
          <a:prstGeom prst="rect">
            <a:avLst/>
          </a:prstGeom>
        </p:spPr>
        <p:txBody>
          <a:bodyPr vert="horz" lIns="91440" tIns="45720" rIns="91440" bIns="45720" rtlCol="0"/>
          <a:lstStyle>
            <a:lvl1pPr algn="r">
              <a:defRPr sz="1200"/>
            </a:lvl1pPr>
          </a:lstStyle>
          <a:p>
            <a:fld id="{828FF12F-D597-41D6-B6B1-F5C6FA75932A}" type="datetimeFigureOut">
              <a:rPr kumimoji="1" lang="ja-JP" altLang="en-US" smtClean="0"/>
              <a:t>2017/2/9</a:t>
            </a:fld>
            <a:endParaRPr kumimoji="1" lang="ja-JP" altLang="en-US"/>
          </a:p>
        </p:txBody>
      </p:sp>
      <p:sp>
        <p:nvSpPr>
          <p:cNvPr id="4" name="スライド イメージ プレースホルダー 3"/>
          <p:cNvSpPr>
            <a:spLocks noGrp="1" noRot="1" noChangeAspect="1"/>
          </p:cNvSpPr>
          <p:nvPr>
            <p:ph type="sldImg" idx="2"/>
          </p:nvPr>
        </p:nvSpPr>
        <p:spPr>
          <a:xfrm>
            <a:off x="1163638" y="1241425"/>
            <a:ext cx="4467225" cy="335121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79487"/>
            <a:ext cx="5435600" cy="391049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33107"/>
            <a:ext cx="2944283" cy="49829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8646" y="9433107"/>
            <a:ext cx="2944283" cy="498293"/>
          </a:xfrm>
          <a:prstGeom prst="rect">
            <a:avLst/>
          </a:prstGeom>
        </p:spPr>
        <p:txBody>
          <a:bodyPr vert="horz" lIns="91440" tIns="45720" rIns="91440" bIns="45720" rtlCol="0" anchor="b"/>
          <a:lstStyle>
            <a:lvl1pPr algn="r">
              <a:defRPr sz="1200"/>
            </a:lvl1pPr>
          </a:lstStyle>
          <a:p>
            <a:fld id="{A4997CD7-9A2D-4BAB-9C81-A93112B404ED}" type="slidenum">
              <a:rPr kumimoji="1" lang="ja-JP" altLang="en-US" smtClean="0"/>
              <a:t>‹#›</a:t>
            </a:fld>
            <a:endParaRPr kumimoji="1" lang="ja-JP" altLang="en-US"/>
          </a:p>
        </p:txBody>
      </p:sp>
    </p:spTree>
    <p:extLst>
      <p:ext uri="{BB962C8B-B14F-4D97-AF65-F5344CB8AC3E}">
        <p14:creationId xmlns:p14="http://schemas.microsoft.com/office/powerpoint/2010/main" val="15756844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3638" y="1241425"/>
            <a:ext cx="4467225" cy="3351213"/>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A4997CD7-9A2D-4BAB-9C81-A93112B404ED}" type="slidenum">
              <a:rPr kumimoji="1" lang="ja-JP" altLang="en-US" smtClean="0"/>
              <a:t>1</a:t>
            </a:fld>
            <a:endParaRPr kumimoji="1" lang="ja-JP" altLang="en-US"/>
          </a:p>
        </p:txBody>
      </p:sp>
    </p:spTree>
    <p:extLst>
      <p:ext uri="{BB962C8B-B14F-4D97-AF65-F5344CB8AC3E}">
        <p14:creationId xmlns:p14="http://schemas.microsoft.com/office/powerpoint/2010/main" val="3589483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4997CD7-9A2D-4BAB-9C81-A93112B404ED}" type="slidenum">
              <a:rPr kumimoji="1" lang="ja-JP" altLang="en-US" smtClean="0"/>
              <a:t>12</a:t>
            </a:fld>
            <a:endParaRPr kumimoji="1" lang="ja-JP" altLang="en-US"/>
          </a:p>
        </p:txBody>
      </p:sp>
    </p:spTree>
    <p:extLst>
      <p:ext uri="{BB962C8B-B14F-4D97-AF65-F5344CB8AC3E}">
        <p14:creationId xmlns:p14="http://schemas.microsoft.com/office/powerpoint/2010/main" val="3599068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4997CD7-9A2D-4BAB-9C81-A93112B404ED}" type="slidenum">
              <a:rPr kumimoji="1" lang="ja-JP" altLang="en-US" smtClean="0"/>
              <a:t>15</a:t>
            </a:fld>
            <a:endParaRPr kumimoji="1" lang="ja-JP" altLang="en-US"/>
          </a:p>
        </p:txBody>
      </p:sp>
    </p:spTree>
    <p:extLst>
      <p:ext uri="{BB962C8B-B14F-4D97-AF65-F5344CB8AC3E}">
        <p14:creationId xmlns:p14="http://schemas.microsoft.com/office/powerpoint/2010/main" val="1878934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4997CD7-9A2D-4BAB-9C81-A93112B404ED}" type="slidenum">
              <a:rPr kumimoji="1" lang="ja-JP" altLang="en-US" smtClean="0"/>
              <a:t>16</a:t>
            </a:fld>
            <a:endParaRPr kumimoji="1" lang="ja-JP" altLang="en-US"/>
          </a:p>
        </p:txBody>
      </p:sp>
    </p:spTree>
    <p:extLst>
      <p:ext uri="{BB962C8B-B14F-4D97-AF65-F5344CB8AC3E}">
        <p14:creationId xmlns:p14="http://schemas.microsoft.com/office/powerpoint/2010/main" val="1913004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3638" y="1241425"/>
            <a:ext cx="4467225" cy="335121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4997CD7-9A2D-4BAB-9C81-A93112B404ED}" type="slidenum">
              <a:rPr kumimoji="1" lang="ja-JP" altLang="en-US" smtClean="0"/>
              <a:t>22</a:t>
            </a:fld>
            <a:endParaRPr kumimoji="1" lang="ja-JP" altLang="en-US"/>
          </a:p>
        </p:txBody>
      </p:sp>
    </p:spTree>
    <p:extLst>
      <p:ext uri="{BB962C8B-B14F-4D97-AF65-F5344CB8AC3E}">
        <p14:creationId xmlns:p14="http://schemas.microsoft.com/office/powerpoint/2010/main" val="1495452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3638" y="1241425"/>
            <a:ext cx="4467225" cy="33512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4997CD7-9A2D-4BAB-9C81-A93112B404ED}" type="slidenum">
              <a:rPr kumimoji="1" lang="ja-JP" altLang="en-US" smtClean="0"/>
              <a:t>23</a:t>
            </a:fld>
            <a:endParaRPr kumimoji="1" lang="ja-JP" altLang="en-US"/>
          </a:p>
        </p:txBody>
      </p:sp>
    </p:spTree>
    <p:extLst>
      <p:ext uri="{BB962C8B-B14F-4D97-AF65-F5344CB8AC3E}">
        <p14:creationId xmlns:p14="http://schemas.microsoft.com/office/powerpoint/2010/main" val="2719948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3638" y="1241425"/>
            <a:ext cx="4467225" cy="33512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4997CD7-9A2D-4BAB-9C81-A93112B404ED}" type="slidenum">
              <a:rPr kumimoji="1" lang="ja-JP" altLang="en-US" smtClean="0"/>
              <a:t>24</a:t>
            </a:fld>
            <a:endParaRPr kumimoji="1" lang="ja-JP" altLang="en-US"/>
          </a:p>
        </p:txBody>
      </p:sp>
    </p:spTree>
    <p:extLst>
      <p:ext uri="{BB962C8B-B14F-4D97-AF65-F5344CB8AC3E}">
        <p14:creationId xmlns:p14="http://schemas.microsoft.com/office/powerpoint/2010/main" val="702644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4997CD7-9A2D-4BAB-9C81-A93112B404ED}" type="slidenum">
              <a:rPr kumimoji="1" lang="ja-JP" altLang="en-US" smtClean="0"/>
              <a:t>25</a:t>
            </a:fld>
            <a:endParaRPr kumimoji="1" lang="ja-JP" altLang="en-US"/>
          </a:p>
        </p:txBody>
      </p:sp>
    </p:spTree>
    <p:extLst>
      <p:ext uri="{BB962C8B-B14F-4D97-AF65-F5344CB8AC3E}">
        <p14:creationId xmlns:p14="http://schemas.microsoft.com/office/powerpoint/2010/main" val="1604014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4997CD7-9A2D-4BAB-9C81-A93112B404ED}" type="slidenum">
              <a:rPr kumimoji="1" lang="ja-JP" altLang="en-US" smtClean="0"/>
              <a:t>27</a:t>
            </a:fld>
            <a:endParaRPr kumimoji="1" lang="ja-JP" altLang="en-US"/>
          </a:p>
        </p:txBody>
      </p:sp>
    </p:spTree>
    <p:extLst>
      <p:ext uri="{BB962C8B-B14F-4D97-AF65-F5344CB8AC3E}">
        <p14:creationId xmlns:p14="http://schemas.microsoft.com/office/powerpoint/2010/main" val="1883700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1388" y="1814513"/>
            <a:ext cx="6530976" cy="489902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4997CD7-9A2D-4BAB-9C81-A93112B404ED}" type="slidenum">
              <a:rPr kumimoji="1" lang="ja-JP" altLang="en-US" smtClean="0"/>
              <a:t>28</a:t>
            </a:fld>
            <a:endParaRPr kumimoji="1" lang="ja-JP" altLang="en-US"/>
          </a:p>
        </p:txBody>
      </p:sp>
    </p:spTree>
    <p:extLst>
      <p:ext uri="{BB962C8B-B14F-4D97-AF65-F5344CB8AC3E}">
        <p14:creationId xmlns:p14="http://schemas.microsoft.com/office/powerpoint/2010/main" val="3464313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4997CD7-9A2D-4BAB-9C81-A93112B404ED}" type="slidenum">
              <a:rPr kumimoji="1" lang="ja-JP" altLang="en-US" smtClean="0"/>
              <a:t>29</a:t>
            </a:fld>
            <a:endParaRPr kumimoji="1" lang="ja-JP" altLang="en-US"/>
          </a:p>
        </p:txBody>
      </p:sp>
    </p:spTree>
    <p:extLst>
      <p:ext uri="{BB962C8B-B14F-4D97-AF65-F5344CB8AC3E}">
        <p14:creationId xmlns:p14="http://schemas.microsoft.com/office/powerpoint/2010/main" val="812956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3638" y="1241425"/>
            <a:ext cx="4467225" cy="33512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4997CD7-9A2D-4BAB-9C81-A93112B404ED}" type="slidenum">
              <a:rPr kumimoji="1" lang="ja-JP" altLang="en-US" smtClean="0"/>
              <a:t>2</a:t>
            </a:fld>
            <a:endParaRPr kumimoji="1" lang="ja-JP" altLang="en-US"/>
          </a:p>
        </p:txBody>
      </p:sp>
    </p:spTree>
    <p:extLst>
      <p:ext uri="{BB962C8B-B14F-4D97-AF65-F5344CB8AC3E}">
        <p14:creationId xmlns:p14="http://schemas.microsoft.com/office/powerpoint/2010/main" val="51606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3638" y="1241425"/>
            <a:ext cx="4467225" cy="33512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4997CD7-9A2D-4BAB-9C81-A93112B404ED}" type="slidenum">
              <a:rPr kumimoji="1" lang="ja-JP" altLang="en-US" smtClean="0"/>
              <a:t>3</a:t>
            </a:fld>
            <a:endParaRPr kumimoji="1" lang="ja-JP" altLang="en-US"/>
          </a:p>
        </p:txBody>
      </p:sp>
    </p:spTree>
    <p:extLst>
      <p:ext uri="{BB962C8B-B14F-4D97-AF65-F5344CB8AC3E}">
        <p14:creationId xmlns:p14="http://schemas.microsoft.com/office/powerpoint/2010/main" val="1698703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3638" y="1241425"/>
            <a:ext cx="4467225" cy="33512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4997CD7-9A2D-4BAB-9C81-A93112B404ED}" type="slidenum">
              <a:rPr kumimoji="1" lang="ja-JP" altLang="en-US" smtClean="0"/>
              <a:t>4</a:t>
            </a:fld>
            <a:endParaRPr kumimoji="1" lang="ja-JP" altLang="en-US"/>
          </a:p>
        </p:txBody>
      </p:sp>
    </p:spTree>
    <p:extLst>
      <p:ext uri="{BB962C8B-B14F-4D97-AF65-F5344CB8AC3E}">
        <p14:creationId xmlns:p14="http://schemas.microsoft.com/office/powerpoint/2010/main" val="3046568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3638" y="1241425"/>
            <a:ext cx="4467225" cy="33512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4997CD7-9A2D-4BAB-9C81-A93112B404ED}" type="slidenum">
              <a:rPr kumimoji="1" lang="ja-JP" altLang="en-US" smtClean="0"/>
              <a:t>7</a:t>
            </a:fld>
            <a:endParaRPr kumimoji="1" lang="ja-JP" altLang="en-US"/>
          </a:p>
        </p:txBody>
      </p:sp>
    </p:spTree>
    <p:extLst>
      <p:ext uri="{BB962C8B-B14F-4D97-AF65-F5344CB8AC3E}">
        <p14:creationId xmlns:p14="http://schemas.microsoft.com/office/powerpoint/2010/main" val="2647826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3638" y="1241425"/>
            <a:ext cx="4467225" cy="33512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4997CD7-9A2D-4BAB-9C81-A93112B404ED}" type="slidenum">
              <a:rPr kumimoji="1" lang="ja-JP" altLang="en-US" smtClean="0"/>
              <a:t>8</a:t>
            </a:fld>
            <a:endParaRPr kumimoji="1" lang="ja-JP" altLang="en-US"/>
          </a:p>
        </p:txBody>
      </p:sp>
    </p:spTree>
    <p:extLst>
      <p:ext uri="{BB962C8B-B14F-4D97-AF65-F5344CB8AC3E}">
        <p14:creationId xmlns:p14="http://schemas.microsoft.com/office/powerpoint/2010/main" val="2470758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4997CD7-9A2D-4BAB-9C81-A93112B404ED}" type="slidenum">
              <a:rPr kumimoji="1" lang="ja-JP" altLang="en-US" smtClean="0"/>
              <a:t>9</a:t>
            </a:fld>
            <a:endParaRPr kumimoji="1" lang="ja-JP" altLang="en-US"/>
          </a:p>
        </p:txBody>
      </p:sp>
    </p:spTree>
    <p:extLst>
      <p:ext uri="{BB962C8B-B14F-4D97-AF65-F5344CB8AC3E}">
        <p14:creationId xmlns:p14="http://schemas.microsoft.com/office/powerpoint/2010/main" val="178014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3638" y="1241425"/>
            <a:ext cx="4467225" cy="33512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4997CD7-9A2D-4BAB-9C81-A93112B404ED}" type="slidenum">
              <a:rPr kumimoji="1" lang="ja-JP" altLang="en-US" smtClean="0"/>
              <a:t>10</a:t>
            </a:fld>
            <a:endParaRPr kumimoji="1" lang="ja-JP" altLang="en-US"/>
          </a:p>
        </p:txBody>
      </p:sp>
    </p:spTree>
    <p:extLst>
      <p:ext uri="{BB962C8B-B14F-4D97-AF65-F5344CB8AC3E}">
        <p14:creationId xmlns:p14="http://schemas.microsoft.com/office/powerpoint/2010/main" val="3810407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3638" y="1241425"/>
            <a:ext cx="4467225" cy="33512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4997CD7-9A2D-4BAB-9C81-A93112B404ED}" type="slidenum">
              <a:rPr kumimoji="1" lang="ja-JP" altLang="en-US" smtClean="0"/>
              <a:t>11</a:t>
            </a:fld>
            <a:endParaRPr kumimoji="1" lang="ja-JP" altLang="en-US"/>
          </a:p>
        </p:txBody>
      </p:sp>
    </p:spTree>
    <p:extLst>
      <p:ext uri="{BB962C8B-B14F-4D97-AF65-F5344CB8AC3E}">
        <p14:creationId xmlns:p14="http://schemas.microsoft.com/office/powerpoint/2010/main" val="3237600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grpSp>
        <p:nvGrpSpPr>
          <p:cNvPr id="7" name="グループ化 6"/>
          <p:cNvGrpSpPr/>
          <p:nvPr userDrawn="1"/>
        </p:nvGrpSpPr>
        <p:grpSpPr>
          <a:xfrm>
            <a:off x="-2" y="1124528"/>
            <a:ext cx="8413302" cy="4637079"/>
            <a:chOff x="-2" y="1124528"/>
            <a:chExt cx="8413302" cy="4637079"/>
          </a:xfrm>
        </p:grpSpPr>
        <p:sp>
          <p:nvSpPr>
            <p:cNvPr id="9" name="正方形/長方形 8"/>
            <p:cNvSpPr/>
            <p:nvPr userDrawn="1"/>
          </p:nvSpPr>
          <p:spPr>
            <a:xfrm>
              <a:off x="1143000" y="1124530"/>
              <a:ext cx="7270300" cy="34385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userDrawn="1"/>
          </p:nvSpPr>
          <p:spPr>
            <a:xfrm>
              <a:off x="-1" y="1124528"/>
              <a:ext cx="985421" cy="343859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userDrawn="1"/>
          </p:nvSpPr>
          <p:spPr>
            <a:xfrm>
              <a:off x="-2" y="4735096"/>
              <a:ext cx="985421" cy="10265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p:cNvGrpSpPr/>
          <p:nvPr userDrawn="1"/>
        </p:nvGrpSpPr>
        <p:grpSpPr>
          <a:xfrm>
            <a:off x="1143000" y="6356350"/>
            <a:ext cx="8001000" cy="365126"/>
            <a:chOff x="1143000" y="6356350"/>
            <a:chExt cx="8001000" cy="365126"/>
          </a:xfrm>
        </p:grpSpPr>
        <p:sp>
          <p:nvSpPr>
            <p:cNvPr id="14" name="正方形/長方形 13"/>
            <p:cNvSpPr/>
            <p:nvPr userDrawn="1"/>
          </p:nvSpPr>
          <p:spPr>
            <a:xfrm>
              <a:off x="8510954" y="6356350"/>
              <a:ext cx="633046" cy="3651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p:cNvSpPr/>
            <p:nvPr userDrawn="1"/>
          </p:nvSpPr>
          <p:spPr>
            <a:xfrm>
              <a:off x="1143000" y="6356351"/>
              <a:ext cx="7270300"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Title 1"/>
          <p:cNvSpPr>
            <a:spLocks noGrp="1"/>
          </p:cNvSpPr>
          <p:nvPr>
            <p:ph type="ctrTitle"/>
          </p:nvPr>
        </p:nvSpPr>
        <p:spPr>
          <a:xfrm>
            <a:off x="1143000" y="1124529"/>
            <a:ext cx="7270300" cy="3438592"/>
          </a:xfrm>
        </p:spPr>
        <p:txBody>
          <a:bodyPr anchor="b">
            <a:normAutofit/>
          </a:bodyPr>
          <a:lstStyle>
            <a:lvl1pPr algn="r">
              <a:defRPr sz="4500">
                <a:solidFill>
                  <a:schemeClr val="bg1"/>
                </a:solidFill>
              </a:defRPr>
            </a:lvl1pPr>
          </a:lstStyle>
          <a:p>
            <a:r>
              <a:rPr lang="ja-JP" altLang="en-US" dirty="0" smtClean="0"/>
              <a:t>マスター タイトルの書式設定</a:t>
            </a:r>
            <a:endParaRPr lang="en-US" dirty="0"/>
          </a:p>
        </p:txBody>
      </p:sp>
      <p:sp>
        <p:nvSpPr>
          <p:cNvPr id="3" name="Subtitle 2"/>
          <p:cNvSpPr>
            <a:spLocks noGrp="1"/>
          </p:cNvSpPr>
          <p:nvPr>
            <p:ph type="subTitle" idx="1"/>
          </p:nvPr>
        </p:nvSpPr>
        <p:spPr>
          <a:xfrm>
            <a:off x="1143000" y="4735096"/>
            <a:ext cx="7270300" cy="952130"/>
          </a:xfrm>
        </p:spPr>
        <p:txBody>
          <a:bodyPr>
            <a:normAutofit/>
          </a:bodyPr>
          <a:lstStyle>
            <a:lvl1pPr marL="0" indent="0" algn="r">
              <a:buNone/>
              <a:defRPr sz="1800">
                <a:solidFill>
                  <a:schemeClr val="tx1"/>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dirty="0" smtClean="0"/>
              <a:t>マスター サブタイトルの書式設定</a:t>
            </a:r>
            <a:endParaRPr lang="en-US" dirty="0"/>
          </a:p>
        </p:txBody>
      </p:sp>
      <p:sp>
        <p:nvSpPr>
          <p:cNvPr id="4" name="Date Placeholder 3"/>
          <p:cNvSpPr>
            <a:spLocks noGrp="1"/>
          </p:cNvSpPr>
          <p:nvPr>
            <p:ph type="dt" sz="half" idx="10"/>
          </p:nvPr>
        </p:nvSpPr>
        <p:spPr>
          <a:xfrm>
            <a:off x="1143000" y="6356351"/>
            <a:ext cx="1543050" cy="365125"/>
          </a:xfrm>
        </p:spPr>
        <p:txBody>
          <a:bodyPr/>
          <a:lstStyle/>
          <a:p>
            <a:fld id="{68FC45C3-0B0A-4EF5-8A25-7BD440E255E7}" type="datetime4">
              <a:rPr kumimoji="1" lang="ja-JP" altLang="en-US" smtClean="0"/>
              <a:t>2017年2月9日</a:t>
            </a:fld>
            <a:endParaRPr kumimoji="1" lang="ja-JP" altLang="en-US" dirty="0"/>
          </a:p>
        </p:txBody>
      </p:sp>
      <p:sp>
        <p:nvSpPr>
          <p:cNvPr id="5" name="Footer Placeholder 4"/>
          <p:cNvSpPr>
            <a:spLocks noGrp="1"/>
          </p:cNvSpPr>
          <p:nvPr>
            <p:ph type="ftr" sz="quarter" idx="11"/>
          </p:nvPr>
        </p:nvSpPr>
        <p:spPr>
          <a:xfrm>
            <a:off x="3028950" y="6356351"/>
            <a:ext cx="4972050" cy="365125"/>
          </a:xfrm>
        </p:spPr>
        <p:txBody>
          <a:bodyPr/>
          <a:lstStyle/>
          <a:p>
            <a:endParaRPr kumimoji="1" lang="ja-JP" altLang="en-US" dirty="0"/>
          </a:p>
        </p:txBody>
      </p:sp>
      <p:sp>
        <p:nvSpPr>
          <p:cNvPr id="6" name="Slide Number Placeholder 5"/>
          <p:cNvSpPr>
            <a:spLocks noGrp="1"/>
          </p:cNvSpPr>
          <p:nvPr>
            <p:ph type="sldNum" sz="quarter" idx="12"/>
          </p:nvPr>
        </p:nvSpPr>
        <p:spPr>
          <a:xfrm>
            <a:off x="8510954" y="6356350"/>
            <a:ext cx="633046" cy="365125"/>
          </a:xfrm>
        </p:spPr>
        <p:txBody>
          <a:bodyPr/>
          <a:lstStyle>
            <a:lvl1pPr>
              <a:defRPr>
                <a:solidFill>
                  <a:schemeClr val="bg1"/>
                </a:solidFill>
              </a:defRPr>
            </a:lvl1pPr>
          </a:lstStyle>
          <a:p>
            <a:fld id="{AD65664E-0693-4FD6-A3E3-33D460159F90}" type="slidenum">
              <a:rPr lang="ja-JP" altLang="en-US" smtClean="0"/>
              <a:pPr/>
              <a:t>‹#›</a:t>
            </a:fld>
            <a:endParaRPr lang="ja-JP" altLang="en-US" dirty="0"/>
          </a:p>
        </p:txBody>
      </p:sp>
    </p:spTree>
    <p:extLst>
      <p:ext uri="{BB962C8B-B14F-4D97-AF65-F5344CB8AC3E}">
        <p14:creationId xmlns:p14="http://schemas.microsoft.com/office/powerpoint/2010/main" val="6991836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3392AEA4-0541-4208-9BE2-D86D7A761A8B}" type="datetime4">
              <a:rPr kumimoji="1" lang="ja-JP" altLang="en-US" smtClean="0"/>
              <a:t>2017年2月9日</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65664E-0693-4FD6-A3E3-33D460159F90}" type="slidenum">
              <a:rPr kumimoji="1" lang="ja-JP" altLang="en-US" smtClean="0"/>
              <a:t>‹#›</a:t>
            </a:fld>
            <a:endParaRPr kumimoji="1" lang="ja-JP" altLang="en-US"/>
          </a:p>
        </p:txBody>
      </p:sp>
    </p:spTree>
    <p:extLst>
      <p:ext uri="{BB962C8B-B14F-4D97-AF65-F5344CB8AC3E}">
        <p14:creationId xmlns:p14="http://schemas.microsoft.com/office/powerpoint/2010/main" val="2197845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33844" y="189548"/>
            <a:ext cx="7367155" cy="875772"/>
          </a:xfrm>
        </p:spPr>
        <p:txBody>
          <a:bodyPr/>
          <a:lstStyle>
            <a:lvl1pPr>
              <a:defRPr>
                <a:solidFill>
                  <a:schemeClr val="bg1"/>
                </a:solidFill>
              </a:defRPr>
            </a:lvl1pPr>
          </a:lstStyle>
          <a:p>
            <a:r>
              <a:rPr lang="ja-JP" altLang="en-US" dirty="0" smtClean="0"/>
              <a:t>マスター タイトルの書式設定</a:t>
            </a:r>
            <a:endParaRPr lang="en-US" dirty="0"/>
          </a:p>
        </p:txBody>
      </p:sp>
      <p:sp>
        <p:nvSpPr>
          <p:cNvPr id="3" name="Content Placeholder 2"/>
          <p:cNvSpPr>
            <a:spLocks noGrp="1"/>
          </p:cNvSpPr>
          <p:nvPr>
            <p:ph idx="1"/>
          </p:nvPr>
        </p:nvSpPr>
        <p:spPr>
          <a:xfrm>
            <a:off x="633845" y="1260629"/>
            <a:ext cx="7806770" cy="491950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4" name="Date Placeholder 3"/>
          <p:cNvSpPr>
            <a:spLocks noGrp="1"/>
          </p:cNvSpPr>
          <p:nvPr>
            <p:ph type="dt" sz="half" idx="10"/>
          </p:nvPr>
        </p:nvSpPr>
        <p:spPr>
          <a:xfrm>
            <a:off x="1207363" y="6356349"/>
            <a:ext cx="1993036" cy="365125"/>
          </a:xfrm>
        </p:spPr>
        <p:txBody>
          <a:bodyPr/>
          <a:lstStyle/>
          <a:p>
            <a:fld id="{132812A9-8C0B-4C75-8E65-39F8D53FDEFA}" type="datetime4">
              <a:rPr kumimoji="1" lang="ja-JP" altLang="en-US" smtClean="0"/>
              <a:t>2017年2月9日</a:t>
            </a:fld>
            <a:endParaRPr kumimoji="1" lang="ja-JP" altLang="en-US"/>
          </a:p>
        </p:txBody>
      </p:sp>
      <p:sp>
        <p:nvSpPr>
          <p:cNvPr id="5" name="Footer Placeholder 4"/>
          <p:cNvSpPr>
            <a:spLocks noGrp="1"/>
          </p:cNvSpPr>
          <p:nvPr>
            <p:ph type="ftr" sz="quarter" idx="11"/>
          </p:nvPr>
        </p:nvSpPr>
        <p:spPr>
          <a:xfrm>
            <a:off x="3426780" y="6356351"/>
            <a:ext cx="4574219" cy="365125"/>
          </a:xfrm>
        </p:spPr>
        <p:txBody>
          <a:bodyPr/>
          <a:lstStyle/>
          <a:p>
            <a:endParaRPr kumimoji="1" lang="ja-JP" altLang="en-US"/>
          </a:p>
        </p:txBody>
      </p:sp>
      <p:sp>
        <p:nvSpPr>
          <p:cNvPr id="6" name="Slide Number Placeholder 5"/>
          <p:cNvSpPr>
            <a:spLocks noGrp="1"/>
          </p:cNvSpPr>
          <p:nvPr>
            <p:ph type="sldNum" sz="quarter" idx="12"/>
          </p:nvPr>
        </p:nvSpPr>
        <p:spPr>
          <a:xfrm>
            <a:off x="8520544" y="6356349"/>
            <a:ext cx="623455" cy="365125"/>
          </a:xfrm>
        </p:spPr>
        <p:txBody>
          <a:bodyPr/>
          <a:lstStyle>
            <a:lvl1pPr>
              <a:defRPr>
                <a:solidFill>
                  <a:schemeClr val="bg1"/>
                </a:solidFill>
              </a:defRPr>
            </a:lvl1pPr>
          </a:lstStyle>
          <a:p>
            <a:fld id="{AD65664E-0693-4FD6-A3E3-33D460159F90}" type="slidenum">
              <a:rPr lang="ja-JP" altLang="en-US" smtClean="0"/>
              <a:pPr/>
              <a:t>‹#›</a:t>
            </a:fld>
            <a:endParaRPr lang="ja-JP" altLang="en-US" dirty="0"/>
          </a:p>
        </p:txBody>
      </p:sp>
    </p:spTree>
    <p:extLst>
      <p:ext uri="{BB962C8B-B14F-4D97-AF65-F5344CB8AC3E}">
        <p14:creationId xmlns:p14="http://schemas.microsoft.com/office/powerpoint/2010/main" val="422008714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33844" y="189548"/>
            <a:ext cx="7367155" cy="875772"/>
          </a:xfrm>
        </p:spPr>
        <p:txBody>
          <a:bodyPr/>
          <a:lstStyle>
            <a:lvl1pPr>
              <a:defRPr>
                <a:solidFill>
                  <a:schemeClr val="bg1"/>
                </a:solidFill>
              </a:defRPr>
            </a:lvl1pPr>
          </a:lstStyle>
          <a:p>
            <a:r>
              <a:rPr lang="ja-JP" altLang="en-US" dirty="0" smtClean="0"/>
              <a:t>マスター タイトルの書式設定</a:t>
            </a:r>
            <a:endParaRPr lang="en-US" dirty="0"/>
          </a:p>
        </p:txBody>
      </p:sp>
      <p:sp>
        <p:nvSpPr>
          <p:cNvPr id="4" name="Date Placeholder 3"/>
          <p:cNvSpPr>
            <a:spLocks noGrp="1"/>
          </p:cNvSpPr>
          <p:nvPr>
            <p:ph type="dt" sz="half" idx="10"/>
          </p:nvPr>
        </p:nvSpPr>
        <p:spPr>
          <a:xfrm>
            <a:off x="1207363" y="6356349"/>
            <a:ext cx="1993036" cy="365125"/>
          </a:xfrm>
        </p:spPr>
        <p:txBody>
          <a:bodyPr/>
          <a:lstStyle/>
          <a:p>
            <a:fld id="{132812A9-8C0B-4C75-8E65-39F8D53FDEFA}" type="datetime4">
              <a:rPr kumimoji="1" lang="ja-JP" altLang="en-US" smtClean="0"/>
              <a:t>2017年2月9日</a:t>
            </a:fld>
            <a:endParaRPr kumimoji="1" lang="ja-JP" altLang="en-US"/>
          </a:p>
        </p:txBody>
      </p:sp>
      <p:sp>
        <p:nvSpPr>
          <p:cNvPr id="5" name="Footer Placeholder 4"/>
          <p:cNvSpPr>
            <a:spLocks noGrp="1"/>
          </p:cNvSpPr>
          <p:nvPr>
            <p:ph type="ftr" sz="quarter" idx="11"/>
          </p:nvPr>
        </p:nvSpPr>
        <p:spPr>
          <a:xfrm>
            <a:off x="3426780" y="6356351"/>
            <a:ext cx="4574219" cy="365125"/>
          </a:xfrm>
        </p:spPr>
        <p:txBody>
          <a:bodyPr/>
          <a:lstStyle/>
          <a:p>
            <a:endParaRPr kumimoji="1" lang="ja-JP" altLang="en-US"/>
          </a:p>
        </p:txBody>
      </p:sp>
      <p:sp>
        <p:nvSpPr>
          <p:cNvPr id="6" name="Slide Number Placeholder 5"/>
          <p:cNvSpPr>
            <a:spLocks noGrp="1"/>
          </p:cNvSpPr>
          <p:nvPr>
            <p:ph type="sldNum" sz="quarter" idx="12"/>
          </p:nvPr>
        </p:nvSpPr>
        <p:spPr>
          <a:xfrm>
            <a:off x="8520544" y="6356349"/>
            <a:ext cx="623455" cy="365125"/>
          </a:xfrm>
        </p:spPr>
        <p:txBody>
          <a:bodyPr/>
          <a:lstStyle>
            <a:lvl1pPr>
              <a:defRPr>
                <a:solidFill>
                  <a:schemeClr val="bg1"/>
                </a:solidFill>
              </a:defRPr>
            </a:lvl1pPr>
          </a:lstStyle>
          <a:p>
            <a:fld id="{AD65664E-0693-4FD6-A3E3-33D460159F90}" type="slidenum">
              <a:rPr lang="ja-JP" altLang="en-US" smtClean="0"/>
              <a:pPr/>
              <a:t>‹#›</a:t>
            </a:fld>
            <a:endParaRPr lang="ja-JP" altLang="en-US" dirty="0"/>
          </a:p>
        </p:txBody>
      </p:sp>
    </p:spTree>
    <p:extLst>
      <p:ext uri="{BB962C8B-B14F-4D97-AF65-F5344CB8AC3E}">
        <p14:creationId xmlns:p14="http://schemas.microsoft.com/office/powerpoint/2010/main" val="402524866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grpSp>
        <p:nvGrpSpPr>
          <p:cNvPr id="11" name="グループ化 10"/>
          <p:cNvGrpSpPr/>
          <p:nvPr userDrawn="1"/>
        </p:nvGrpSpPr>
        <p:grpSpPr>
          <a:xfrm>
            <a:off x="1142998" y="6356350"/>
            <a:ext cx="8001002" cy="365126"/>
            <a:chOff x="1104398" y="6356350"/>
            <a:chExt cx="8039602" cy="365126"/>
          </a:xfrm>
        </p:grpSpPr>
        <p:sp>
          <p:nvSpPr>
            <p:cNvPr id="12" name="正方形/長方形 11"/>
            <p:cNvSpPr/>
            <p:nvPr userDrawn="1"/>
          </p:nvSpPr>
          <p:spPr>
            <a:xfrm>
              <a:off x="8490230" y="6356350"/>
              <a:ext cx="653770" cy="3651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userDrawn="1"/>
          </p:nvSpPr>
          <p:spPr>
            <a:xfrm>
              <a:off x="1104398" y="6356351"/>
              <a:ext cx="7315154"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p:cNvGrpSpPr/>
          <p:nvPr userDrawn="1"/>
        </p:nvGrpSpPr>
        <p:grpSpPr>
          <a:xfrm>
            <a:off x="-2" y="1124528"/>
            <a:ext cx="8423032" cy="4637079"/>
            <a:chOff x="-2" y="1124528"/>
            <a:chExt cx="8423032" cy="4637079"/>
          </a:xfrm>
        </p:grpSpPr>
        <p:sp>
          <p:nvSpPr>
            <p:cNvPr id="8" name="正方形/長方形 7"/>
            <p:cNvSpPr/>
            <p:nvPr userDrawn="1"/>
          </p:nvSpPr>
          <p:spPr>
            <a:xfrm>
              <a:off x="1142999" y="1124530"/>
              <a:ext cx="7280031" cy="34385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userDrawn="1"/>
          </p:nvSpPr>
          <p:spPr>
            <a:xfrm>
              <a:off x="-1" y="1124528"/>
              <a:ext cx="985421" cy="34385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userDrawn="1"/>
          </p:nvSpPr>
          <p:spPr>
            <a:xfrm>
              <a:off x="-2" y="4735096"/>
              <a:ext cx="985421" cy="10265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Title 1"/>
          <p:cNvSpPr>
            <a:spLocks noGrp="1"/>
          </p:cNvSpPr>
          <p:nvPr>
            <p:ph type="title"/>
          </p:nvPr>
        </p:nvSpPr>
        <p:spPr>
          <a:xfrm>
            <a:off x="1143000" y="1188639"/>
            <a:ext cx="7280030" cy="3374481"/>
          </a:xfrm>
        </p:spPr>
        <p:txBody>
          <a:bodyPr anchor="b">
            <a:normAutofit/>
          </a:bodyPr>
          <a:lstStyle>
            <a:lvl1pPr>
              <a:defRPr sz="4500" b="0">
                <a:solidFill>
                  <a:schemeClr val="bg1">
                    <a:lumMod val="95000"/>
                  </a:schemeClr>
                </a:solidFill>
              </a:defRPr>
            </a:lvl1pPr>
          </a:lstStyle>
          <a:p>
            <a:r>
              <a:rPr lang="ja-JP" altLang="en-US" dirty="0" smtClean="0"/>
              <a:t>マスター タイトルの書式設定</a:t>
            </a:r>
            <a:endParaRPr lang="en-US" dirty="0"/>
          </a:p>
        </p:txBody>
      </p:sp>
      <p:sp>
        <p:nvSpPr>
          <p:cNvPr id="3" name="Text Placeholder 2"/>
          <p:cNvSpPr>
            <a:spLocks noGrp="1"/>
          </p:cNvSpPr>
          <p:nvPr>
            <p:ph type="body" idx="1"/>
          </p:nvPr>
        </p:nvSpPr>
        <p:spPr>
          <a:xfrm>
            <a:off x="1142998" y="4735095"/>
            <a:ext cx="7280032" cy="1026511"/>
          </a:xfrm>
        </p:spPr>
        <p:txBody>
          <a:bodyPr anchor="t">
            <a:normAutofit/>
          </a:bodyPr>
          <a:lstStyle>
            <a:lvl1pPr marL="0" indent="0">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dirty="0" smtClean="0"/>
              <a:t>マスター テキストの書式設定</a:t>
            </a:r>
          </a:p>
        </p:txBody>
      </p:sp>
      <p:sp>
        <p:nvSpPr>
          <p:cNvPr id="4" name="Date Placeholder 3"/>
          <p:cNvSpPr>
            <a:spLocks noGrp="1"/>
          </p:cNvSpPr>
          <p:nvPr>
            <p:ph type="dt" sz="half" idx="10"/>
          </p:nvPr>
        </p:nvSpPr>
        <p:spPr>
          <a:xfrm>
            <a:off x="1142998" y="6356351"/>
            <a:ext cx="1543052" cy="365125"/>
          </a:xfrm>
        </p:spPr>
        <p:txBody>
          <a:bodyPr/>
          <a:lstStyle/>
          <a:p>
            <a:fld id="{776E771A-72F8-4BDD-8192-77690309D301}" type="datetime4">
              <a:rPr kumimoji="1" lang="ja-JP" altLang="en-US" smtClean="0"/>
              <a:t>2017年2月9日</a:t>
            </a:fld>
            <a:endParaRPr kumimoji="1" lang="ja-JP" altLang="en-US" dirty="0"/>
          </a:p>
        </p:txBody>
      </p:sp>
      <p:sp>
        <p:nvSpPr>
          <p:cNvPr id="5" name="Footer Placeholder 4"/>
          <p:cNvSpPr>
            <a:spLocks noGrp="1"/>
          </p:cNvSpPr>
          <p:nvPr>
            <p:ph type="ftr" sz="quarter" idx="11"/>
          </p:nvPr>
        </p:nvSpPr>
        <p:spPr>
          <a:xfrm>
            <a:off x="3028949" y="6356351"/>
            <a:ext cx="5323743" cy="365125"/>
          </a:xfrm>
        </p:spPr>
        <p:txBody>
          <a:bodyPr/>
          <a:lstStyle/>
          <a:p>
            <a:endParaRPr kumimoji="1" lang="ja-JP" altLang="en-US" dirty="0"/>
          </a:p>
        </p:txBody>
      </p:sp>
      <p:sp>
        <p:nvSpPr>
          <p:cNvPr id="6" name="Slide Number Placeholder 5"/>
          <p:cNvSpPr>
            <a:spLocks noGrp="1"/>
          </p:cNvSpPr>
          <p:nvPr>
            <p:ph type="sldNum" sz="quarter" idx="12"/>
          </p:nvPr>
        </p:nvSpPr>
        <p:spPr>
          <a:xfrm>
            <a:off x="8509956" y="6356351"/>
            <a:ext cx="634043" cy="365125"/>
          </a:xfrm>
        </p:spPr>
        <p:txBody>
          <a:bodyPr/>
          <a:lstStyle/>
          <a:p>
            <a:fld id="{AD65664E-0693-4FD6-A3E3-33D460159F90}" type="slidenum">
              <a:rPr kumimoji="1" lang="ja-JP" altLang="en-US" smtClean="0"/>
              <a:t>‹#›</a:t>
            </a:fld>
            <a:endParaRPr kumimoji="1" lang="ja-JP" altLang="en-US" dirty="0"/>
          </a:p>
        </p:txBody>
      </p:sp>
    </p:spTree>
    <p:extLst>
      <p:ext uri="{BB962C8B-B14F-4D97-AF65-F5344CB8AC3E}">
        <p14:creationId xmlns:p14="http://schemas.microsoft.com/office/powerpoint/2010/main" val="382888276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33845" y="1241533"/>
            <a:ext cx="3886200" cy="49386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4" name="Content Placeholder 3"/>
          <p:cNvSpPr>
            <a:spLocks noGrp="1"/>
          </p:cNvSpPr>
          <p:nvPr>
            <p:ph sz="half" idx="2"/>
          </p:nvPr>
        </p:nvSpPr>
        <p:spPr>
          <a:xfrm>
            <a:off x="4629150" y="1241533"/>
            <a:ext cx="3886200" cy="49386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5" name="Date Placeholder 4"/>
          <p:cNvSpPr>
            <a:spLocks noGrp="1"/>
          </p:cNvSpPr>
          <p:nvPr>
            <p:ph type="dt" sz="half" idx="10"/>
          </p:nvPr>
        </p:nvSpPr>
        <p:spPr/>
        <p:txBody>
          <a:bodyPr/>
          <a:lstStyle/>
          <a:p>
            <a:fld id="{36BFDBF4-98B9-42BB-B857-B3E56F91AD42}" type="datetime4">
              <a:rPr kumimoji="1" lang="ja-JP" altLang="en-US" smtClean="0"/>
              <a:t>2017年2月9日</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D65664E-0693-4FD6-A3E3-33D460159F90}" type="slidenum">
              <a:rPr kumimoji="1" lang="ja-JP" altLang="en-US" smtClean="0"/>
              <a:t>‹#›</a:t>
            </a:fld>
            <a:endParaRPr kumimoji="1" lang="ja-JP" altLang="en-US"/>
          </a:p>
        </p:txBody>
      </p:sp>
    </p:spTree>
    <p:extLst>
      <p:ext uri="{BB962C8B-B14F-4D97-AF65-F5344CB8AC3E}">
        <p14:creationId xmlns:p14="http://schemas.microsoft.com/office/powerpoint/2010/main" val="284568647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4" name="Content Placeholder 3"/>
          <p:cNvSpPr>
            <a:spLocks noGrp="1"/>
          </p:cNvSpPr>
          <p:nvPr>
            <p:ph sz="half" idx="2"/>
          </p:nvPr>
        </p:nvSpPr>
        <p:spPr>
          <a:xfrm>
            <a:off x="633845" y="2507551"/>
            <a:ext cx="3867150" cy="3680525"/>
          </a:xfrm>
        </p:spPr>
        <p:txBody>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7551"/>
            <a:ext cx="3886201" cy="36805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Date Placeholder 6"/>
          <p:cNvSpPr>
            <a:spLocks noGrp="1"/>
          </p:cNvSpPr>
          <p:nvPr>
            <p:ph type="dt" sz="half" idx="10"/>
          </p:nvPr>
        </p:nvSpPr>
        <p:spPr/>
        <p:txBody>
          <a:bodyPr/>
          <a:lstStyle/>
          <a:p>
            <a:fld id="{B56D5074-49BA-4724-82DA-700BA5D5AD98}" type="datetime4">
              <a:rPr kumimoji="1" lang="ja-JP" altLang="en-US" smtClean="0"/>
              <a:t>2017年2月9日</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D65664E-0693-4FD6-A3E3-33D460159F90}"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smtClean="0"/>
              <a:t>マスター タイトルの書式設定</a:t>
            </a:r>
            <a:endParaRPr lang="en-US" dirty="0"/>
          </a:p>
        </p:txBody>
      </p:sp>
    </p:spTree>
    <p:extLst>
      <p:ext uri="{BB962C8B-B14F-4D97-AF65-F5344CB8AC3E}">
        <p14:creationId xmlns:p14="http://schemas.microsoft.com/office/powerpoint/2010/main" val="16698316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30935" y="195310"/>
            <a:ext cx="2948941" cy="861966"/>
          </a:xfrm>
        </p:spPr>
        <p:txBody>
          <a:bodyPr anchor="b">
            <a:normAutofit/>
          </a:bodyPr>
          <a:lstStyle>
            <a:lvl1pPr>
              <a:defRPr sz="2400" b="0"/>
            </a:lvl1pPr>
          </a:lstStyle>
          <a:p>
            <a:r>
              <a:rPr lang="ja-JP" altLang="en-US" dirty="0" smtClean="0"/>
              <a:t>マスター タイトルの書式設定</a:t>
            </a:r>
            <a:endParaRPr lang="en-US" dirty="0"/>
          </a:p>
        </p:txBody>
      </p:sp>
      <p:sp>
        <p:nvSpPr>
          <p:cNvPr id="3" name="Content Placeholder 2"/>
          <p:cNvSpPr>
            <a:spLocks noGrp="1"/>
          </p:cNvSpPr>
          <p:nvPr>
            <p:ph idx="1"/>
          </p:nvPr>
        </p:nvSpPr>
        <p:spPr>
          <a:xfrm>
            <a:off x="3886200" y="1181100"/>
            <a:ext cx="4629150" cy="46863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6FECB0B3-D995-4B36-B6C3-F98D070DCF80}" type="datetime4">
              <a:rPr kumimoji="1" lang="ja-JP" altLang="en-US" smtClean="0"/>
              <a:t>2017年2月9日</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D65664E-0693-4FD6-A3E3-33D460159F90}" type="slidenum">
              <a:rPr kumimoji="1" lang="ja-JP" altLang="en-US" smtClean="0"/>
              <a:t>‹#›</a:t>
            </a:fld>
            <a:endParaRPr kumimoji="1" lang="ja-JP" altLang="en-US"/>
          </a:p>
        </p:txBody>
      </p:sp>
    </p:spTree>
    <p:extLst>
      <p:ext uri="{BB962C8B-B14F-4D97-AF65-F5344CB8AC3E}">
        <p14:creationId xmlns:p14="http://schemas.microsoft.com/office/powerpoint/2010/main" val="1054786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smtClean="0"/>
              <a:t>図を追加</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1156041-DA80-41CD-A70D-09066B5C5F53}" type="datetime4">
              <a:rPr kumimoji="1" lang="ja-JP" altLang="en-US" smtClean="0"/>
              <a:t>2017年2月9日</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D65664E-0693-4FD6-A3E3-33D460159F90}" type="slidenum">
              <a:rPr kumimoji="1" lang="ja-JP" altLang="en-US" smtClean="0"/>
              <a:t>‹#›</a:t>
            </a:fld>
            <a:endParaRPr kumimoji="1" lang="ja-JP" altLang="en-US"/>
          </a:p>
        </p:txBody>
      </p:sp>
    </p:spTree>
    <p:extLst>
      <p:ext uri="{BB962C8B-B14F-4D97-AF65-F5344CB8AC3E}">
        <p14:creationId xmlns:p14="http://schemas.microsoft.com/office/powerpoint/2010/main" val="2666143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3F76146-DBB9-41CA-B622-4D2AF117CAC8}" type="datetime4">
              <a:rPr kumimoji="1" lang="ja-JP" altLang="en-US" smtClean="0"/>
              <a:t>2017年2月9日</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65664E-0693-4FD6-A3E3-33D460159F90}" type="slidenum">
              <a:rPr kumimoji="1" lang="ja-JP" altLang="en-US" smtClean="0"/>
              <a:t>‹#›</a:t>
            </a:fld>
            <a:endParaRPr kumimoji="1" lang="ja-JP" altLang="en-US"/>
          </a:p>
        </p:txBody>
      </p:sp>
    </p:spTree>
    <p:extLst>
      <p:ext uri="{BB962C8B-B14F-4D97-AF65-F5344CB8AC3E}">
        <p14:creationId xmlns:p14="http://schemas.microsoft.com/office/powerpoint/2010/main" val="264834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Ref idx="1001">
        <a:schemeClr val="bg1"/>
      </p:bgRef>
    </p:bg>
    <p:spTree>
      <p:nvGrpSpPr>
        <p:cNvPr id="1" name=""/>
        <p:cNvGrpSpPr/>
        <p:nvPr/>
      </p:nvGrpSpPr>
      <p:grpSpPr>
        <a:xfrm>
          <a:off x="0" y="0"/>
          <a:ext cx="0" cy="0"/>
          <a:chOff x="0" y="0"/>
          <a:chExt cx="0" cy="0"/>
        </a:xfrm>
      </p:grpSpPr>
      <p:grpSp>
        <p:nvGrpSpPr>
          <p:cNvPr id="8" name="グループ化 7"/>
          <p:cNvGrpSpPr/>
          <p:nvPr userDrawn="1"/>
        </p:nvGrpSpPr>
        <p:grpSpPr>
          <a:xfrm>
            <a:off x="1180730" y="6356350"/>
            <a:ext cx="7963270" cy="365126"/>
            <a:chOff x="1180730" y="6356350"/>
            <a:chExt cx="7963270" cy="365126"/>
          </a:xfrm>
        </p:grpSpPr>
        <p:sp>
          <p:nvSpPr>
            <p:cNvPr id="9" name="正方形/長方形 8"/>
            <p:cNvSpPr/>
            <p:nvPr userDrawn="1"/>
          </p:nvSpPr>
          <p:spPr>
            <a:xfrm>
              <a:off x="8520545" y="6356350"/>
              <a:ext cx="623455" cy="3651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0" name="正方形/長方形 9"/>
            <p:cNvSpPr/>
            <p:nvPr userDrawn="1"/>
          </p:nvSpPr>
          <p:spPr>
            <a:xfrm>
              <a:off x="1180730" y="6356351"/>
              <a:ext cx="7251038"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Text Placeholder 2"/>
          <p:cNvSpPr>
            <a:spLocks noGrp="1"/>
          </p:cNvSpPr>
          <p:nvPr>
            <p:ph type="body" idx="1"/>
          </p:nvPr>
        </p:nvSpPr>
        <p:spPr>
          <a:xfrm>
            <a:off x="633845" y="1269507"/>
            <a:ext cx="7797923" cy="4910632"/>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4" name="Date Placeholder 3"/>
          <p:cNvSpPr>
            <a:spLocks noGrp="1"/>
          </p:cNvSpPr>
          <p:nvPr>
            <p:ph type="dt" sz="half" idx="2"/>
          </p:nvPr>
        </p:nvSpPr>
        <p:spPr>
          <a:xfrm>
            <a:off x="1180730" y="6356351"/>
            <a:ext cx="1505320" cy="365125"/>
          </a:xfrm>
          <a:prstGeom prst="rect">
            <a:avLst/>
          </a:prstGeom>
        </p:spPr>
        <p:txBody>
          <a:bodyPr vert="horz" lIns="91440" tIns="45720" rIns="91440" bIns="45720" rtlCol="0" anchor="ctr"/>
          <a:lstStyle>
            <a:lvl1pPr algn="l">
              <a:defRPr sz="1400">
                <a:solidFill>
                  <a:schemeClr val="bg1"/>
                </a:solidFill>
              </a:defRPr>
            </a:lvl1pPr>
          </a:lstStyle>
          <a:p>
            <a:fld id="{E1F2CB57-5F52-4BBE-AAA5-2E9B9207750D}" type="datetime4">
              <a:rPr lang="ja-JP" altLang="en-US" smtClean="0"/>
              <a:pPr/>
              <a:t>2017年2月9日</a:t>
            </a:fld>
            <a:endParaRPr lang="ja-JP" altLang="en-US" dirty="0"/>
          </a:p>
        </p:txBody>
      </p:sp>
      <p:sp>
        <p:nvSpPr>
          <p:cNvPr id="5" name="Footer Placeholder 4"/>
          <p:cNvSpPr>
            <a:spLocks noGrp="1"/>
          </p:cNvSpPr>
          <p:nvPr>
            <p:ph type="ftr" sz="quarter" idx="3"/>
          </p:nvPr>
        </p:nvSpPr>
        <p:spPr>
          <a:xfrm>
            <a:off x="3028949" y="6356351"/>
            <a:ext cx="5402819" cy="365125"/>
          </a:xfrm>
          <a:prstGeom prst="rect">
            <a:avLst/>
          </a:prstGeom>
        </p:spPr>
        <p:txBody>
          <a:bodyPr vert="horz" lIns="91440" tIns="45720" rIns="91440" bIns="45720" rtlCol="0" anchor="ctr"/>
          <a:lstStyle>
            <a:lvl1pPr algn="ctr">
              <a:defRPr sz="1600">
                <a:solidFill>
                  <a:schemeClr val="bg1"/>
                </a:solidFill>
              </a:defRPr>
            </a:lvl1pPr>
          </a:lstStyle>
          <a:p>
            <a:endParaRPr lang="ja-JP" altLang="en-US" dirty="0"/>
          </a:p>
        </p:txBody>
      </p:sp>
      <p:sp>
        <p:nvSpPr>
          <p:cNvPr id="6" name="Slide Number Placeholder 5"/>
          <p:cNvSpPr>
            <a:spLocks noGrp="1"/>
          </p:cNvSpPr>
          <p:nvPr>
            <p:ph type="sldNum" sz="quarter" idx="4"/>
          </p:nvPr>
        </p:nvSpPr>
        <p:spPr>
          <a:xfrm>
            <a:off x="8531645" y="6356351"/>
            <a:ext cx="523578" cy="365125"/>
          </a:xfrm>
          <a:prstGeom prst="rect">
            <a:avLst/>
          </a:prstGeom>
        </p:spPr>
        <p:txBody>
          <a:bodyPr vert="horz" lIns="91440" tIns="45720" rIns="91440" bIns="45720" rtlCol="0" anchor="ctr"/>
          <a:lstStyle>
            <a:lvl1pPr algn="r">
              <a:defRPr sz="1600">
                <a:solidFill>
                  <a:schemeClr val="bg1"/>
                </a:solidFill>
                <a:latin typeface="游ゴシック Medium" panose="020B0500000000000000" pitchFamily="50" charset="-128"/>
                <a:ea typeface="游ゴシック Medium" panose="020B0500000000000000" pitchFamily="50" charset="-128"/>
              </a:defRPr>
            </a:lvl1pPr>
          </a:lstStyle>
          <a:p>
            <a:fld id="{AD65664E-0693-4FD6-A3E3-33D460159F90}" type="slidenum">
              <a:rPr lang="ja-JP" altLang="en-US" smtClean="0"/>
              <a:pPr/>
              <a:t>‹#›</a:t>
            </a:fld>
            <a:endParaRPr lang="ja-JP" altLang="en-US" dirty="0"/>
          </a:p>
        </p:txBody>
      </p:sp>
      <p:sp>
        <p:nvSpPr>
          <p:cNvPr id="7" name="正方形/長方形 6"/>
          <p:cNvSpPr/>
          <p:nvPr userDrawn="1"/>
        </p:nvSpPr>
        <p:spPr>
          <a:xfrm>
            <a:off x="-1" y="189548"/>
            <a:ext cx="8431769" cy="875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Placeholder 1"/>
          <p:cNvSpPr>
            <a:spLocks noGrp="1"/>
          </p:cNvSpPr>
          <p:nvPr>
            <p:ph type="title"/>
          </p:nvPr>
        </p:nvSpPr>
        <p:spPr>
          <a:xfrm>
            <a:off x="633845" y="189548"/>
            <a:ext cx="7886700" cy="875772"/>
          </a:xfrm>
          <a:prstGeom prst="rect">
            <a:avLst/>
          </a:prstGeom>
        </p:spPr>
        <p:txBody>
          <a:bodyPr vert="horz" lIns="91440" tIns="45720" rIns="91440" bIns="45720" rtlCol="0" anchor="ctr" anchorCtr="0">
            <a:normAutofit/>
          </a:bodyPr>
          <a:lstStyle/>
          <a:p>
            <a:r>
              <a:rPr lang="ja-JP" altLang="en-US" dirty="0" smtClean="0"/>
              <a:t>マスター タイトルの書式設定</a:t>
            </a:r>
            <a:endParaRPr lang="en-US" dirty="0"/>
          </a:p>
        </p:txBody>
      </p:sp>
    </p:spTree>
    <p:extLst>
      <p:ext uri="{BB962C8B-B14F-4D97-AF65-F5344CB8AC3E}">
        <p14:creationId xmlns:p14="http://schemas.microsoft.com/office/powerpoint/2010/main" val="2227909150"/>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35" r:id="rId3"/>
    <p:sldLayoutId id="2147484026" r:id="rId4"/>
    <p:sldLayoutId id="2147484027" r:id="rId5"/>
    <p:sldLayoutId id="2147484028" r:id="rId6"/>
    <p:sldLayoutId id="2147484031" r:id="rId7"/>
    <p:sldLayoutId id="2147484032" r:id="rId8"/>
    <p:sldLayoutId id="2147484033" r:id="rId9"/>
    <p:sldLayoutId id="2147484034" r:id="rId10"/>
  </p:sldLayoutIdLst>
  <p:timing>
    <p:tnLst>
      <p:par>
        <p:cTn id="1" dur="indefinite" restart="never" nodeType="tmRoot"/>
      </p:par>
    </p:tnLst>
  </p:timing>
  <p:hf hdr="0" ftr="0"/>
  <p:txStyles>
    <p:titleStyle>
      <a:lvl1pPr algn="l" defTabSz="685800" rtl="0" eaLnBrk="1" latinLnBrk="0" hangingPunct="1">
        <a:lnSpc>
          <a:spcPct val="90000"/>
        </a:lnSpc>
        <a:spcBef>
          <a:spcPct val="0"/>
        </a:spcBef>
        <a:buNone/>
        <a:defRPr kumimoji="1" sz="3300" kern="1200">
          <a:solidFill>
            <a:schemeClr val="bg1"/>
          </a:solidFill>
          <a:latin typeface="+mj-lt"/>
          <a:ea typeface="+mj-ea"/>
          <a:cs typeface="+mj-cs"/>
        </a:defRPr>
      </a:lvl1pPr>
    </p:titleStyle>
    <p:bodyStyle>
      <a:lvl1pPr marL="266700" indent="-266700" algn="l" defTabSz="685800" rtl="0" eaLnBrk="1" latinLnBrk="0" hangingPunct="1">
        <a:lnSpc>
          <a:spcPct val="90000"/>
        </a:lnSpc>
        <a:spcBef>
          <a:spcPts val="750"/>
        </a:spcBef>
        <a:buClr>
          <a:schemeClr val="bg2">
            <a:lumMod val="50000"/>
          </a:schemeClr>
        </a:buClr>
        <a:buSzPct val="70000"/>
        <a:buFont typeface="Wingdings" panose="05000000000000000000" pitchFamily="2" charset="2"/>
        <a:buChar char="u"/>
        <a:defRPr kumimoji="1" sz="2800" kern="1200">
          <a:solidFill>
            <a:schemeClr val="tx1"/>
          </a:solidFill>
          <a:latin typeface="+mn-lt"/>
          <a:ea typeface="+mn-ea"/>
          <a:cs typeface="+mn-cs"/>
        </a:defRPr>
      </a:lvl1pPr>
      <a:lvl2pPr marL="630238" indent="-287338" algn="l" defTabSz="685800" rtl="0" eaLnBrk="1" latinLnBrk="0" hangingPunct="1">
        <a:lnSpc>
          <a:spcPct val="90000"/>
        </a:lnSpc>
        <a:spcBef>
          <a:spcPts val="375"/>
        </a:spcBef>
        <a:buClr>
          <a:schemeClr val="bg2">
            <a:lumMod val="50000"/>
          </a:schemeClr>
        </a:buClr>
        <a:buSzPct val="70000"/>
        <a:buFont typeface="Wingdings" panose="05000000000000000000" pitchFamily="2" charset="2"/>
        <a:buChar char="u"/>
        <a:defRPr kumimoji="1" sz="2400" kern="1200">
          <a:solidFill>
            <a:schemeClr val="tx1"/>
          </a:solidFill>
          <a:latin typeface="+mn-lt"/>
          <a:ea typeface="+mn-ea"/>
          <a:cs typeface="+mn-cs"/>
        </a:defRPr>
      </a:lvl2pPr>
      <a:lvl3pPr marL="896938" indent="-211138" algn="l" defTabSz="685800" rtl="0" eaLnBrk="1" latinLnBrk="0" hangingPunct="1">
        <a:lnSpc>
          <a:spcPct val="90000"/>
        </a:lnSpc>
        <a:spcBef>
          <a:spcPts val="375"/>
        </a:spcBef>
        <a:buClr>
          <a:schemeClr val="bg2">
            <a:lumMod val="50000"/>
          </a:schemeClr>
        </a:buClr>
        <a:buSzPct val="70000"/>
        <a:buFont typeface="Wingdings" panose="05000000000000000000" pitchFamily="2" charset="2"/>
        <a:buChar char="u"/>
        <a:defRPr kumimoji="1" sz="1800" kern="1200">
          <a:solidFill>
            <a:schemeClr val="tx1"/>
          </a:solidFill>
          <a:latin typeface="+mn-lt"/>
          <a:ea typeface="+mn-ea"/>
          <a:cs typeface="+mn-cs"/>
        </a:defRPr>
      </a:lvl3pPr>
      <a:lvl4pPr marL="1252538" indent="-223838" algn="l" defTabSz="685800" rtl="0" eaLnBrk="1" latinLnBrk="0" hangingPunct="1">
        <a:lnSpc>
          <a:spcPct val="90000"/>
        </a:lnSpc>
        <a:spcBef>
          <a:spcPts val="375"/>
        </a:spcBef>
        <a:buClr>
          <a:schemeClr val="bg2">
            <a:lumMod val="50000"/>
          </a:schemeClr>
        </a:buClr>
        <a:buSzPct val="70000"/>
        <a:buFont typeface="Wingdings" panose="05000000000000000000" pitchFamily="2" charset="2"/>
        <a:buChar char="u"/>
        <a:defRPr kumimoji="1" sz="1600" kern="1200">
          <a:solidFill>
            <a:schemeClr val="tx1"/>
          </a:solidFill>
          <a:latin typeface="+mn-lt"/>
          <a:ea typeface="+mn-ea"/>
          <a:cs typeface="+mn-cs"/>
        </a:defRPr>
      </a:lvl4pPr>
      <a:lvl5pPr marL="1616075" indent="-171450" algn="l" defTabSz="685800" rtl="0" eaLnBrk="1" latinLnBrk="0" hangingPunct="1">
        <a:lnSpc>
          <a:spcPct val="90000"/>
        </a:lnSpc>
        <a:spcBef>
          <a:spcPts val="375"/>
        </a:spcBef>
        <a:buClr>
          <a:schemeClr val="bg2">
            <a:lumMod val="50000"/>
          </a:schemeClr>
        </a:buClr>
        <a:buSzPct val="70000"/>
        <a:buFont typeface="Wingdings" panose="05000000000000000000" pitchFamily="2" charset="2"/>
        <a:buChar char="u"/>
        <a:defRPr kumimoji="1" sz="16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0.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sz="3600" dirty="0" smtClean="0">
                <a:latin typeface="+mn-lt"/>
              </a:rPr>
              <a:t>非線形・非静力学・圧縮性</a:t>
            </a:r>
            <a:r>
              <a:rPr lang="en-US" altLang="ja-JP" sz="3600" dirty="0" smtClean="0">
                <a:latin typeface="+mn-lt"/>
              </a:rPr>
              <a:t/>
            </a:r>
            <a:br>
              <a:rPr lang="en-US" altLang="ja-JP" sz="3600" dirty="0" smtClean="0">
                <a:latin typeface="+mn-lt"/>
              </a:rPr>
            </a:br>
            <a:r>
              <a:rPr lang="ja-JP" altLang="en-US" sz="3600" dirty="0" smtClean="0">
                <a:latin typeface="+mn-lt"/>
              </a:rPr>
              <a:t>モデルを用いた内部重力波の</a:t>
            </a:r>
            <a:r>
              <a:rPr lang="en-US" altLang="ja-JP" sz="3600" dirty="0" smtClean="0">
                <a:latin typeface="+mn-lt"/>
              </a:rPr>
              <a:t/>
            </a:r>
            <a:br>
              <a:rPr lang="en-US" altLang="ja-JP" sz="3600" dirty="0" smtClean="0">
                <a:latin typeface="+mn-lt"/>
              </a:rPr>
            </a:br>
            <a:r>
              <a:rPr lang="ja-JP" altLang="en-US" sz="3600" dirty="0" smtClean="0">
                <a:latin typeface="+mn-lt"/>
              </a:rPr>
              <a:t>数値実験的研究</a:t>
            </a:r>
            <a:endParaRPr lang="ja-JP" altLang="en-US" sz="3600" dirty="0">
              <a:latin typeface="+mn-lt"/>
            </a:endParaRPr>
          </a:p>
        </p:txBody>
      </p:sp>
      <p:sp>
        <p:nvSpPr>
          <p:cNvPr id="3" name="サブタイトル 2"/>
          <p:cNvSpPr>
            <a:spLocks noGrp="1"/>
          </p:cNvSpPr>
          <p:nvPr>
            <p:ph type="subTitle" idx="1"/>
          </p:nvPr>
        </p:nvSpPr>
        <p:spPr>
          <a:noFill/>
        </p:spPr>
        <p:txBody>
          <a:bodyPr>
            <a:normAutofit fontScale="92500" lnSpcReduction="10000"/>
          </a:bodyPr>
          <a:lstStyle/>
          <a:p>
            <a:pPr algn="r"/>
            <a:r>
              <a:rPr kumimoji="1" lang="en-US" altLang="ja-JP" dirty="0" smtClean="0">
                <a:latin typeface="+mn-ea"/>
              </a:rPr>
              <a:t>2017</a:t>
            </a:r>
            <a:r>
              <a:rPr kumimoji="1" lang="ja-JP" altLang="en-US" dirty="0" smtClean="0">
                <a:latin typeface="+mn-ea"/>
              </a:rPr>
              <a:t>年</a:t>
            </a:r>
            <a:r>
              <a:rPr lang="en-US" altLang="ja-JP" dirty="0">
                <a:latin typeface="+mn-ea"/>
              </a:rPr>
              <a:t>2</a:t>
            </a:r>
            <a:r>
              <a:rPr kumimoji="1" lang="ja-JP" altLang="en-US" dirty="0" smtClean="0">
                <a:latin typeface="+mn-ea"/>
              </a:rPr>
              <a:t>月</a:t>
            </a:r>
            <a:r>
              <a:rPr lang="en-US" altLang="ja-JP" dirty="0" smtClean="0">
                <a:latin typeface="+mn-ea"/>
              </a:rPr>
              <a:t>9</a:t>
            </a:r>
            <a:r>
              <a:rPr lang="ja-JP" altLang="en-US" dirty="0" smtClean="0">
                <a:latin typeface="+mn-ea"/>
              </a:rPr>
              <a:t>日</a:t>
            </a:r>
            <a:endParaRPr kumimoji="1" lang="en-US" altLang="ja-JP" dirty="0" smtClean="0">
              <a:latin typeface="+mn-ea"/>
            </a:endParaRPr>
          </a:p>
          <a:p>
            <a:pPr algn="r"/>
            <a:r>
              <a:rPr lang="ja-JP" altLang="en-US" dirty="0" smtClean="0">
                <a:latin typeface="+mn-ea"/>
              </a:rPr>
              <a:t>流体</a:t>
            </a:r>
            <a:r>
              <a:rPr lang="ja-JP" altLang="en-US" dirty="0">
                <a:latin typeface="+mn-ea"/>
              </a:rPr>
              <a:t>地球物</a:t>
            </a:r>
            <a:r>
              <a:rPr lang="ja-JP" altLang="en-US" dirty="0" smtClean="0">
                <a:latin typeface="+mn-ea"/>
              </a:rPr>
              <a:t>理学教育研究分野 修士</a:t>
            </a:r>
            <a:r>
              <a:rPr lang="en-US" altLang="ja-JP" dirty="0" smtClean="0">
                <a:latin typeface="+mn-ea"/>
              </a:rPr>
              <a:t>2</a:t>
            </a:r>
            <a:r>
              <a:rPr lang="ja-JP" altLang="en-US" dirty="0" smtClean="0">
                <a:latin typeface="+mn-ea"/>
              </a:rPr>
              <a:t>年</a:t>
            </a:r>
            <a:endParaRPr lang="en-US" altLang="ja-JP" dirty="0" smtClean="0">
              <a:latin typeface="+mn-ea"/>
            </a:endParaRPr>
          </a:p>
          <a:p>
            <a:pPr algn="r"/>
            <a:r>
              <a:rPr kumimoji="1" lang="ja-JP" altLang="en-US" dirty="0" smtClean="0">
                <a:latin typeface="+mn-ea"/>
              </a:rPr>
              <a:t>村上 美雪</a:t>
            </a:r>
            <a:endParaRPr kumimoji="1" lang="ja-JP" altLang="en-US" dirty="0">
              <a:latin typeface="+mn-ea"/>
            </a:endParaRPr>
          </a:p>
        </p:txBody>
      </p:sp>
      <p:sp>
        <p:nvSpPr>
          <p:cNvPr id="4" name="テキスト ボックス 3"/>
          <p:cNvSpPr txBox="1"/>
          <p:nvPr/>
        </p:nvSpPr>
        <p:spPr>
          <a:xfrm>
            <a:off x="4232913" y="3089913"/>
            <a:ext cx="65" cy="207749"/>
          </a:xfrm>
          <a:prstGeom prst="rect">
            <a:avLst/>
          </a:prstGeom>
          <a:noFill/>
        </p:spPr>
        <p:txBody>
          <a:bodyPr wrap="none" lIns="0" tIns="0" rIns="0" bIns="0" rtlCol="0">
            <a:spAutoFit/>
          </a:bodyPr>
          <a:lstStyle/>
          <a:p>
            <a:endParaRPr lang="ja-JP" altLang="en-US" sz="1350" dirty="0"/>
          </a:p>
        </p:txBody>
      </p:sp>
      <p:sp>
        <p:nvSpPr>
          <p:cNvPr id="5" name="pptTeX_Preamble" descr="\documentclass[8pt]{article}&#10;\pagestyle{empty}&#10;\usepackage{amsmath}&#10;\usepackage[dvips]{color}&#10;\usepackage{txfonts}"/>
          <p:cNvSpPr txBox="1"/>
          <p:nvPr/>
        </p:nvSpPr>
        <p:spPr>
          <a:xfrm>
            <a:off x="-1651000" y="-635000"/>
            <a:ext cx="1651000" cy="635000"/>
          </a:xfrm>
          <a:prstGeom prst="rect">
            <a:avLst/>
          </a:prstGeom>
          <a:noFill/>
        </p:spPr>
        <p:txBody>
          <a:bodyPr vert="horz" rtlCol="0">
            <a:spAutoFit/>
          </a:bodyPr>
          <a:lstStyle/>
          <a:p>
            <a:endParaRPr kumimoji="1" lang="ja-JP" altLang="en-US"/>
          </a:p>
        </p:txBody>
      </p:sp>
    </p:spTree>
    <p:extLst>
      <p:ext uri="{BB962C8B-B14F-4D97-AF65-F5344CB8AC3E}">
        <p14:creationId xmlns:p14="http://schemas.microsoft.com/office/powerpoint/2010/main" val="1312085974"/>
      </p:ext>
    </p:extLst>
  </p:cSld>
  <p:clrMapOvr>
    <a:masterClrMapping/>
  </p:clrMapOvr>
  <mc:AlternateContent xmlns:mc="http://schemas.openxmlformats.org/markup-compatibility/2006" xmlns:p14="http://schemas.microsoft.com/office/powerpoint/2010/main">
    <mc:Choice Requires="p14">
      <p:transition spd="slow" p14:dur="2000" advTm="19824"/>
    </mc:Choice>
    <mc:Fallback xmlns="">
      <p:transition spd="slow" advTm="1982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基本状態</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633844" y="1938473"/>
                <a:ext cx="4149170" cy="3311371"/>
              </a:xfrm>
            </p:spPr>
            <p:txBody>
              <a:bodyPr>
                <a:noAutofit/>
              </a:bodyPr>
              <a:lstStyle/>
              <a:p>
                <a:r>
                  <a:rPr kumimoji="1" lang="ja-JP" altLang="en-US" sz="2000" dirty="0" smtClean="0"/>
                  <a:t>水平風の基本状態</a:t>
                </a:r>
                <a:endParaRPr kumimoji="1" lang="en-US" altLang="ja-JP" sz="2000" b="0" dirty="0" smtClean="0"/>
              </a:p>
              <a:p>
                <a:pPr marL="536575" lvl="1" indent="-193675"/>
                <a:r>
                  <a:rPr lang="en-US" altLang="ja-JP" sz="1600" dirty="0"/>
                  <a:t>2</a:t>
                </a:r>
                <a:r>
                  <a:rPr lang="ja-JP" altLang="en-US" sz="1600" dirty="0" err="1" smtClean="0"/>
                  <a:t>つの</a:t>
                </a:r>
                <a:r>
                  <a:rPr lang="ja-JP" altLang="en-US" sz="1600" dirty="0" smtClean="0"/>
                  <a:t>基本場の場合について計算</a:t>
                </a:r>
                <a:endParaRPr kumimoji="1" lang="en-US" altLang="ja-JP" sz="1600" b="0" dirty="0" smtClean="0"/>
              </a:p>
              <a:p>
                <a:pPr marL="714375" lvl="2"/>
                <a:r>
                  <a:rPr lang="ja-JP" altLang="en-US" sz="1600" dirty="0" smtClean="0"/>
                  <a:t>水平シアー流が存在しない場合</a:t>
                </a:r>
                <a:endParaRPr lang="en-US" altLang="ja-JP" sz="1600" dirty="0" smtClean="0"/>
              </a:p>
              <a:p>
                <a:pPr marL="714375" lvl="2"/>
                <a:r>
                  <a:rPr lang="ja-JP" altLang="en-US" sz="1600" dirty="0" smtClean="0"/>
                  <a:t>水平シアー流存在する場合</a:t>
                </a:r>
                <a:r>
                  <a:rPr lang="en-US" altLang="ja-JP" sz="1600" dirty="0" smtClean="0"/>
                  <a:t>(</a:t>
                </a:r>
                <a:r>
                  <a:rPr lang="ja-JP" altLang="en-US" sz="1600" dirty="0" smtClean="0"/>
                  <a:t>図</a:t>
                </a:r>
                <a:r>
                  <a:rPr lang="en-US" altLang="ja-JP" sz="1600" dirty="0" smtClean="0"/>
                  <a:t>2)</a:t>
                </a:r>
                <a:endParaRPr lang="en-US" altLang="ja-JP" dirty="0"/>
              </a:p>
              <a:p>
                <a:r>
                  <a:rPr lang="ja-JP" altLang="en-US" sz="2000" dirty="0" smtClean="0"/>
                  <a:t>温度の基本状態</a:t>
                </a:r>
                <a:endParaRPr kumimoji="1" lang="en-US" altLang="ja-JP" sz="2000" dirty="0" smtClean="0"/>
              </a:p>
              <a:p>
                <a:pPr marL="536575" lvl="1" indent="-193675"/>
                <a:r>
                  <a:rPr lang="ja-JP" altLang="en-US" sz="1800" dirty="0"/>
                  <a:t>実際</a:t>
                </a:r>
                <a:r>
                  <a:rPr lang="ja-JP" altLang="en-US" sz="1800" dirty="0" smtClean="0"/>
                  <a:t>の大気の温度プロファイルを用いる</a:t>
                </a:r>
                <a:endParaRPr lang="en-US" altLang="ja-JP" sz="1800" dirty="0"/>
              </a:p>
              <a:p>
                <a:pPr marL="536575" lvl="1" indent="-193675"/>
                <a:r>
                  <a:rPr lang="ja-JP" altLang="en-US" sz="1800" dirty="0" smtClean="0"/>
                  <a:t>対流不安定を作るため </a:t>
                </a:r>
                <a:r>
                  <a:rPr lang="en-US" altLang="ja-JP" sz="1800" dirty="0" smtClean="0"/>
                  <a:t>5 km </a:t>
                </a:r>
                <a:r>
                  <a:rPr lang="ja-JP" altLang="en-US" sz="1800" dirty="0" smtClean="0"/>
                  <a:t>よりも下では温度減率を </a:t>
                </a:r>
                <a14:m>
                  <m:oMath xmlns:m="http://schemas.openxmlformats.org/officeDocument/2006/math">
                    <m:f>
                      <m:fPr>
                        <m:type m:val="lin"/>
                        <m:ctrlPr>
                          <a:rPr lang="en-US" altLang="ja-JP" sz="1800" b="0" i="1" smtClean="0">
                            <a:latin typeface="Cambria Math" panose="02040503050406030204" pitchFamily="18" charset="0"/>
                          </a:rPr>
                        </m:ctrlPr>
                      </m:fPr>
                      <m:num>
                        <m:r>
                          <a:rPr lang="en-US" altLang="ja-JP" sz="1800" b="0" i="1" smtClean="0">
                            <a:latin typeface="Cambria Math" panose="02040503050406030204" pitchFamily="18" charset="0"/>
                          </a:rPr>
                          <m:t>𝑑</m:t>
                        </m:r>
                        <m:sSub>
                          <m:sSubPr>
                            <m:ctrlPr>
                              <a:rPr lang="en-US" altLang="ja-JP" sz="1800" b="0" i="1" smtClean="0">
                                <a:latin typeface="Cambria Math" panose="02040503050406030204" pitchFamily="18" charset="0"/>
                              </a:rPr>
                            </m:ctrlPr>
                          </m:sSubPr>
                          <m:e>
                            <m:r>
                              <a:rPr lang="en-US" altLang="ja-JP" sz="1800" b="0" i="1" smtClean="0">
                                <a:latin typeface="Cambria Math" panose="02040503050406030204" pitchFamily="18" charset="0"/>
                              </a:rPr>
                              <m:t>𝑇</m:t>
                            </m:r>
                          </m:e>
                          <m:sub>
                            <m:r>
                              <a:rPr lang="en-US" altLang="ja-JP" sz="1800" b="0" i="1" smtClean="0">
                                <a:latin typeface="Cambria Math" panose="02040503050406030204" pitchFamily="18" charset="0"/>
                              </a:rPr>
                              <m:t>𝐵</m:t>
                            </m:r>
                          </m:sub>
                        </m:sSub>
                      </m:num>
                      <m:den>
                        <m:r>
                          <a:rPr lang="en-US" altLang="ja-JP" sz="1800" b="0" i="1" smtClean="0">
                            <a:latin typeface="Cambria Math" panose="02040503050406030204" pitchFamily="18" charset="0"/>
                          </a:rPr>
                          <m:t>𝑑𝑧</m:t>
                        </m:r>
                      </m:den>
                    </m:f>
                    <m:r>
                      <a:rPr lang="en-US" altLang="ja-JP" sz="1800" b="0" i="1" smtClean="0">
                        <a:latin typeface="Cambria Math" panose="02040503050406030204" pitchFamily="18" charset="0"/>
                      </a:rPr>
                      <m:t>=−10 </m:t>
                    </m:r>
                  </m:oMath>
                </a14:m>
                <a:r>
                  <a:rPr kumimoji="1" lang="en-US" altLang="ja-JP" sz="1800" dirty="0" smtClean="0"/>
                  <a:t>K km</a:t>
                </a:r>
                <a:r>
                  <a:rPr kumimoji="1" lang="en-US" altLang="ja-JP" sz="1800" baseline="30000" dirty="0" smtClean="0"/>
                  <a:t>-1</a:t>
                </a:r>
                <a:r>
                  <a:rPr kumimoji="1" lang="en-US" altLang="ja-JP" sz="1800" dirty="0" smtClean="0"/>
                  <a:t> </a:t>
                </a:r>
                <a:r>
                  <a:rPr kumimoji="1" lang="ja-JP" altLang="en-US" sz="1800" dirty="0" smtClean="0"/>
                  <a:t>とする</a:t>
                </a:r>
                <a:endParaRPr kumimoji="1" lang="en-US" altLang="ja-JP" sz="1800"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633844" y="1938473"/>
                <a:ext cx="4149170" cy="3311371"/>
              </a:xfrm>
              <a:blipFill rotWithShape="0">
                <a:blip r:embed="rId3"/>
                <a:stretch>
                  <a:fillRect l="-294" t="-1842" r="-1175" b="-1105"/>
                </a:stretch>
              </a:blipFill>
            </p:spPr>
            <p:txBody>
              <a:bodyPr/>
              <a:lstStyle/>
              <a:p>
                <a:r>
                  <a:rPr lang="ja-JP" altLang="en-US">
                    <a:noFill/>
                  </a:rPr>
                  <a:t> </a:t>
                </a:r>
              </a:p>
            </p:txBody>
          </p:sp>
        </mc:Fallback>
      </mc:AlternateContent>
      <p:sp>
        <p:nvSpPr>
          <p:cNvPr id="5" name="スライド番号プレースホルダー 4"/>
          <p:cNvSpPr>
            <a:spLocks noGrp="1"/>
          </p:cNvSpPr>
          <p:nvPr>
            <p:ph type="sldNum" sz="quarter" idx="12"/>
          </p:nvPr>
        </p:nvSpPr>
        <p:spPr/>
        <p:txBody>
          <a:bodyPr/>
          <a:lstStyle/>
          <a:p>
            <a:fld id="{AD65664E-0693-4FD6-A3E3-33D460159F90}" type="slidenum">
              <a:rPr kumimoji="1" lang="ja-JP" altLang="en-US" smtClean="0"/>
              <a:t>10</a:t>
            </a:fld>
            <a:endParaRPr kumimoji="1" lang="ja-JP" altLang="en-US"/>
          </a:p>
        </p:txBody>
      </p:sp>
      <p:sp>
        <p:nvSpPr>
          <p:cNvPr id="12" name="日付プレースホルダー 11"/>
          <p:cNvSpPr>
            <a:spLocks noGrp="1"/>
          </p:cNvSpPr>
          <p:nvPr>
            <p:ph type="dt" sz="half" idx="10"/>
          </p:nvPr>
        </p:nvSpPr>
        <p:spPr/>
        <p:txBody>
          <a:bodyPr/>
          <a:lstStyle/>
          <a:p>
            <a:fld id="{7D57D220-E04A-4F89-9C3D-025DA53A08C2}" type="datetime4">
              <a:rPr kumimoji="1" lang="ja-JP" altLang="en-US" smtClean="0"/>
              <a:t>2017年2月9日</a:t>
            </a:fld>
            <a:endParaRPr kumimoji="1" lang="ja-JP" altLang="en-US"/>
          </a:p>
        </p:txBody>
      </p:sp>
      <p:grpSp>
        <p:nvGrpSpPr>
          <p:cNvPr id="17" name="グループ化 16"/>
          <p:cNvGrpSpPr/>
          <p:nvPr/>
        </p:nvGrpSpPr>
        <p:grpSpPr>
          <a:xfrm>
            <a:off x="4666332" y="2034805"/>
            <a:ext cx="1834705" cy="3957446"/>
            <a:chOff x="4666332" y="2026012"/>
            <a:chExt cx="1834705" cy="3957446"/>
          </a:xfrm>
        </p:grpSpPr>
        <p:pic>
          <p:nvPicPr>
            <p:cNvPr id="14" name="図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6333" y="2026012"/>
              <a:ext cx="1632482" cy="2805976"/>
            </a:xfrm>
            <a:prstGeom prst="rect">
              <a:avLst/>
            </a:prstGeom>
          </p:spPr>
        </p:pic>
        <p:sp>
          <p:nvSpPr>
            <p:cNvPr id="16" name="テキスト ボックス 15"/>
            <p:cNvSpPr txBox="1"/>
            <p:nvPr/>
          </p:nvSpPr>
          <p:spPr>
            <a:xfrm>
              <a:off x="4666332" y="5244794"/>
              <a:ext cx="1834705" cy="738664"/>
            </a:xfrm>
            <a:prstGeom prst="rect">
              <a:avLst/>
            </a:prstGeom>
            <a:noFill/>
          </p:spPr>
          <p:txBody>
            <a:bodyPr wrap="square" rtlCol="0">
              <a:spAutoFit/>
            </a:bodyPr>
            <a:lstStyle/>
            <a:p>
              <a:r>
                <a:rPr lang="ja-JP" altLang="en-US" sz="1400" dirty="0" smtClean="0"/>
                <a:t>図</a:t>
              </a:r>
              <a:r>
                <a:rPr lang="en-US" altLang="ja-JP" sz="1400" dirty="0" smtClean="0"/>
                <a:t>2: </a:t>
              </a:r>
              <a:r>
                <a:rPr lang="ja-JP" altLang="en-US" sz="1400" dirty="0" smtClean="0"/>
                <a:t>平均流を与える場合の水平風の鉛直プロファイル</a:t>
              </a:r>
              <a:endParaRPr kumimoji="1" lang="ja-JP" altLang="en-US" sz="1400" dirty="0"/>
            </a:p>
          </p:txBody>
        </p:sp>
      </p:grpSp>
      <p:grpSp>
        <p:nvGrpSpPr>
          <p:cNvPr id="19" name="グループ化 18"/>
          <p:cNvGrpSpPr/>
          <p:nvPr/>
        </p:nvGrpSpPr>
        <p:grpSpPr>
          <a:xfrm>
            <a:off x="6501037" y="1938473"/>
            <a:ext cx="1930786" cy="3834591"/>
            <a:chOff x="6501037" y="1938473"/>
            <a:chExt cx="1930786" cy="3834591"/>
          </a:xfrm>
        </p:grpSpPr>
        <p:pic>
          <p:nvPicPr>
            <p:cNvPr id="15" name="図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1037" y="1938473"/>
              <a:ext cx="1821755" cy="2981054"/>
            </a:xfrm>
            <a:prstGeom prst="rect">
              <a:avLst/>
            </a:prstGeom>
          </p:spPr>
        </p:pic>
        <p:sp>
          <p:nvSpPr>
            <p:cNvPr id="18" name="テキスト ボックス 17"/>
            <p:cNvSpPr txBox="1"/>
            <p:nvPr/>
          </p:nvSpPr>
          <p:spPr>
            <a:xfrm>
              <a:off x="6501037" y="5249844"/>
              <a:ext cx="1930786" cy="523220"/>
            </a:xfrm>
            <a:prstGeom prst="rect">
              <a:avLst/>
            </a:prstGeom>
            <a:noFill/>
          </p:spPr>
          <p:txBody>
            <a:bodyPr wrap="square" rtlCol="0">
              <a:spAutoFit/>
            </a:bodyPr>
            <a:lstStyle/>
            <a:p>
              <a:r>
                <a:rPr lang="ja-JP" altLang="en-US" sz="1400" dirty="0" smtClean="0"/>
                <a:t>図</a:t>
              </a:r>
              <a:r>
                <a:rPr lang="en-US" altLang="ja-JP" sz="1400" dirty="0" smtClean="0"/>
                <a:t>3: </a:t>
              </a:r>
              <a:r>
                <a:rPr lang="ja-JP" altLang="en-US" sz="1400" dirty="0" smtClean="0"/>
                <a:t>温度の鉛直プロファイル</a:t>
              </a:r>
              <a:endParaRPr kumimoji="1" lang="ja-JP" altLang="en-US" sz="1400" dirty="0"/>
            </a:p>
          </p:txBody>
        </p:sp>
      </p:grpSp>
      <mc:AlternateContent xmlns:mc="http://schemas.openxmlformats.org/markup-compatibility/2006" xmlns:a14="http://schemas.microsoft.com/office/drawing/2010/main">
        <mc:Choice Requires="a14">
          <p:sp>
            <p:nvSpPr>
              <p:cNvPr id="4" name="テキスト ボックス 3"/>
              <p:cNvSpPr txBox="1"/>
              <p:nvPr/>
            </p:nvSpPr>
            <p:spPr>
              <a:xfrm>
                <a:off x="5220540" y="4761870"/>
                <a:ext cx="72628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1400" i="1">
                              <a:latin typeface="Cambria Math" panose="02040503050406030204" pitchFamily="18" charset="0"/>
                            </a:rPr>
                          </m:ctrlPr>
                        </m:sSubPr>
                        <m:e>
                          <m:r>
                            <a:rPr lang="en-US" altLang="ja-JP" sz="1400" i="1">
                              <a:latin typeface="Cambria Math" panose="02040503050406030204" pitchFamily="18" charset="0"/>
                            </a:rPr>
                            <m:t> </m:t>
                          </m:r>
                          <m:r>
                            <a:rPr lang="en-US" altLang="ja-JP" sz="1400" i="1">
                              <a:latin typeface="Cambria Math" panose="02040503050406030204" pitchFamily="18" charset="0"/>
                            </a:rPr>
                            <m:t>𝑈</m:t>
                          </m:r>
                        </m:e>
                        <m:sub>
                          <m:r>
                            <a:rPr lang="en-US" altLang="ja-JP" sz="1400" i="1">
                              <a:latin typeface="Cambria Math" panose="02040503050406030204" pitchFamily="18" charset="0"/>
                            </a:rPr>
                            <m:t>𝐵</m:t>
                          </m:r>
                        </m:sub>
                      </m:sSub>
                      <m:d>
                        <m:dPr>
                          <m:ctrlPr>
                            <a:rPr lang="en-US" altLang="ja-JP" sz="1400" i="1">
                              <a:latin typeface="Cambria Math" panose="02040503050406030204" pitchFamily="18" charset="0"/>
                            </a:rPr>
                          </m:ctrlPr>
                        </m:dPr>
                        <m:e>
                          <m:r>
                            <a:rPr lang="en-US" altLang="ja-JP" sz="1400" i="1">
                              <a:latin typeface="Cambria Math" panose="02040503050406030204" pitchFamily="18" charset="0"/>
                            </a:rPr>
                            <m:t>𝑧</m:t>
                          </m:r>
                        </m:e>
                      </m:d>
                    </m:oMath>
                  </m:oMathPara>
                </a14:m>
                <a:endParaRPr kumimoji="1" lang="ja-JP" altLang="en-US"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5220540" y="4761870"/>
                <a:ext cx="726289" cy="307777"/>
              </a:xfrm>
              <a:prstGeom prst="rect">
                <a:avLst/>
              </a:prstGeom>
              <a:blipFill rotWithShape="0">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7272272" y="4761869"/>
                <a:ext cx="66184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1400" i="1">
                              <a:latin typeface="Cambria Math" panose="02040503050406030204" pitchFamily="18" charset="0"/>
                            </a:rPr>
                          </m:ctrlPr>
                        </m:sSubPr>
                        <m:e>
                          <m:r>
                            <a:rPr lang="en-US" altLang="ja-JP" sz="1400" i="1">
                              <a:latin typeface="Cambria Math" panose="02040503050406030204" pitchFamily="18" charset="0"/>
                            </a:rPr>
                            <m:t>𝑇</m:t>
                          </m:r>
                        </m:e>
                        <m:sub>
                          <m:r>
                            <a:rPr lang="en-US" altLang="ja-JP" sz="1400" i="1">
                              <a:latin typeface="Cambria Math" panose="02040503050406030204" pitchFamily="18" charset="0"/>
                            </a:rPr>
                            <m:t>𝐵</m:t>
                          </m:r>
                        </m:sub>
                      </m:sSub>
                      <m:d>
                        <m:dPr>
                          <m:ctrlPr>
                            <a:rPr lang="en-US" altLang="ja-JP" sz="1400" i="1">
                              <a:latin typeface="Cambria Math" panose="02040503050406030204" pitchFamily="18" charset="0"/>
                            </a:rPr>
                          </m:ctrlPr>
                        </m:dPr>
                        <m:e>
                          <m:r>
                            <a:rPr lang="en-US" altLang="ja-JP" sz="1400" i="1">
                              <a:latin typeface="Cambria Math" panose="02040503050406030204" pitchFamily="18" charset="0"/>
                            </a:rPr>
                            <m:t>𝑧</m:t>
                          </m:r>
                        </m:e>
                      </m:d>
                    </m:oMath>
                  </m:oMathPara>
                </a14:m>
                <a:endParaRPr kumimoji="1" lang="ja-JP" altLang="en-US" sz="14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7272272" y="4761869"/>
                <a:ext cx="661848" cy="307777"/>
              </a:xfrm>
              <a:prstGeom prst="rect">
                <a:avLst/>
              </a:prstGeom>
              <a:blipFill rotWithShape="0">
                <a:blip r:embed="rId7"/>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70634853"/>
      </p:ext>
    </p:extLst>
  </p:cSld>
  <p:clrMapOvr>
    <a:masterClrMapping/>
  </p:clrMapOvr>
  <mc:AlternateContent xmlns:mc="http://schemas.openxmlformats.org/markup-compatibility/2006" xmlns:p14="http://schemas.microsoft.com/office/powerpoint/2010/main">
    <mc:Choice Requires="p14">
      <p:transition spd="slow" p14:dur="2000" advTm="30066"/>
    </mc:Choice>
    <mc:Fallback xmlns="">
      <p:transition spd="slow" advTm="30066"/>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散逸</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633844" y="2594380"/>
                <a:ext cx="3938156" cy="1669239"/>
              </a:xfrm>
            </p:spPr>
            <p:txBody>
              <a:bodyPr>
                <a:normAutofit/>
              </a:bodyPr>
              <a:lstStyle/>
              <a:p>
                <a:r>
                  <a:rPr lang="ja-JP" altLang="en-US" sz="2000" dirty="0" smtClean="0"/>
                  <a:t>上部</a:t>
                </a:r>
                <a:r>
                  <a:rPr lang="ja-JP" altLang="en-US" sz="2000" dirty="0"/>
                  <a:t>境界からの擬似的な波の反射を防ぐため</a:t>
                </a:r>
                <a:r>
                  <a:rPr lang="en-US" altLang="ja-JP" sz="2000" dirty="0"/>
                  <a:t>, </a:t>
                </a:r>
                <a14:m>
                  <m:oMath xmlns:m="http://schemas.openxmlformats.org/officeDocument/2006/math">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𝐾</m:t>
                        </m:r>
                      </m:e>
                      <m:sub>
                        <m:r>
                          <a:rPr lang="en-US" altLang="ja-JP" sz="2000" i="1">
                            <a:latin typeface="Cambria Math" panose="02040503050406030204" pitchFamily="18" charset="0"/>
                          </a:rPr>
                          <m:t>𝑉</m:t>
                        </m:r>
                      </m:sub>
                    </m:sSub>
                  </m:oMath>
                </a14:m>
                <a:r>
                  <a:rPr lang="en-US" altLang="ja-JP" sz="2000" dirty="0"/>
                  <a:t>, </a:t>
                </a:r>
                <a14:m>
                  <m:oMath xmlns:m="http://schemas.openxmlformats.org/officeDocument/2006/math">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𝑅</m:t>
                        </m:r>
                      </m:e>
                      <m:sub>
                        <m:r>
                          <a:rPr lang="en-US" altLang="ja-JP" sz="2000" i="1">
                            <a:latin typeface="Cambria Math" panose="02040503050406030204" pitchFamily="18" charset="0"/>
                          </a:rPr>
                          <m:t>𝑓</m:t>
                        </m:r>
                      </m:sub>
                    </m:sSub>
                  </m:oMath>
                </a14:m>
                <a:r>
                  <a:rPr lang="ja-JP" altLang="en-US" sz="2000" dirty="0"/>
                  <a:t> は高さとともに増加する値を</a:t>
                </a:r>
                <a:r>
                  <a:rPr lang="ja-JP" altLang="en-US" sz="2000" dirty="0" smtClean="0"/>
                  <a:t>与える</a:t>
                </a:r>
                <a:r>
                  <a:rPr lang="en-US" altLang="ja-JP" sz="2000" dirty="0" smtClean="0"/>
                  <a:t> </a:t>
                </a:r>
              </a:p>
              <a:p>
                <a:r>
                  <a:rPr kumimoji="1" lang="ja-JP" altLang="en-US" sz="2000" dirty="0"/>
                  <a:t>水平方向</a:t>
                </a:r>
                <a:r>
                  <a:rPr kumimoji="1" lang="ja-JP" altLang="en-US" sz="2000" dirty="0" smtClean="0"/>
                  <a:t>の渦拡散係数</a:t>
                </a:r>
                <a:r>
                  <a:rPr lang="en-US" altLang="ja-JP" sz="2000" dirty="0"/>
                  <a:t>(</a:t>
                </a:r>
                <a:r>
                  <a:rPr lang="ja-JP" altLang="en-US" sz="2000" dirty="0"/>
                  <a:t>一定</a:t>
                </a:r>
                <a:r>
                  <a:rPr lang="en-US" altLang="ja-JP" sz="2000" dirty="0" smtClean="0"/>
                  <a:t>):</a:t>
                </a:r>
                <a:endParaRPr kumimoji="1" lang="en-US" altLang="ja-JP" sz="2000" dirty="0" smtClean="0"/>
              </a:p>
              <a:p>
                <a:pPr marL="0" indent="0">
                  <a:buNone/>
                </a:pPr>
                <a14:m>
                  <m:oMathPara xmlns:m="http://schemas.openxmlformats.org/officeDocument/2006/math">
                    <m:oMathParaPr>
                      <m:jc m:val="centerGroup"/>
                    </m:oMathParaPr>
                    <m:oMath xmlns:m="http://schemas.openxmlformats.org/officeDocument/2006/math">
                      <m:sSub>
                        <m:sSubPr>
                          <m:ctrlPr>
                            <a:rPr lang="en-US" altLang="ja-JP" sz="2000" b="0" i="1" smtClean="0">
                              <a:latin typeface="Cambria Math" panose="02040503050406030204" pitchFamily="18" charset="0"/>
                            </a:rPr>
                          </m:ctrlPr>
                        </m:sSubPr>
                        <m:e>
                          <m:r>
                            <a:rPr lang="en-US" altLang="ja-JP" sz="2000" b="0" i="1" smtClean="0">
                              <a:latin typeface="Cambria Math" panose="02040503050406030204" pitchFamily="18" charset="0"/>
                            </a:rPr>
                            <m:t>𝐾</m:t>
                          </m:r>
                        </m:e>
                        <m:sub>
                          <m:r>
                            <a:rPr lang="en-US" altLang="ja-JP" sz="2000" b="0" i="1" smtClean="0">
                              <a:latin typeface="Cambria Math" panose="02040503050406030204" pitchFamily="18" charset="0"/>
                            </a:rPr>
                            <m:t>𝐻</m:t>
                          </m:r>
                        </m:sub>
                      </m:sSub>
                      <m:r>
                        <a:rPr lang="en-US" altLang="ja-JP" sz="2000" b="0" i="1" smtClean="0">
                          <a:latin typeface="Cambria Math" panose="02040503050406030204" pitchFamily="18" charset="0"/>
                        </a:rPr>
                        <m:t>=1.0×</m:t>
                      </m:r>
                      <m:sSup>
                        <m:sSupPr>
                          <m:ctrlPr>
                            <a:rPr lang="en-US" altLang="ja-JP" sz="2000" b="0" i="1" smtClean="0">
                              <a:latin typeface="Cambria Math" panose="02040503050406030204" pitchFamily="18" charset="0"/>
                            </a:rPr>
                          </m:ctrlPr>
                        </m:sSupPr>
                        <m:e>
                          <m:r>
                            <a:rPr lang="en-US" altLang="ja-JP" sz="2000" b="0" i="1" smtClean="0">
                              <a:latin typeface="Cambria Math" panose="02040503050406030204" pitchFamily="18" charset="0"/>
                            </a:rPr>
                            <m:t>10</m:t>
                          </m:r>
                        </m:e>
                        <m:sup>
                          <m:r>
                            <a:rPr lang="en-US" altLang="ja-JP" sz="2000" b="0" i="1" smtClean="0">
                              <a:latin typeface="Cambria Math" panose="02040503050406030204" pitchFamily="18" charset="0"/>
                            </a:rPr>
                            <m:t>7</m:t>
                          </m:r>
                        </m:sup>
                      </m:sSup>
                      <m:sSup>
                        <m:sSupPr>
                          <m:ctrlPr>
                            <a:rPr lang="en-US" altLang="ja-JP" sz="2000" b="0" i="1" smtClean="0">
                              <a:latin typeface="Cambria Math" panose="02040503050406030204" pitchFamily="18" charset="0"/>
                            </a:rPr>
                          </m:ctrlPr>
                        </m:sSupPr>
                        <m:e>
                          <m:r>
                            <m:rPr>
                              <m:sty m:val="p"/>
                            </m:rPr>
                            <a:rPr lang="en-US" altLang="ja-JP" sz="2000" b="0" i="0" smtClean="0">
                              <a:latin typeface="Cambria Math" panose="02040503050406030204" pitchFamily="18" charset="0"/>
                            </a:rPr>
                            <m:t>m</m:t>
                          </m:r>
                        </m:e>
                        <m:sup>
                          <m:r>
                            <a:rPr lang="en-US" altLang="ja-JP" sz="2000" b="0" i="0" smtClean="0">
                              <a:latin typeface="Cambria Math" panose="02040503050406030204" pitchFamily="18" charset="0"/>
                            </a:rPr>
                            <m:t>4</m:t>
                          </m:r>
                        </m:sup>
                      </m:sSup>
                      <m:r>
                        <a:rPr lang="en-US" altLang="ja-JP" sz="2000" b="0" i="0" smtClean="0">
                          <a:latin typeface="Cambria Math" panose="02040503050406030204" pitchFamily="18" charset="0"/>
                        </a:rPr>
                        <m:t> </m:t>
                      </m:r>
                      <m:sSup>
                        <m:sSupPr>
                          <m:ctrlPr>
                            <a:rPr lang="en-US" altLang="ja-JP" sz="2000" b="0" i="1" smtClean="0">
                              <a:latin typeface="Cambria Math" panose="02040503050406030204" pitchFamily="18" charset="0"/>
                            </a:rPr>
                          </m:ctrlPr>
                        </m:sSupPr>
                        <m:e>
                          <m:r>
                            <m:rPr>
                              <m:sty m:val="p"/>
                            </m:rPr>
                            <a:rPr lang="en-US" altLang="ja-JP" sz="2000" b="0" i="0" smtClean="0">
                              <a:latin typeface="Cambria Math" panose="02040503050406030204" pitchFamily="18" charset="0"/>
                            </a:rPr>
                            <m:t>s</m:t>
                          </m:r>
                        </m:e>
                        <m:sup>
                          <m:r>
                            <a:rPr lang="en-US" altLang="ja-JP" sz="2000" b="0" i="0" smtClean="0">
                              <a:latin typeface="Cambria Math" panose="02040503050406030204" pitchFamily="18" charset="0"/>
                            </a:rPr>
                            <m:t>−1</m:t>
                          </m:r>
                        </m:sup>
                      </m:sSup>
                    </m:oMath>
                  </m:oMathPara>
                </a14:m>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633844" y="2594380"/>
                <a:ext cx="3938156" cy="1669239"/>
              </a:xfrm>
              <a:blipFill rotWithShape="0">
                <a:blip r:embed="rId3"/>
                <a:stretch>
                  <a:fillRect l="-310" t="-3663" r="-774"/>
                </a:stretch>
              </a:blipFill>
            </p:spPr>
            <p:txBody>
              <a:bodyPr/>
              <a:lstStyle/>
              <a:p>
                <a:r>
                  <a:rPr lang="ja-JP" altLang="en-US">
                    <a:noFill/>
                  </a:rPr>
                  <a:t> </a:t>
                </a:r>
              </a:p>
            </p:txBody>
          </p:sp>
        </mc:Fallback>
      </mc:AlternateContent>
      <p:sp>
        <p:nvSpPr>
          <p:cNvPr id="10" name="スライド番号プレースホルダー 9"/>
          <p:cNvSpPr>
            <a:spLocks noGrp="1"/>
          </p:cNvSpPr>
          <p:nvPr>
            <p:ph type="sldNum" sz="quarter" idx="12"/>
          </p:nvPr>
        </p:nvSpPr>
        <p:spPr/>
        <p:txBody>
          <a:bodyPr/>
          <a:lstStyle/>
          <a:p>
            <a:fld id="{AD65664E-0693-4FD6-A3E3-33D460159F90}" type="slidenum">
              <a:rPr kumimoji="1" lang="ja-JP" altLang="en-US" smtClean="0"/>
              <a:t>11</a:t>
            </a:fld>
            <a:endParaRPr kumimoji="1" lang="ja-JP" altLang="en-US"/>
          </a:p>
        </p:txBody>
      </p:sp>
      <mc:AlternateContent xmlns:mc="http://schemas.openxmlformats.org/markup-compatibility/2006" xmlns:a14="http://schemas.microsoft.com/office/drawing/2010/main">
        <mc:Choice Requires="a14">
          <p:sp>
            <p:nvSpPr>
              <p:cNvPr id="11" name="テキスト ボックス 10"/>
              <p:cNvSpPr txBox="1"/>
              <p:nvPr/>
            </p:nvSpPr>
            <p:spPr>
              <a:xfrm>
                <a:off x="5272999" y="5194360"/>
                <a:ext cx="2773264" cy="540725"/>
              </a:xfrm>
              <a:prstGeom prst="rect">
                <a:avLst/>
              </a:prstGeom>
              <a:solidFill>
                <a:schemeClr val="bg1">
                  <a:alpha val="50000"/>
                </a:schemeClr>
              </a:solidFill>
            </p:spPr>
            <p:txBody>
              <a:bodyPr wrap="square" rtlCol="0">
                <a:spAutoFit/>
              </a:bodyPr>
              <a:lstStyle/>
              <a:p>
                <a:r>
                  <a:rPr lang="ja-JP" altLang="en-US" sz="1400" dirty="0"/>
                  <a:t>ニュートン冷却系数</a:t>
                </a:r>
                <a14:m>
                  <m:oMath xmlns:m="http://schemas.openxmlformats.org/officeDocument/2006/math">
                    <m:r>
                      <a:rPr lang="en-US" altLang="ja-JP" sz="1400" i="1">
                        <a:latin typeface="Cambria Math" panose="02040503050406030204" pitchFamily="18" charset="0"/>
                      </a:rPr>
                      <m:t>𝛼</m:t>
                    </m:r>
                    <m:r>
                      <a:rPr lang="en-US" altLang="ja-JP" sz="1400" i="1">
                        <a:latin typeface="Cambria Math" panose="02040503050406030204" pitchFamily="18" charset="0"/>
                      </a:rPr>
                      <m:t>(</m:t>
                    </m:r>
                    <m:r>
                      <a:rPr lang="en-US" altLang="ja-JP" sz="1400" i="1">
                        <a:latin typeface="Cambria Math" panose="02040503050406030204" pitchFamily="18" charset="0"/>
                      </a:rPr>
                      <m:t>𝑧</m:t>
                    </m:r>
                    <m:r>
                      <a:rPr lang="en-US" altLang="ja-JP" sz="1400" i="1">
                        <a:latin typeface="Cambria Math" panose="02040503050406030204" pitchFamily="18" charset="0"/>
                      </a:rPr>
                      <m:t>)</m:t>
                    </m:r>
                  </m:oMath>
                </a14:m>
                <a:r>
                  <a:rPr lang="ja-JP" altLang="en-US" sz="1400" dirty="0"/>
                  <a:t>は</a:t>
                </a:r>
                <a14:m>
                  <m:oMath xmlns:m="http://schemas.openxmlformats.org/officeDocument/2006/math">
                    <m:sSub>
                      <m:sSubPr>
                        <m:ctrlPr>
                          <a:rPr lang="en-US" altLang="ja-JP" sz="1400" i="1">
                            <a:latin typeface="Cambria Math" panose="02040503050406030204" pitchFamily="18" charset="0"/>
                          </a:rPr>
                        </m:ctrlPr>
                      </m:sSubPr>
                      <m:e>
                        <m:r>
                          <a:rPr lang="en-US" altLang="ja-JP" sz="1400" i="1">
                            <a:latin typeface="Cambria Math" panose="02040503050406030204" pitchFamily="18" charset="0"/>
                          </a:rPr>
                          <m:t>𝑅</m:t>
                        </m:r>
                      </m:e>
                      <m:sub>
                        <m:r>
                          <a:rPr lang="en-US" altLang="ja-JP" sz="1400" i="1">
                            <a:latin typeface="Cambria Math" panose="02040503050406030204" pitchFamily="18" charset="0"/>
                          </a:rPr>
                          <m:t>𝑓</m:t>
                        </m:r>
                      </m:sub>
                    </m:sSub>
                    <m:d>
                      <m:dPr>
                        <m:ctrlPr>
                          <a:rPr lang="en-US" altLang="ja-JP" sz="1400" i="1">
                            <a:latin typeface="Cambria Math" panose="02040503050406030204" pitchFamily="18" charset="0"/>
                          </a:rPr>
                        </m:ctrlPr>
                      </m:dPr>
                      <m:e>
                        <m:r>
                          <a:rPr lang="en-US" altLang="ja-JP" sz="1400" i="1">
                            <a:latin typeface="Cambria Math" panose="02040503050406030204" pitchFamily="18" charset="0"/>
                          </a:rPr>
                          <m:t>𝑧</m:t>
                        </m:r>
                      </m:e>
                    </m:d>
                    <m:r>
                      <a:rPr lang="ja-JP" altLang="en-US" sz="1400" i="1" dirty="0">
                        <a:latin typeface="Cambria Math" panose="02040503050406030204" pitchFamily="18" charset="0"/>
                      </a:rPr>
                      <m:t>と同等であると仮定する</m:t>
                    </m:r>
                  </m:oMath>
                </a14:m>
                <a:endParaRPr lang="en-US" altLang="ja-JP" sz="1400"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5272999" y="5194360"/>
                <a:ext cx="2773264" cy="540725"/>
              </a:xfrm>
              <a:prstGeom prst="rect">
                <a:avLst/>
              </a:prstGeom>
              <a:blipFill rotWithShape="0">
                <a:blip r:embed="rId4"/>
                <a:stretch>
                  <a:fillRect l="-659" t="-1124"/>
                </a:stretch>
              </a:blipFill>
            </p:spPr>
            <p:txBody>
              <a:bodyPr/>
              <a:lstStyle/>
              <a:p>
                <a:r>
                  <a:rPr lang="ja-JP" altLang="en-US">
                    <a:noFill/>
                  </a:rPr>
                  <a:t> </a:t>
                </a:r>
              </a:p>
            </p:txBody>
          </p:sp>
        </mc:Fallback>
      </mc:AlternateContent>
      <p:sp>
        <p:nvSpPr>
          <p:cNvPr id="13" name="日付プレースホルダー 12"/>
          <p:cNvSpPr>
            <a:spLocks noGrp="1"/>
          </p:cNvSpPr>
          <p:nvPr>
            <p:ph type="dt" sz="half" idx="10"/>
          </p:nvPr>
        </p:nvSpPr>
        <p:spPr/>
        <p:txBody>
          <a:bodyPr/>
          <a:lstStyle/>
          <a:p>
            <a:fld id="{7A110CAF-6E16-4945-92DA-06A4EC534D26}" type="datetime4">
              <a:rPr kumimoji="1" lang="ja-JP" altLang="en-US" smtClean="0"/>
              <a:t>2017年2月9日</a:t>
            </a:fld>
            <a:endParaRPr kumimoji="1" lang="ja-JP" altLang="en-US"/>
          </a:p>
        </p:txBody>
      </p:sp>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6300" y="1759760"/>
            <a:ext cx="1677649" cy="2740160"/>
          </a:xfrm>
          <a:prstGeom prst="rect">
            <a:avLst/>
          </a:prstGeom>
        </p:spPr>
      </p:pic>
      <p:pic>
        <p:nvPicPr>
          <p:cNvPr id="15" name="図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9631" y="1759760"/>
            <a:ext cx="1677649" cy="2740160"/>
          </a:xfrm>
          <a:prstGeom prst="rect">
            <a:avLst/>
          </a:prstGeom>
        </p:spPr>
      </p:pic>
      <p:sp>
        <p:nvSpPr>
          <p:cNvPr id="17" name="テキスト ボックス 16"/>
          <p:cNvSpPr txBox="1"/>
          <p:nvPr/>
        </p:nvSpPr>
        <p:spPr>
          <a:xfrm>
            <a:off x="4686300" y="4696234"/>
            <a:ext cx="1925515" cy="307777"/>
          </a:xfrm>
          <a:prstGeom prst="rect">
            <a:avLst/>
          </a:prstGeom>
          <a:noFill/>
        </p:spPr>
        <p:txBody>
          <a:bodyPr wrap="square" rtlCol="0">
            <a:spAutoFit/>
          </a:bodyPr>
          <a:lstStyle/>
          <a:p>
            <a:r>
              <a:rPr lang="ja-JP" altLang="en-US" sz="1400" dirty="0" smtClean="0"/>
              <a:t>図</a:t>
            </a:r>
            <a:r>
              <a:rPr lang="en-US" altLang="ja-JP" sz="1400" dirty="0"/>
              <a:t>4: </a:t>
            </a:r>
            <a:r>
              <a:rPr lang="ja-JP" altLang="en-US" sz="1400" dirty="0"/>
              <a:t>鉛直渦拡散</a:t>
            </a:r>
            <a:r>
              <a:rPr lang="ja-JP" altLang="en-US" sz="1400" dirty="0" smtClean="0"/>
              <a:t>係数</a:t>
            </a:r>
            <a:endParaRPr lang="en-US" altLang="ja-JP" sz="1400" dirty="0"/>
          </a:p>
        </p:txBody>
      </p:sp>
      <p:sp>
        <p:nvSpPr>
          <p:cNvPr id="18" name="テキスト ボックス 17"/>
          <p:cNvSpPr txBox="1"/>
          <p:nvPr/>
        </p:nvSpPr>
        <p:spPr>
          <a:xfrm>
            <a:off x="6611815" y="4702559"/>
            <a:ext cx="1987062" cy="307777"/>
          </a:xfrm>
          <a:prstGeom prst="rect">
            <a:avLst/>
          </a:prstGeom>
          <a:noFill/>
        </p:spPr>
        <p:txBody>
          <a:bodyPr wrap="square" rtlCol="0">
            <a:spAutoFit/>
          </a:bodyPr>
          <a:lstStyle/>
          <a:p>
            <a:r>
              <a:rPr lang="ja-JP" altLang="en-US" sz="1400" dirty="0"/>
              <a:t>図</a:t>
            </a:r>
            <a:r>
              <a:rPr lang="en-US" altLang="ja-JP" sz="1400" dirty="0"/>
              <a:t>5: </a:t>
            </a:r>
            <a:r>
              <a:rPr lang="ja-JP" altLang="en-US" sz="1400" dirty="0"/>
              <a:t>レイリー摩擦</a:t>
            </a:r>
            <a:r>
              <a:rPr lang="ja-JP" altLang="en-US" sz="1400" dirty="0" smtClean="0"/>
              <a:t>係数</a:t>
            </a:r>
            <a:endParaRPr lang="en-US" altLang="ja-JP" sz="1400" dirty="0"/>
          </a:p>
        </p:txBody>
      </p:sp>
      <mc:AlternateContent xmlns:mc="http://schemas.openxmlformats.org/markup-compatibility/2006" xmlns:a14="http://schemas.microsoft.com/office/drawing/2010/main">
        <mc:Choice Requires="a14">
          <p:sp>
            <p:nvSpPr>
              <p:cNvPr id="4" name="テキスト ボックス 3"/>
              <p:cNvSpPr txBox="1"/>
              <p:nvPr/>
            </p:nvSpPr>
            <p:spPr>
              <a:xfrm>
                <a:off x="5308996" y="4394782"/>
                <a:ext cx="68012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1400" i="1">
                              <a:latin typeface="Cambria Math" panose="02040503050406030204" pitchFamily="18" charset="0"/>
                            </a:rPr>
                          </m:ctrlPr>
                        </m:sSubPr>
                        <m:e>
                          <m:r>
                            <a:rPr lang="en-US" altLang="ja-JP" sz="1400" i="1">
                              <a:latin typeface="Cambria Math" panose="02040503050406030204" pitchFamily="18" charset="0"/>
                            </a:rPr>
                            <m:t>𝐾</m:t>
                          </m:r>
                        </m:e>
                        <m:sub>
                          <m:r>
                            <a:rPr lang="en-US" altLang="ja-JP" sz="1400" i="1">
                              <a:latin typeface="Cambria Math" panose="02040503050406030204" pitchFamily="18" charset="0"/>
                            </a:rPr>
                            <m:t>𝑉</m:t>
                          </m:r>
                        </m:sub>
                      </m:sSub>
                      <m:r>
                        <a:rPr lang="en-US" altLang="ja-JP" sz="1400" i="1">
                          <a:latin typeface="Cambria Math" panose="02040503050406030204" pitchFamily="18" charset="0"/>
                        </a:rPr>
                        <m:t>(</m:t>
                      </m:r>
                      <m:r>
                        <a:rPr lang="en-US" altLang="ja-JP" sz="1400" i="1">
                          <a:latin typeface="Cambria Math" panose="02040503050406030204" pitchFamily="18" charset="0"/>
                        </a:rPr>
                        <m:t>𝑧</m:t>
                      </m:r>
                      <m:r>
                        <a:rPr lang="en-US" altLang="ja-JP" sz="1400" i="1">
                          <a:latin typeface="Cambria Math" panose="02040503050406030204" pitchFamily="18" charset="0"/>
                        </a:rPr>
                        <m:t>)</m:t>
                      </m:r>
                    </m:oMath>
                  </m:oMathPara>
                </a14:m>
                <a:endParaRPr lang="en-US" altLang="ja-JP"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5308996" y="4394782"/>
                <a:ext cx="680123" cy="307777"/>
              </a:xfrm>
              <a:prstGeom prst="rect">
                <a:avLst/>
              </a:prstGeom>
              <a:blipFill rotWithShape="0">
                <a:blip r:embed="rId7"/>
                <a:stretch>
                  <a:fillRect b="-1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7167210" y="4394782"/>
                <a:ext cx="662489" cy="3250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1400" i="1">
                              <a:latin typeface="Cambria Math" panose="02040503050406030204" pitchFamily="18" charset="0"/>
                            </a:rPr>
                          </m:ctrlPr>
                        </m:sSubPr>
                        <m:e>
                          <m:r>
                            <a:rPr lang="en-US" altLang="ja-JP" sz="1400" i="1">
                              <a:latin typeface="Cambria Math" panose="02040503050406030204" pitchFamily="18" charset="0"/>
                            </a:rPr>
                            <m:t>𝑅</m:t>
                          </m:r>
                        </m:e>
                        <m:sub>
                          <m:r>
                            <a:rPr lang="en-US" altLang="ja-JP" sz="1400" i="1">
                              <a:latin typeface="Cambria Math" panose="02040503050406030204" pitchFamily="18" charset="0"/>
                            </a:rPr>
                            <m:t>𝑓</m:t>
                          </m:r>
                        </m:sub>
                      </m:sSub>
                      <m:r>
                        <a:rPr lang="en-US" altLang="ja-JP" sz="1400" i="1">
                          <a:latin typeface="Cambria Math" panose="02040503050406030204" pitchFamily="18" charset="0"/>
                        </a:rPr>
                        <m:t>(</m:t>
                      </m:r>
                      <m:r>
                        <a:rPr lang="en-US" altLang="ja-JP" sz="1400" i="1">
                          <a:latin typeface="Cambria Math" panose="02040503050406030204" pitchFamily="18" charset="0"/>
                        </a:rPr>
                        <m:t>𝑧</m:t>
                      </m:r>
                      <m:r>
                        <a:rPr lang="en-US" altLang="ja-JP" sz="1400" i="1">
                          <a:latin typeface="Cambria Math" panose="02040503050406030204" pitchFamily="18" charset="0"/>
                        </a:rPr>
                        <m:t>)</m:t>
                      </m:r>
                    </m:oMath>
                  </m:oMathPara>
                </a14:m>
                <a:endParaRPr kumimoji="1" lang="ja-JP" altLang="en-US"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7167210" y="4394782"/>
                <a:ext cx="662489" cy="325025"/>
              </a:xfrm>
              <a:prstGeom prst="rect">
                <a:avLst/>
              </a:prstGeom>
              <a:blipFill rotWithShape="0">
                <a:blip r:embed="rId8"/>
                <a:stretch>
                  <a:fillRect b="-566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204587934"/>
      </p:ext>
    </p:extLst>
  </p:cSld>
  <p:clrMapOvr>
    <a:masterClrMapping/>
  </p:clrMapOvr>
  <mc:AlternateContent xmlns:mc="http://schemas.openxmlformats.org/markup-compatibility/2006" xmlns:p14="http://schemas.microsoft.com/office/powerpoint/2010/main">
    <mc:Choice Requires="p14">
      <p:transition spd="slow" p14:dur="2000" advTm="17790"/>
    </mc:Choice>
    <mc:Fallback xmlns="">
      <p:transition spd="slow" advTm="1779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3</a:t>
            </a:r>
            <a:r>
              <a:rPr kumimoji="1" lang="en-US" altLang="ja-JP" dirty="0" smtClean="0"/>
              <a:t>. </a:t>
            </a:r>
            <a:r>
              <a:rPr kumimoji="1" lang="ja-JP" altLang="en-US" dirty="0" smtClean="0"/>
              <a:t>結果</a:t>
            </a:r>
            <a:r>
              <a:rPr kumimoji="1" lang="en-US" altLang="ja-JP" dirty="0" smtClean="0"/>
              <a:t>:</a:t>
            </a:r>
            <a:br>
              <a:rPr kumimoji="1" lang="en-US" altLang="ja-JP" dirty="0" smtClean="0"/>
            </a:br>
            <a:r>
              <a:rPr kumimoji="1" lang="ja-JP" altLang="en-US" dirty="0" smtClean="0"/>
              <a:t>平均流が</a:t>
            </a:r>
            <a:r>
              <a:rPr lang="ja-JP" altLang="en-US" dirty="0" smtClean="0"/>
              <a:t>存在</a:t>
            </a:r>
            <a:r>
              <a:rPr lang="ja-JP" altLang="en-US" dirty="0"/>
              <a:t>する</a:t>
            </a:r>
            <a:r>
              <a:rPr kumimoji="1" lang="ja-JP" altLang="en-US" dirty="0" smtClean="0"/>
              <a:t>場合</a:t>
            </a:r>
            <a:endParaRPr kumimoji="1" lang="ja-JP" altLang="en-US" dirty="0"/>
          </a:p>
        </p:txBody>
      </p:sp>
      <p:sp>
        <p:nvSpPr>
          <p:cNvPr id="3" name="テキスト プレースホルダー 2"/>
          <p:cNvSpPr>
            <a:spLocks noGrp="1"/>
          </p:cNvSpPr>
          <p:nvPr>
            <p:ph type="body" idx="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D65664E-0693-4FD6-A3E3-33D460159F90}" type="slidenum">
              <a:rPr kumimoji="1" lang="ja-JP" altLang="en-US" smtClean="0"/>
              <a:t>12</a:t>
            </a:fld>
            <a:endParaRPr kumimoji="1" lang="ja-JP" altLang="en-US" dirty="0"/>
          </a:p>
        </p:txBody>
      </p:sp>
      <p:sp>
        <p:nvSpPr>
          <p:cNvPr id="6" name="日付プレースホルダー 5"/>
          <p:cNvSpPr>
            <a:spLocks noGrp="1"/>
          </p:cNvSpPr>
          <p:nvPr>
            <p:ph type="dt" sz="half" idx="10"/>
          </p:nvPr>
        </p:nvSpPr>
        <p:spPr/>
        <p:txBody>
          <a:bodyPr/>
          <a:lstStyle/>
          <a:p>
            <a:fld id="{64CF35B0-8FC8-4718-BC8F-10A2DE3A9CDA}" type="datetime4">
              <a:rPr kumimoji="1" lang="ja-JP" altLang="en-US" smtClean="0"/>
              <a:t>2017年2月9日</a:t>
            </a:fld>
            <a:endParaRPr kumimoji="1" lang="ja-JP" altLang="en-US" dirty="0"/>
          </a:p>
        </p:txBody>
      </p:sp>
    </p:spTree>
    <p:extLst>
      <p:ext uri="{BB962C8B-B14F-4D97-AF65-F5344CB8AC3E}">
        <p14:creationId xmlns:p14="http://schemas.microsoft.com/office/powerpoint/2010/main" val="3333701352"/>
      </p:ext>
    </p:extLst>
  </p:cSld>
  <p:clrMapOvr>
    <a:masterClrMapping/>
  </p:clrMapOvr>
  <mc:AlternateContent xmlns:mc="http://schemas.openxmlformats.org/markup-compatibility/2006" xmlns:p14="http://schemas.microsoft.com/office/powerpoint/2010/main">
    <mc:Choice Requires="p14">
      <p:transition spd="slow" p14:dur="2000" advTm="10922"/>
    </mc:Choice>
    <mc:Fallback xmlns="">
      <p:transition spd="slow" advTm="10922"/>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伝播の様子</a:t>
            </a:r>
            <a:r>
              <a:rPr lang="en-US" altLang="ja-JP" dirty="0" smtClean="0"/>
              <a:t>(</a:t>
            </a:r>
            <a:r>
              <a:rPr lang="ja-JP" altLang="en-US" dirty="0" smtClean="0"/>
              <a:t>アニメーション</a:t>
            </a:r>
            <a:r>
              <a:rPr lang="en-US" altLang="ja-JP" dirty="0" smtClean="0"/>
              <a:t>)</a:t>
            </a:r>
            <a:endParaRPr kumimoji="1" lang="ja-JP" altLang="en-US" dirty="0"/>
          </a:p>
        </p:txBody>
      </p:sp>
      <p:sp>
        <p:nvSpPr>
          <p:cNvPr id="4" name="日付プレースホルダー 3"/>
          <p:cNvSpPr>
            <a:spLocks noGrp="1"/>
          </p:cNvSpPr>
          <p:nvPr>
            <p:ph type="dt" sz="half" idx="10"/>
          </p:nvPr>
        </p:nvSpPr>
        <p:spPr/>
        <p:txBody>
          <a:bodyPr/>
          <a:lstStyle/>
          <a:p>
            <a:fld id="{132812A9-8C0B-4C75-8E65-39F8D53FDEFA}" type="datetime4">
              <a:rPr kumimoji="1" lang="ja-JP" altLang="en-US" smtClean="0"/>
              <a:t>2017年2月9日</a:t>
            </a:fld>
            <a:endParaRPr kumimoji="1" lang="ja-JP" altLang="en-US"/>
          </a:p>
        </p:txBody>
      </p:sp>
      <p:sp>
        <p:nvSpPr>
          <p:cNvPr id="5" name="スライド番号プレースホルダー 4"/>
          <p:cNvSpPr>
            <a:spLocks noGrp="1"/>
          </p:cNvSpPr>
          <p:nvPr>
            <p:ph type="sldNum" sz="quarter" idx="12"/>
          </p:nvPr>
        </p:nvSpPr>
        <p:spPr/>
        <p:txBody>
          <a:bodyPr/>
          <a:lstStyle/>
          <a:p>
            <a:fld id="{AD65664E-0693-4FD6-A3E3-33D460159F90}" type="slidenum">
              <a:rPr lang="ja-JP" altLang="en-US" smtClean="0"/>
              <a:pPr/>
              <a:t>13</a:t>
            </a:fld>
            <a:endParaRPr lang="ja-JP" altLang="en-US" dirty="0"/>
          </a:p>
        </p:txBody>
      </p:sp>
      <p:grpSp>
        <p:nvGrpSpPr>
          <p:cNvPr id="12" name="グループ化 11"/>
          <p:cNvGrpSpPr/>
          <p:nvPr/>
        </p:nvGrpSpPr>
        <p:grpSpPr>
          <a:xfrm>
            <a:off x="923192" y="1744610"/>
            <a:ext cx="7482254" cy="3926428"/>
            <a:chOff x="923193" y="1744610"/>
            <a:chExt cx="5750170" cy="3926428"/>
          </a:xfrm>
        </p:grpSpPr>
        <p:sp>
          <p:nvSpPr>
            <p:cNvPr id="9" name="正方形/長方形 8"/>
            <p:cNvSpPr/>
            <p:nvPr/>
          </p:nvSpPr>
          <p:spPr>
            <a:xfrm>
              <a:off x="923193" y="4026878"/>
              <a:ext cx="5750170" cy="1310054"/>
            </a:xfrm>
            <a:prstGeom prst="rect">
              <a:avLst/>
            </a:prstGeom>
            <a:solidFill>
              <a:schemeClr val="accent4">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923193" y="3033345"/>
              <a:ext cx="5750170" cy="993531"/>
            </a:xfrm>
            <a:prstGeom prst="rect">
              <a:avLst/>
            </a:prstGeom>
            <a:solidFill>
              <a:schemeClr val="accent6">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923193" y="1744610"/>
              <a:ext cx="5750170" cy="1296000"/>
            </a:xfrm>
            <a:prstGeom prst="rect">
              <a:avLst/>
            </a:prstGeom>
            <a:solidFill>
              <a:schemeClr val="accent5">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923193" y="5336931"/>
              <a:ext cx="5750170" cy="334107"/>
            </a:xfrm>
            <a:prstGeom prst="rect">
              <a:avLst/>
            </a:prstGeom>
            <a:solidFill>
              <a:srgbClr val="CCCCFF">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 name="movie_shea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clrChange>
              <a:clrFrom>
                <a:srgbClr val="FFFFFF"/>
              </a:clrFrom>
              <a:clrTo>
                <a:srgbClr val="FFFFFF">
                  <a:alpha val="0"/>
                </a:srgbClr>
              </a:clrTo>
            </a:clrChange>
          </a:blip>
          <a:srcRect l="23193" r="22478"/>
          <a:stretch/>
        </p:blipFill>
        <p:spPr>
          <a:xfrm>
            <a:off x="3456051" y="1239748"/>
            <a:ext cx="2672861" cy="4919663"/>
          </a:xfrm>
          <a:prstGeom prst="rect">
            <a:avLst/>
          </a:prstGeom>
        </p:spPr>
      </p:pic>
      <p:sp>
        <p:nvSpPr>
          <p:cNvPr id="14" name="テキスト ボックス 13"/>
          <p:cNvSpPr txBox="1"/>
          <p:nvPr/>
        </p:nvSpPr>
        <p:spPr>
          <a:xfrm>
            <a:off x="6058576" y="4757841"/>
            <a:ext cx="1569660" cy="276999"/>
          </a:xfrm>
          <a:prstGeom prst="rect">
            <a:avLst/>
          </a:prstGeom>
          <a:noFill/>
        </p:spPr>
        <p:txBody>
          <a:bodyPr wrap="none" rtlCol="0">
            <a:spAutoFit/>
          </a:bodyPr>
          <a:lstStyle/>
          <a:p>
            <a:r>
              <a:rPr kumimoji="1" lang="ja-JP" altLang="en-US" sz="1200" dirty="0" smtClean="0"/>
              <a:t>クリティカルレベル</a:t>
            </a:r>
            <a:endParaRPr kumimoji="1" lang="ja-JP" altLang="en-US" sz="1600" dirty="0"/>
          </a:p>
        </p:txBody>
      </p:sp>
      <p:sp>
        <p:nvSpPr>
          <p:cNvPr id="15" name="右大かっこ 14"/>
          <p:cNvSpPr/>
          <p:nvPr/>
        </p:nvSpPr>
        <p:spPr>
          <a:xfrm>
            <a:off x="5953744" y="5503984"/>
            <a:ext cx="104832" cy="167054"/>
          </a:xfrm>
          <a:prstGeom prst="rightBracket">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テキスト ボックス 15"/>
          <p:cNvSpPr txBox="1"/>
          <p:nvPr/>
        </p:nvSpPr>
        <p:spPr>
          <a:xfrm>
            <a:off x="6126154" y="5457522"/>
            <a:ext cx="1261884" cy="276999"/>
          </a:xfrm>
          <a:prstGeom prst="rect">
            <a:avLst/>
          </a:prstGeom>
          <a:noFill/>
        </p:spPr>
        <p:txBody>
          <a:bodyPr wrap="none" rtlCol="0">
            <a:spAutoFit/>
          </a:bodyPr>
          <a:lstStyle/>
          <a:p>
            <a:r>
              <a:rPr kumimoji="1" lang="ja-JP" altLang="en-US" sz="1200" dirty="0" smtClean="0"/>
              <a:t>対流不安定領域</a:t>
            </a:r>
            <a:endParaRPr kumimoji="1" lang="ja-JP" altLang="en-US" sz="1600" dirty="0"/>
          </a:p>
        </p:txBody>
      </p:sp>
      <p:sp>
        <p:nvSpPr>
          <p:cNvPr id="17" name="右大かっこ 16"/>
          <p:cNvSpPr/>
          <p:nvPr/>
        </p:nvSpPr>
        <p:spPr>
          <a:xfrm>
            <a:off x="5953744" y="5041201"/>
            <a:ext cx="104832" cy="398814"/>
          </a:xfrm>
          <a:prstGeom prst="rightBracket">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テキスト ボックス 17"/>
          <p:cNvSpPr txBox="1"/>
          <p:nvPr/>
        </p:nvSpPr>
        <p:spPr>
          <a:xfrm>
            <a:off x="6126154" y="5102108"/>
            <a:ext cx="2185214" cy="276999"/>
          </a:xfrm>
          <a:prstGeom prst="rect">
            <a:avLst/>
          </a:prstGeom>
          <a:noFill/>
        </p:spPr>
        <p:txBody>
          <a:bodyPr wrap="none" rtlCol="0">
            <a:spAutoFit/>
          </a:bodyPr>
          <a:lstStyle/>
          <a:p>
            <a:r>
              <a:rPr lang="ja-JP" altLang="en-US" sz="1200" dirty="0"/>
              <a:t>対流</a:t>
            </a:r>
            <a:r>
              <a:rPr lang="ja-JP" altLang="en-US" sz="1200" dirty="0" smtClean="0"/>
              <a:t>から</a:t>
            </a:r>
            <a:r>
              <a:rPr lang="ja-JP" altLang="en-US" sz="1200" dirty="0"/>
              <a:t>発生</a:t>
            </a:r>
            <a:r>
              <a:rPr lang="ja-JP" altLang="en-US" sz="1200" dirty="0" smtClean="0"/>
              <a:t>した内部重力波</a:t>
            </a:r>
            <a:endParaRPr kumimoji="1" lang="ja-JP" altLang="en-US" sz="1200" dirty="0"/>
          </a:p>
        </p:txBody>
      </p:sp>
      <p:cxnSp>
        <p:nvCxnSpPr>
          <p:cNvPr id="20" name="直線矢印コネクタ 19"/>
          <p:cNvCxnSpPr/>
          <p:nvPr/>
        </p:nvCxnSpPr>
        <p:spPr>
          <a:xfrm flipH="1">
            <a:off x="5750560" y="4924916"/>
            <a:ext cx="308016" cy="51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1" name="右大かっこ 20"/>
          <p:cNvSpPr/>
          <p:nvPr/>
        </p:nvSpPr>
        <p:spPr>
          <a:xfrm>
            <a:off x="5957802" y="2146158"/>
            <a:ext cx="100774" cy="845211"/>
          </a:xfrm>
          <a:prstGeom prst="rightBracket">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右大かっこ 21"/>
          <p:cNvSpPr/>
          <p:nvPr/>
        </p:nvSpPr>
        <p:spPr>
          <a:xfrm>
            <a:off x="5953744" y="3094452"/>
            <a:ext cx="104832" cy="1687481"/>
          </a:xfrm>
          <a:prstGeom prst="rightBracket">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 name="テキスト ボックス 22"/>
          <p:cNvSpPr txBox="1"/>
          <p:nvPr/>
        </p:nvSpPr>
        <p:spPr>
          <a:xfrm>
            <a:off x="6128912" y="3734994"/>
            <a:ext cx="2276534" cy="461665"/>
          </a:xfrm>
          <a:prstGeom prst="rect">
            <a:avLst/>
          </a:prstGeom>
          <a:noFill/>
        </p:spPr>
        <p:txBody>
          <a:bodyPr wrap="square" rtlCol="0">
            <a:spAutoFit/>
          </a:bodyPr>
          <a:lstStyle/>
          <a:p>
            <a:r>
              <a:rPr kumimoji="1" lang="ja-JP" altLang="en-US" sz="1200" dirty="0" smtClean="0"/>
              <a:t>クリティカルレベルから発生した内部重力波</a:t>
            </a:r>
            <a:endParaRPr kumimoji="1" lang="ja-JP" altLang="en-US" sz="1600" dirty="0"/>
          </a:p>
        </p:txBody>
      </p:sp>
      <p:sp>
        <p:nvSpPr>
          <p:cNvPr id="24" name="テキスト ボックス 23"/>
          <p:cNvSpPr txBox="1"/>
          <p:nvPr/>
        </p:nvSpPr>
        <p:spPr>
          <a:xfrm>
            <a:off x="6128912" y="2337978"/>
            <a:ext cx="2276534" cy="461665"/>
          </a:xfrm>
          <a:prstGeom prst="rect">
            <a:avLst/>
          </a:prstGeom>
          <a:noFill/>
        </p:spPr>
        <p:txBody>
          <a:bodyPr wrap="square" rtlCol="0">
            <a:spAutoFit/>
          </a:bodyPr>
          <a:lstStyle/>
          <a:p>
            <a:r>
              <a:rPr kumimoji="1" lang="ja-JP" altLang="en-US" sz="1200" dirty="0" smtClean="0"/>
              <a:t>振幅増大による内部重力波の砕波</a:t>
            </a:r>
            <a:endParaRPr kumimoji="1" lang="ja-JP" altLang="en-US" sz="1600" dirty="0"/>
          </a:p>
        </p:txBody>
      </p:sp>
      <p:pic>
        <p:nvPicPr>
          <p:cNvPr id="25" name="図 24"/>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6314" t="2579" r="39263"/>
          <a:stretch/>
        </p:blipFill>
        <p:spPr>
          <a:xfrm>
            <a:off x="399322" y="1345602"/>
            <a:ext cx="1804559" cy="4806775"/>
          </a:xfrm>
          <a:prstGeom prst="rect">
            <a:avLst/>
          </a:prstGeom>
        </p:spPr>
      </p:pic>
      <p:grpSp>
        <p:nvGrpSpPr>
          <p:cNvPr id="26" name="グループ化 25"/>
          <p:cNvGrpSpPr/>
          <p:nvPr/>
        </p:nvGrpSpPr>
        <p:grpSpPr>
          <a:xfrm>
            <a:off x="917216" y="2205891"/>
            <a:ext cx="973130" cy="3482760"/>
            <a:chOff x="917216" y="2205891"/>
            <a:chExt cx="973130" cy="3482760"/>
          </a:xfrm>
        </p:grpSpPr>
        <p:sp>
          <p:nvSpPr>
            <p:cNvPr id="27" name="テキスト ボックス 26"/>
            <p:cNvSpPr txBox="1"/>
            <p:nvPr/>
          </p:nvSpPr>
          <p:spPr>
            <a:xfrm>
              <a:off x="923192" y="2205891"/>
              <a:ext cx="967154" cy="369332"/>
            </a:xfrm>
            <a:prstGeom prst="rect">
              <a:avLst/>
            </a:prstGeom>
            <a:noFill/>
          </p:spPr>
          <p:txBody>
            <a:bodyPr wrap="square" rtlCol="0">
              <a:spAutoFit/>
            </a:bodyPr>
            <a:lstStyle/>
            <a:p>
              <a:pPr algn="ctr"/>
              <a:r>
                <a:rPr kumimoji="1" lang="ja-JP" altLang="en-US" dirty="0" smtClean="0"/>
                <a:t>熱圏</a:t>
              </a:r>
              <a:endParaRPr kumimoji="1" lang="ja-JP" altLang="en-US" dirty="0"/>
            </a:p>
          </p:txBody>
        </p:sp>
        <p:sp>
          <p:nvSpPr>
            <p:cNvPr id="28" name="テキスト ボックス 27"/>
            <p:cNvSpPr txBox="1"/>
            <p:nvPr/>
          </p:nvSpPr>
          <p:spPr>
            <a:xfrm>
              <a:off x="917216" y="3323440"/>
              <a:ext cx="973130" cy="369332"/>
            </a:xfrm>
            <a:prstGeom prst="rect">
              <a:avLst/>
            </a:prstGeom>
            <a:noFill/>
          </p:spPr>
          <p:txBody>
            <a:bodyPr wrap="square" rtlCol="0">
              <a:spAutoFit/>
            </a:bodyPr>
            <a:lstStyle/>
            <a:p>
              <a:pPr algn="ctr"/>
              <a:r>
                <a:rPr lang="ja-JP" altLang="en-US" dirty="0"/>
                <a:t>中間</a:t>
              </a:r>
              <a:r>
                <a:rPr kumimoji="1" lang="ja-JP" altLang="en-US" dirty="0" smtClean="0"/>
                <a:t>圏</a:t>
              </a:r>
              <a:endParaRPr kumimoji="1" lang="ja-JP" altLang="en-US" dirty="0"/>
            </a:p>
          </p:txBody>
        </p:sp>
        <p:sp>
          <p:nvSpPr>
            <p:cNvPr id="29" name="テキスト ボックス 28"/>
            <p:cNvSpPr txBox="1"/>
            <p:nvPr/>
          </p:nvSpPr>
          <p:spPr>
            <a:xfrm>
              <a:off x="917217" y="4527521"/>
              <a:ext cx="973129" cy="369332"/>
            </a:xfrm>
            <a:prstGeom prst="rect">
              <a:avLst/>
            </a:prstGeom>
            <a:noFill/>
          </p:spPr>
          <p:txBody>
            <a:bodyPr wrap="square" rtlCol="0">
              <a:spAutoFit/>
            </a:bodyPr>
            <a:lstStyle/>
            <a:p>
              <a:pPr algn="ctr"/>
              <a:r>
                <a:rPr lang="ja-JP" altLang="en-US" dirty="0"/>
                <a:t>成層</a:t>
              </a:r>
              <a:r>
                <a:rPr kumimoji="1" lang="ja-JP" altLang="en-US" dirty="0" smtClean="0"/>
                <a:t>圏</a:t>
              </a:r>
              <a:endParaRPr kumimoji="1" lang="ja-JP" altLang="en-US" dirty="0"/>
            </a:p>
          </p:txBody>
        </p:sp>
        <p:sp>
          <p:nvSpPr>
            <p:cNvPr id="30" name="テキスト ボックス 29"/>
            <p:cNvSpPr txBox="1"/>
            <p:nvPr/>
          </p:nvSpPr>
          <p:spPr>
            <a:xfrm>
              <a:off x="917217" y="5319319"/>
              <a:ext cx="973129" cy="369332"/>
            </a:xfrm>
            <a:prstGeom prst="rect">
              <a:avLst/>
            </a:prstGeom>
            <a:noFill/>
          </p:spPr>
          <p:txBody>
            <a:bodyPr wrap="square" rtlCol="0">
              <a:spAutoFit/>
            </a:bodyPr>
            <a:lstStyle/>
            <a:p>
              <a:pPr algn="ctr"/>
              <a:r>
                <a:rPr lang="ja-JP" altLang="en-US" dirty="0"/>
                <a:t>対流</a:t>
              </a:r>
              <a:r>
                <a:rPr kumimoji="1" lang="ja-JP" altLang="en-US" dirty="0" smtClean="0"/>
                <a:t>圏</a:t>
              </a:r>
              <a:endParaRPr kumimoji="1" lang="ja-JP" altLang="en-US" dirty="0"/>
            </a:p>
          </p:txBody>
        </p:sp>
      </p:grpSp>
      <p:pic>
        <p:nvPicPr>
          <p:cNvPr id="7" name="図 6"/>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5865" t="2627" r="40192"/>
          <a:stretch/>
        </p:blipFill>
        <p:spPr>
          <a:xfrm>
            <a:off x="1819296" y="1363890"/>
            <a:ext cx="1769908" cy="4806775"/>
          </a:xfrm>
          <a:prstGeom prst="rect">
            <a:avLst/>
          </a:prstGeom>
        </p:spPr>
      </p:pic>
    </p:spTree>
    <p:extLst>
      <p:ext uri="{BB962C8B-B14F-4D97-AF65-F5344CB8AC3E}">
        <p14:creationId xmlns:p14="http://schemas.microsoft.com/office/powerpoint/2010/main" val="3345419737"/>
      </p:ext>
    </p:extLst>
  </p:cSld>
  <p:clrMapOvr>
    <a:masterClrMapping/>
  </p:clrMapOvr>
  <mc:AlternateContent xmlns:mc="http://schemas.openxmlformats.org/markup-compatibility/2006" xmlns:p14="http://schemas.microsoft.com/office/powerpoint/2010/main">
    <mc:Choice Requires="p14">
      <p:transition spd="slow" p14:dur="2000" advTm="106632"/>
    </mc:Choice>
    <mc:Fallback xmlns="">
      <p:transition spd="slow" advTm="10663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repeatCount="indefinite" fill="hold" display="0">
                  <p:stCondLst>
                    <p:cond delay="indefinite"/>
                  </p:stCondLst>
                </p:cTn>
                <p:tgtEl>
                  <p:spTgt spid="6"/>
                </p:tgtEl>
              </p:cMediaNode>
            </p:video>
          </p:childTnLst>
        </p:cTn>
      </p:par>
    </p:tnLst>
  </p:timing>
  <p:extLst mod="1">
    <p:ext uri="{E180D4A7-C9FB-4DFB-919C-405C955672EB}">
      <p14:showEvtLst xmlns:p14="http://schemas.microsoft.com/office/powerpoint/2010/main">
        <p14:playEvt time="26774" objId="6"/>
        <p14:triggerEvt type="onClick" time="26775" objId="6"/>
        <p14:playEvt time="65150" objId="6"/>
        <p14:playEvt time="103294" objId="6"/>
        <p14:stopEvt time="106632" objId="6"/>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成層圏</a:t>
            </a:r>
            <a:r>
              <a:rPr kumimoji="1" lang="ja-JP" altLang="en-US" dirty="0" smtClean="0"/>
              <a:t>におけるスペクトル</a:t>
            </a:r>
            <a:r>
              <a:rPr kumimoji="1" lang="ja-JP" altLang="en-US" dirty="0" smtClean="0"/>
              <a:t>解析の結果</a:t>
            </a:r>
            <a:endParaRPr kumimoji="1" lang="ja-JP" altLang="en-US" dirty="0"/>
          </a:p>
        </p:txBody>
      </p:sp>
      <p:sp>
        <p:nvSpPr>
          <p:cNvPr id="4" name="日付プレースホルダー 3"/>
          <p:cNvSpPr>
            <a:spLocks noGrp="1"/>
          </p:cNvSpPr>
          <p:nvPr>
            <p:ph type="dt" sz="half" idx="10"/>
          </p:nvPr>
        </p:nvSpPr>
        <p:spPr/>
        <p:txBody>
          <a:bodyPr/>
          <a:lstStyle/>
          <a:p>
            <a:fld id="{132812A9-8C0B-4C75-8E65-39F8D53FDEFA}" type="datetime4">
              <a:rPr kumimoji="1" lang="ja-JP" altLang="en-US" smtClean="0"/>
              <a:t>2017年2月9日</a:t>
            </a:fld>
            <a:endParaRPr kumimoji="1" lang="ja-JP" altLang="en-US"/>
          </a:p>
        </p:txBody>
      </p:sp>
      <p:sp>
        <p:nvSpPr>
          <p:cNvPr id="5" name="スライド番号プレースホルダー 4"/>
          <p:cNvSpPr>
            <a:spLocks noGrp="1"/>
          </p:cNvSpPr>
          <p:nvPr>
            <p:ph type="sldNum" sz="quarter" idx="12"/>
          </p:nvPr>
        </p:nvSpPr>
        <p:spPr/>
        <p:txBody>
          <a:bodyPr/>
          <a:lstStyle/>
          <a:p>
            <a:fld id="{AD65664E-0693-4FD6-A3E3-33D460159F90}" type="slidenum">
              <a:rPr lang="ja-JP" altLang="en-US" smtClean="0"/>
              <a:pPr/>
              <a:t>14</a:t>
            </a:fld>
            <a:endParaRPr lang="ja-JP" altLang="en-US" dirty="0"/>
          </a:p>
        </p:txBody>
      </p:sp>
      <p:pic>
        <p:nvPicPr>
          <p:cNvPr id="7" name="図 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2648" y="1253029"/>
            <a:ext cx="3810070" cy="2571278"/>
          </a:xfrm>
          <a:prstGeom prst="rect">
            <a:avLst/>
          </a:prstGeom>
        </p:spPr>
      </p:pic>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718" y="1253029"/>
            <a:ext cx="3836095" cy="2571278"/>
          </a:xfrm>
          <a:prstGeom prst="rect">
            <a:avLst/>
          </a:prstGeom>
        </p:spPr>
      </p:pic>
      <p:graphicFrame>
        <p:nvGraphicFramePr>
          <p:cNvPr id="9" name="表 8"/>
          <p:cNvGraphicFramePr>
            <a:graphicFrameLocks noGrp="1"/>
          </p:cNvGraphicFramePr>
          <p:nvPr>
            <p:extLst>
              <p:ext uri="{D42A27DB-BD31-4B8C-83A1-F6EECF244321}">
                <p14:modId xmlns:p14="http://schemas.microsoft.com/office/powerpoint/2010/main" val="2349994561"/>
              </p:ext>
            </p:extLst>
          </p:nvPr>
        </p:nvGraphicFramePr>
        <p:xfrm>
          <a:off x="633844" y="4712155"/>
          <a:ext cx="7784968" cy="1341120"/>
        </p:xfrm>
        <a:graphic>
          <a:graphicData uri="http://schemas.openxmlformats.org/drawingml/2006/table">
            <a:tbl>
              <a:tblPr firstRow="1" bandRow="1">
                <a:tableStyleId>{5940675A-B579-460E-94D1-54222C63F5DA}</a:tableStyleId>
              </a:tblPr>
              <a:tblGrid>
                <a:gridCol w="1946242"/>
                <a:gridCol w="1946242"/>
                <a:gridCol w="1946242"/>
                <a:gridCol w="1946242"/>
              </a:tblGrid>
              <a:tr h="227989">
                <a:tc>
                  <a:txBody>
                    <a:bodyPr/>
                    <a:lstStyle/>
                    <a:p>
                      <a:pPr algn="ctr"/>
                      <a:r>
                        <a:rPr kumimoji="1" lang="ja-JP" altLang="en-US" sz="1600" dirty="0" smtClean="0"/>
                        <a:t>水平波長</a:t>
                      </a:r>
                      <a:r>
                        <a:rPr kumimoji="1" lang="en-US" altLang="ja-JP" sz="1600" dirty="0" smtClean="0"/>
                        <a:t>(km)</a:t>
                      </a:r>
                      <a:endParaRPr kumimoji="1" lang="ja-JP" altLang="en-US" sz="1600" dirty="0"/>
                    </a:p>
                  </a:txBody>
                  <a:tcPr anchor="ctr">
                    <a:solidFill>
                      <a:schemeClr val="accent1">
                        <a:lumMod val="40000"/>
                        <a:lumOff val="60000"/>
                      </a:schemeClr>
                    </a:solidFill>
                  </a:tcPr>
                </a:tc>
                <a:tc>
                  <a:txBody>
                    <a:bodyPr/>
                    <a:lstStyle/>
                    <a:p>
                      <a:pPr algn="ctr"/>
                      <a:r>
                        <a:rPr kumimoji="1" lang="ja-JP" altLang="en-US" sz="1600" dirty="0" smtClean="0"/>
                        <a:t>周期</a:t>
                      </a:r>
                      <a:r>
                        <a:rPr kumimoji="1" lang="en-US" altLang="ja-JP" sz="1600" dirty="0" smtClean="0"/>
                        <a:t>(</a:t>
                      </a:r>
                      <a:r>
                        <a:rPr kumimoji="1" lang="ja-JP" altLang="en-US" sz="1600" dirty="0" smtClean="0"/>
                        <a:t>分</a:t>
                      </a:r>
                      <a:r>
                        <a:rPr kumimoji="1" lang="en-US" altLang="ja-JP" sz="1600" dirty="0" smtClean="0"/>
                        <a:t>)</a:t>
                      </a:r>
                      <a:endParaRPr kumimoji="1" lang="ja-JP" altLang="en-US" sz="1600" dirty="0"/>
                    </a:p>
                  </a:txBody>
                  <a:tcPr anchor="ctr">
                    <a:solidFill>
                      <a:schemeClr val="accent1">
                        <a:lumMod val="40000"/>
                        <a:lumOff val="60000"/>
                      </a:schemeClr>
                    </a:solidFill>
                  </a:tcPr>
                </a:tc>
                <a:tc>
                  <a:txBody>
                    <a:bodyPr/>
                    <a:lstStyle/>
                    <a:p>
                      <a:pPr algn="ctr"/>
                      <a:r>
                        <a:rPr kumimoji="1" lang="ja-JP" altLang="en-US" sz="1600" dirty="0" smtClean="0"/>
                        <a:t>水平位相速度</a:t>
                      </a:r>
                      <a:r>
                        <a:rPr kumimoji="1" lang="en-US" altLang="ja-JP" sz="1600" dirty="0" smtClean="0"/>
                        <a:t>(m/s)</a:t>
                      </a:r>
                      <a:endParaRPr kumimoji="1" lang="ja-JP" altLang="en-US" sz="1600" dirty="0"/>
                    </a:p>
                  </a:txBody>
                  <a:tcPr anchor="ctr">
                    <a:solidFill>
                      <a:schemeClr val="accent1">
                        <a:lumMod val="40000"/>
                        <a:lumOff val="60000"/>
                      </a:schemeClr>
                    </a:solidFill>
                  </a:tcPr>
                </a:tc>
                <a:tc>
                  <a:txBody>
                    <a:bodyPr/>
                    <a:lstStyle/>
                    <a:p>
                      <a:pPr algn="ctr"/>
                      <a:r>
                        <a:rPr kumimoji="1" lang="ja-JP" altLang="en-US" sz="1600" dirty="0" smtClean="0"/>
                        <a:t>鉛直群速度</a:t>
                      </a:r>
                      <a:r>
                        <a:rPr kumimoji="1" lang="en-US" altLang="ja-JP" sz="1600" dirty="0" smtClean="0"/>
                        <a:t>(m/s)</a:t>
                      </a:r>
                      <a:endParaRPr kumimoji="1" lang="ja-JP" altLang="en-US" sz="1600" dirty="0"/>
                    </a:p>
                  </a:txBody>
                  <a:tcPr anchor="ctr">
                    <a:solidFill>
                      <a:schemeClr val="accent1">
                        <a:lumMod val="40000"/>
                        <a:lumOff val="60000"/>
                      </a:schemeClr>
                    </a:solidFill>
                  </a:tcPr>
                </a:tc>
              </a:tr>
              <a:tr h="224507">
                <a:tc>
                  <a:txBody>
                    <a:bodyPr/>
                    <a:lstStyle/>
                    <a:p>
                      <a:pPr algn="ctr"/>
                      <a:r>
                        <a:rPr kumimoji="1" lang="en-US" altLang="ja-JP" sz="1600" dirty="0" smtClean="0"/>
                        <a:t>6</a:t>
                      </a:r>
                    </a:p>
                  </a:txBody>
                  <a:tcPr anchor="ctr"/>
                </a:tc>
                <a:tc>
                  <a:txBody>
                    <a:bodyPr/>
                    <a:lstStyle/>
                    <a:p>
                      <a:pPr algn="ctr"/>
                      <a:r>
                        <a:rPr kumimoji="1" lang="en-US" altLang="ja-JP" sz="1600" dirty="0" smtClean="0"/>
                        <a:t>6.7</a:t>
                      </a:r>
                      <a:endParaRPr kumimoji="1" lang="ja-JP" altLang="en-US" sz="1600" dirty="0"/>
                    </a:p>
                  </a:txBody>
                  <a:tcPr anchor="ctr"/>
                </a:tc>
                <a:tc>
                  <a:txBody>
                    <a:bodyPr/>
                    <a:lstStyle/>
                    <a:p>
                      <a:pPr algn="ctr"/>
                      <a:r>
                        <a:rPr kumimoji="1" lang="en-US" altLang="ja-JP" sz="1600" dirty="0" smtClean="0"/>
                        <a:t>15</a:t>
                      </a:r>
                      <a:endParaRPr kumimoji="1" lang="ja-JP" altLang="en-US" sz="1600" dirty="0"/>
                    </a:p>
                  </a:txBody>
                  <a:tcPr anchor="ctr"/>
                </a:tc>
                <a:tc>
                  <a:txBody>
                    <a:bodyPr/>
                    <a:lstStyle/>
                    <a:p>
                      <a:pPr algn="ctr"/>
                      <a:r>
                        <a:rPr kumimoji="1" lang="en-US" altLang="ja-JP" sz="1600" dirty="0" smtClean="0"/>
                        <a:t>7</a:t>
                      </a:r>
                      <a:endParaRPr kumimoji="1" lang="ja-JP" altLang="en-US" sz="1600" dirty="0"/>
                    </a:p>
                  </a:txBody>
                  <a:tcPr anchor="ctr"/>
                </a:tc>
              </a:tr>
              <a:tr h="224507">
                <a:tc>
                  <a:txBody>
                    <a:bodyPr/>
                    <a:lstStyle/>
                    <a:p>
                      <a:pPr algn="ctr"/>
                      <a:r>
                        <a:rPr kumimoji="1" lang="en-US" altLang="ja-JP" sz="1600" dirty="0" smtClean="0"/>
                        <a:t>3.5</a:t>
                      </a:r>
                      <a:endParaRPr kumimoji="1" lang="ja-JP" altLang="en-US" sz="1600" dirty="0"/>
                    </a:p>
                  </a:txBody>
                  <a:tcPr anchor="ctr"/>
                </a:tc>
                <a:tc>
                  <a:txBody>
                    <a:bodyPr/>
                    <a:lstStyle/>
                    <a:p>
                      <a:pPr algn="ctr"/>
                      <a:r>
                        <a:rPr kumimoji="1" lang="en-US" altLang="ja-JP" sz="1600" dirty="0" smtClean="0"/>
                        <a:t>5</a:t>
                      </a:r>
                      <a:endParaRPr kumimoji="1" lang="ja-JP" altLang="en-US" sz="1600" dirty="0"/>
                    </a:p>
                  </a:txBody>
                  <a:tcPr anchor="ctr"/>
                </a:tc>
                <a:tc>
                  <a:txBody>
                    <a:bodyPr/>
                    <a:lstStyle/>
                    <a:p>
                      <a:pPr algn="ctr"/>
                      <a:r>
                        <a:rPr kumimoji="1" lang="en-US" altLang="ja-JP" sz="1600" dirty="0" smtClean="0"/>
                        <a:t>11</a:t>
                      </a:r>
                      <a:endParaRPr kumimoji="1" lang="ja-JP" altLang="en-US" sz="1600" dirty="0"/>
                    </a:p>
                  </a:txBody>
                  <a:tcPr anchor="ctr"/>
                </a:tc>
                <a:tc>
                  <a:txBody>
                    <a:bodyPr/>
                    <a:lstStyle/>
                    <a:p>
                      <a:pPr algn="ctr"/>
                      <a:r>
                        <a:rPr kumimoji="1" lang="en-US" altLang="ja-JP" sz="1600" dirty="0" smtClean="0"/>
                        <a:t>3.4</a:t>
                      </a:r>
                      <a:endParaRPr kumimoji="1" lang="ja-JP" altLang="en-US" sz="1600" dirty="0"/>
                    </a:p>
                  </a:txBody>
                  <a:tcPr anchor="ctr"/>
                </a:tc>
              </a:tr>
              <a:tr h="224507">
                <a:tc>
                  <a:txBody>
                    <a:bodyPr/>
                    <a:lstStyle/>
                    <a:p>
                      <a:pPr algn="ctr"/>
                      <a:r>
                        <a:rPr kumimoji="1" lang="en-US" altLang="ja-JP" sz="1600" dirty="0" smtClean="0"/>
                        <a:t>30</a:t>
                      </a:r>
                      <a:endParaRPr kumimoji="1" lang="ja-JP" altLang="en-US" sz="1600" dirty="0"/>
                    </a:p>
                  </a:txBody>
                  <a:tcPr anchor="ctr"/>
                </a:tc>
                <a:tc>
                  <a:txBody>
                    <a:bodyPr/>
                    <a:lstStyle/>
                    <a:p>
                      <a:pPr algn="ctr"/>
                      <a:r>
                        <a:rPr kumimoji="1" lang="en-US" altLang="ja-JP" sz="1600" dirty="0" smtClean="0"/>
                        <a:t>10</a:t>
                      </a:r>
                      <a:endParaRPr kumimoji="1" lang="ja-JP" altLang="en-US" sz="1600" dirty="0"/>
                    </a:p>
                  </a:txBody>
                  <a:tcPr anchor="ctr"/>
                </a:tc>
                <a:tc>
                  <a:txBody>
                    <a:bodyPr/>
                    <a:lstStyle/>
                    <a:p>
                      <a:pPr algn="ctr"/>
                      <a:r>
                        <a:rPr kumimoji="1" lang="en-US" altLang="ja-JP" sz="1600" dirty="0" smtClean="0"/>
                        <a:t>50</a:t>
                      </a:r>
                      <a:endParaRPr kumimoji="1" lang="ja-JP" altLang="en-US" sz="1600" dirty="0"/>
                    </a:p>
                  </a:txBody>
                  <a:tcPr anchor="ctr"/>
                </a:tc>
                <a:tc>
                  <a:txBody>
                    <a:bodyPr/>
                    <a:lstStyle/>
                    <a:p>
                      <a:pPr algn="ctr"/>
                      <a:r>
                        <a:rPr kumimoji="1" lang="en-US" altLang="ja-JP" sz="1600" dirty="0" smtClean="0"/>
                        <a:t>20</a:t>
                      </a:r>
                      <a:endParaRPr kumimoji="1" lang="ja-JP" altLang="en-US" sz="1600" dirty="0"/>
                    </a:p>
                  </a:txBody>
                  <a:tcPr anchor="ctr"/>
                </a:tc>
              </a:tr>
            </a:tbl>
          </a:graphicData>
        </a:graphic>
      </p:graphicFrame>
      <p:sp>
        <p:nvSpPr>
          <p:cNvPr id="10" name="テキスト ボックス 9"/>
          <p:cNvSpPr txBox="1"/>
          <p:nvPr/>
        </p:nvSpPr>
        <p:spPr>
          <a:xfrm>
            <a:off x="1330690" y="3824307"/>
            <a:ext cx="6391275" cy="584775"/>
          </a:xfrm>
          <a:prstGeom prst="rect">
            <a:avLst/>
          </a:prstGeom>
          <a:noFill/>
        </p:spPr>
        <p:txBody>
          <a:bodyPr wrap="square" rtlCol="0">
            <a:spAutoFit/>
          </a:bodyPr>
          <a:lstStyle/>
          <a:p>
            <a:r>
              <a:rPr lang="en-US" altLang="ja-JP" sz="1600" dirty="0" smtClean="0"/>
              <a:t>t=31000 ~ 32600 s, </a:t>
            </a:r>
            <a:r>
              <a:rPr lang="ja-JP" altLang="en-US" sz="1600" dirty="0" smtClean="0"/>
              <a:t>高度 </a:t>
            </a:r>
            <a:r>
              <a:rPr lang="en-US" altLang="ja-JP" sz="1600" dirty="0" smtClean="0"/>
              <a:t>30 km </a:t>
            </a:r>
            <a:r>
              <a:rPr lang="ja-JP" altLang="en-US" sz="1600" dirty="0" smtClean="0"/>
              <a:t>付近に</a:t>
            </a:r>
            <a:r>
              <a:rPr lang="ja-JP" altLang="en-US" sz="1600" dirty="0" smtClean="0"/>
              <a:t>おける鉛直速度の</a:t>
            </a:r>
            <a:r>
              <a:rPr lang="en-US" altLang="ja-JP" sz="1600" dirty="0" smtClean="0"/>
              <a:t>(</a:t>
            </a:r>
            <a:r>
              <a:rPr lang="ja-JP" altLang="en-US" sz="1600" dirty="0" smtClean="0"/>
              <a:t>左</a:t>
            </a:r>
            <a:r>
              <a:rPr lang="en-US" altLang="ja-JP" sz="1600" dirty="0" smtClean="0"/>
              <a:t>)</a:t>
            </a:r>
            <a:r>
              <a:rPr lang="ja-JP" altLang="en-US" sz="1600" dirty="0" smtClean="0"/>
              <a:t>水平方向の時空間スペクトル</a:t>
            </a:r>
            <a:r>
              <a:rPr lang="en-US" altLang="ja-JP" sz="1600" dirty="0" smtClean="0"/>
              <a:t>, (</a:t>
            </a:r>
            <a:r>
              <a:rPr lang="ja-JP" altLang="en-US" sz="1600" dirty="0" smtClean="0"/>
              <a:t>右</a:t>
            </a:r>
            <a:r>
              <a:rPr lang="en-US" altLang="ja-JP" sz="1600" dirty="0" smtClean="0"/>
              <a:t>)</a:t>
            </a:r>
            <a:r>
              <a:rPr lang="ja-JP" altLang="en-US" sz="1600" dirty="0"/>
              <a:t>鉛直</a:t>
            </a:r>
            <a:r>
              <a:rPr lang="ja-JP" altLang="en-US" sz="1600" dirty="0" smtClean="0"/>
              <a:t>方向</a:t>
            </a:r>
            <a:r>
              <a:rPr lang="ja-JP" altLang="en-US" sz="1600" dirty="0"/>
              <a:t>の時空間</a:t>
            </a:r>
            <a:r>
              <a:rPr lang="ja-JP" altLang="en-US" sz="1600" dirty="0" smtClean="0"/>
              <a:t>スペクトル</a:t>
            </a:r>
            <a:r>
              <a:rPr lang="en-US" altLang="ja-JP" sz="1600" dirty="0" smtClean="0"/>
              <a:t>.  </a:t>
            </a:r>
            <a:endParaRPr kumimoji="1" lang="ja-JP" altLang="en-US" sz="1600" dirty="0"/>
          </a:p>
        </p:txBody>
      </p:sp>
    </p:spTree>
    <p:extLst>
      <p:ext uri="{BB962C8B-B14F-4D97-AF65-F5344CB8AC3E}">
        <p14:creationId xmlns:p14="http://schemas.microsoft.com/office/powerpoint/2010/main" val="2273348923"/>
      </p:ext>
    </p:extLst>
  </p:cSld>
  <p:clrMapOvr>
    <a:masterClrMapping/>
  </p:clrMapOvr>
  <mc:AlternateContent xmlns:mc="http://schemas.openxmlformats.org/markup-compatibility/2006" xmlns:p14="http://schemas.microsoft.com/office/powerpoint/2010/main">
    <mc:Choice Requires="p14">
      <p:transition spd="slow" p14:dur="2000" advTm="142874"/>
    </mc:Choice>
    <mc:Fallback xmlns="">
      <p:transition spd="slow" advTm="142874"/>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重力波の砕波による平均流加速</a:t>
            </a:r>
            <a:endParaRPr kumimoji="1" lang="ja-JP" altLang="en-US" dirty="0"/>
          </a:p>
        </p:txBody>
      </p:sp>
      <p:sp>
        <p:nvSpPr>
          <p:cNvPr id="8" name="スライド番号プレースホルダー 7"/>
          <p:cNvSpPr>
            <a:spLocks noGrp="1"/>
          </p:cNvSpPr>
          <p:nvPr>
            <p:ph type="sldNum" sz="quarter" idx="12"/>
          </p:nvPr>
        </p:nvSpPr>
        <p:spPr/>
        <p:txBody>
          <a:bodyPr/>
          <a:lstStyle/>
          <a:p>
            <a:fld id="{AD65664E-0693-4FD6-A3E3-33D460159F90}" type="slidenum">
              <a:rPr kumimoji="1" lang="ja-JP" altLang="en-US" smtClean="0"/>
              <a:t>15</a:t>
            </a:fld>
            <a:endParaRPr kumimoji="1" lang="ja-JP" altLang="en-US"/>
          </a:p>
        </p:txBody>
      </p:sp>
      <p:sp>
        <p:nvSpPr>
          <p:cNvPr id="5" name="日付プレースホルダー 4"/>
          <p:cNvSpPr>
            <a:spLocks noGrp="1"/>
          </p:cNvSpPr>
          <p:nvPr>
            <p:ph type="dt" sz="half" idx="10"/>
          </p:nvPr>
        </p:nvSpPr>
        <p:spPr/>
        <p:txBody>
          <a:bodyPr/>
          <a:lstStyle/>
          <a:p>
            <a:fld id="{9D007E3C-5036-4F61-90FF-97063FBB086C}" type="datetime4">
              <a:rPr kumimoji="1" lang="ja-JP" altLang="en-US" smtClean="0"/>
              <a:t>2017年2月9日</a:t>
            </a:fld>
            <a:endParaRPr kumimoji="1" lang="ja-JP" altLang="en-US"/>
          </a:p>
        </p:txBody>
      </p:sp>
      <mc:AlternateContent xmlns:mc="http://schemas.openxmlformats.org/markup-compatibility/2006" xmlns:a14="http://schemas.microsoft.com/office/drawing/2010/main">
        <mc:Choice Requires="a14">
          <p:sp>
            <p:nvSpPr>
              <p:cNvPr id="13" name="コンテンツ プレースホルダー 2"/>
              <p:cNvSpPr>
                <a:spLocks noGrp="1"/>
              </p:cNvSpPr>
              <p:nvPr>
                <p:ph idx="1"/>
              </p:nvPr>
            </p:nvSpPr>
            <p:spPr>
              <a:xfrm>
                <a:off x="340132" y="1188720"/>
                <a:ext cx="8180412" cy="1229166"/>
              </a:xfrm>
            </p:spPr>
            <p:txBody>
              <a:bodyPr anchor="t" anchorCtr="0">
                <a:normAutofit/>
              </a:bodyPr>
              <a:lstStyle/>
              <a:p>
                <a:r>
                  <a:rPr lang="ja-JP" altLang="en-US" sz="2000" dirty="0" smtClean="0"/>
                  <a:t>高度 </a:t>
                </a:r>
                <a:r>
                  <a:rPr lang="en-US" altLang="ja-JP" sz="2000" dirty="0" smtClean="0"/>
                  <a:t>100 km </a:t>
                </a:r>
                <a:r>
                  <a:rPr lang="ja-JP" altLang="en-US" sz="2000" dirty="0" smtClean="0"/>
                  <a:t>付近で東向きに </a:t>
                </a:r>
                <a:r>
                  <a:rPr lang="en-US" altLang="ja-JP" sz="2000" dirty="0" smtClean="0"/>
                  <a:t>2000 s </a:t>
                </a:r>
                <a:r>
                  <a:rPr lang="ja-JP" altLang="en-US" sz="2000" dirty="0" smtClean="0"/>
                  <a:t>で </a:t>
                </a:r>
                <a:r>
                  <a:rPr lang="en-US" altLang="ja-JP" sz="2000" dirty="0" smtClean="0"/>
                  <a:t>10 m/s </a:t>
                </a:r>
                <a:r>
                  <a:rPr lang="ja-JP" altLang="en-US" sz="2000" dirty="0" smtClean="0"/>
                  <a:t>の加速</a:t>
                </a:r>
                <a:endParaRPr lang="en-US" altLang="ja-JP" sz="2000" dirty="0" smtClean="0"/>
              </a:p>
              <a:p>
                <a:r>
                  <a:rPr lang="ja-JP" altLang="en-US" sz="2000" dirty="0" smtClean="0"/>
                  <a:t>この高度で </a:t>
                </a:r>
                <a14:m>
                  <m:oMath xmlns:m="http://schemas.openxmlformats.org/officeDocument/2006/math">
                    <m:r>
                      <a:rPr lang="en-US" altLang="ja-JP" sz="2000" b="0" i="1" smtClean="0">
                        <a:latin typeface="Cambria Math" panose="02040503050406030204" pitchFamily="18" charset="0"/>
                      </a:rPr>
                      <m:t>2×</m:t>
                    </m:r>
                    <m:sSup>
                      <m:sSupPr>
                        <m:ctrlPr>
                          <a:rPr lang="en-US" altLang="ja-JP" sz="2000" b="0" i="1" smtClean="0">
                            <a:latin typeface="Cambria Math" panose="02040503050406030204" pitchFamily="18" charset="0"/>
                          </a:rPr>
                        </m:ctrlPr>
                      </m:sSupPr>
                      <m:e>
                        <m:r>
                          <a:rPr lang="en-US" altLang="ja-JP" sz="2000" b="0" i="1" smtClean="0">
                            <a:latin typeface="Cambria Math" panose="02040503050406030204" pitchFamily="18" charset="0"/>
                          </a:rPr>
                          <m:t>10</m:t>
                        </m:r>
                      </m:e>
                      <m:sup>
                        <m:r>
                          <a:rPr lang="en-US" altLang="ja-JP" sz="2000" b="0" i="1" smtClean="0">
                            <a:latin typeface="Cambria Math" panose="02040503050406030204" pitchFamily="18" charset="0"/>
                          </a:rPr>
                          <m:t>−2</m:t>
                        </m:r>
                      </m:sup>
                    </m:sSup>
                    <m:r>
                      <m:rPr>
                        <m:sty m:val="p"/>
                      </m:rPr>
                      <a:rPr lang="en-US" altLang="ja-JP" sz="2000">
                        <a:latin typeface="Cambria Math" panose="02040503050406030204" pitchFamily="18" charset="0"/>
                      </a:rPr>
                      <m:t>m</m:t>
                    </m:r>
                    <m:r>
                      <a:rPr lang="en-US" altLang="ja-JP" sz="2000">
                        <a:latin typeface="Cambria Math" panose="02040503050406030204" pitchFamily="18" charset="0"/>
                      </a:rPr>
                      <m:t>/</m:t>
                    </m:r>
                    <m:sSup>
                      <m:sSupPr>
                        <m:ctrlPr>
                          <a:rPr lang="en-US" altLang="ja-JP" sz="2000" i="1">
                            <a:latin typeface="Cambria Math" panose="02040503050406030204" pitchFamily="18" charset="0"/>
                          </a:rPr>
                        </m:ctrlPr>
                      </m:sSupPr>
                      <m:e>
                        <m:r>
                          <m:rPr>
                            <m:sty m:val="p"/>
                          </m:rPr>
                          <a:rPr lang="en-US" altLang="ja-JP" sz="2000">
                            <a:latin typeface="Cambria Math" panose="02040503050406030204" pitchFamily="18" charset="0"/>
                          </a:rPr>
                          <m:t>s</m:t>
                        </m:r>
                      </m:e>
                      <m:sup>
                        <m:r>
                          <a:rPr lang="en-US" altLang="ja-JP" sz="2000">
                            <a:latin typeface="Cambria Math" panose="02040503050406030204" pitchFamily="18" charset="0"/>
                          </a:rPr>
                          <m:t>2</m:t>
                        </m:r>
                      </m:sup>
                    </m:sSup>
                  </m:oMath>
                </a14:m>
                <a:r>
                  <a:rPr lang="ja-JP" altLang="en-US" sz="2000" dirty="0" smtClean="0"/>
                  <a:t>の運動量フラックスの発散</a:t>
                </a:r>
                <a:endParaRPr lang="en-US" altLang="ja-JP" sz="2000" dirty="0" smtClean="0"/>
              </a:p>
              <a:p>
                <a:pPr lvl="1"/>
                <a:r>
                  <a:rPr lang="ja-JP" altLang="en-US" sz="1800" dirty="0"/>
                  <a:t>発散から</a:t>
                </a:r>
                <a:r>
                  <a:rPr lang="ja-JP" altLang="en-US" sz="1800" dirty="0" smtClean="0"/>
                  <a:t>見積もられる加速と</a:t>
                </a:r>
                <a14:m>
                  <m:oMath xmlns:m="http://schemas.openxmlformats.org/officeDocument/2006/math">
                    <m:r>
                      <a:rPr lang="en-US" altLang="ja-JP" sz="1800" b="0" i="1" smtClean="0">
                        <a:latin typeface="Cambria Math" panose="02040503050406030204" pitchFamily="18" charset="0"/>
                      </a:rPr>
                      <m:t>𝛿</m:t>
                    </m:r>
                    <m:r>
                      <a:rPr lang="en-US" altLang="ja-JP" sz="1800" b="0" i="1" smtClean="0">
                        <a:latin typeface="Cambria Math" panose="02040503050406030204" pitchFamily="18" charset="0"/>
                      </a:rPr>
                      <m:t>𝑢</m:t>
                    </m:r>
                    <m:r>
                      <a:rPr lang="en-US" altLang="ja-JP" sz="1800" b="0" i="1" smtClean="0">
                        <a:latin typeface="Cambria Math" panose="02040503050406030204" pitchFamily="18" charset="0"/>
                      </a:rPr>
                      <m:t> </m:t>
                    </m:r>
                    <m:r>
                      <a:rPr lang="ja-JP" altLang="en-US" sz="1800" i="1">
                        <a:latin typeface="Cambria Math" panose="02040503050406030204" pitchFamily="18" charset="0"/>
                      </a:rPr>
                      <m:t>から</m:t>
                    </m:r>
                  </m:oMath>
                </a14:m>
                <a:r>
                  <a:rPr lang="ja-JP" altLang="en-US" sz="1800" dirty="0" smtClean="0"/>
                  <a:t>見積もられる加速は整合的</a:t>
                </a:r>
                <a:endParaRPr lang="en-US" altLang="ja-JP" sz="1800" dirty="0"/>
              </a:p>
            </p:txBody>
          </p:sp>
        </mc:Choice>
        <mc:Fallback xmlns="">
          <p:sp>
            <p:nvSpPr>
              <p:cNvPr id="13" name="コンテンツ プレースホルダー 2"/>
              <p:cNvSpPr>
                <a:spLocks noGrp="1" noRot="1" noChangeAspect="1" noMove="1" noResize="1" noEditPoints="1" noAdjustHandles="1" noChangeArrowheads="1" noChangeShapeType="1" noTextEdit="1"/>
              </p:cNvSpPr>
              <p:nvPr>
                <p:ph idx="1"/>
              </p:nvPr>
            </p:nvSpPr>
            <p:spPr>
              <a:xfrm>
                <a:off x="340132" y="1188720"/>
                <a:ext cx="8180412" cy="1229166"/>
              </a:xfrm>
              <a:blipFill rotWithShape="0">
                <a:blip r:embed="rId3"/>
                <a:stretch>
                  <a:fillRect l="-149" t="-445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p:cNvSpPr txBox="1"/>
              <p:nvPr/>
            </p:nvSpPr>
            <p:spPr>
              <a:xfrm>
                <a:off x="1207363" y="5833129"/>
                <a:ext cx="6793636" cy="523220"/>
              </a:xfrm>
              <a:prstGeom prst="rect">
                <a:avLst/>
              </a:prstGeom>
              <a:noFill/>
            </p:spPr>
            <p:txBody>
              <a:bodyPr wrap="square" rtlCol="0">
                <a:spAutoFit/>
              </a:bodyPr>
              <a:lstStyle/>
              <a:p>
                <a:r>
                  <a:rPr lang="ja-JP" altLang="en-US" sz="1400" dirty="0" smtClean="0"/>
                  <a:t>図</a:t>
                </a:r>
                <a:r>
                  <a:rPr lang="en-US" altLang="ja-JP" sz="1400" dirty="0" smtClean="0"/>
                  <a:t>8: (</a:t>
                </a:r>
                <a:r>
                  <a:rPr kumimoji="1" lang="ja-JP" altLang="en-US" sz="1400" dirty="0" smtClean="0"/>
                  <a:t>左</a:t>
                </a:r>
                <a14:m>
                  <m:oMath xmlns:m="http://schemas.openxmlformats.org/officeDocument/2006/math">
                    <m:r>
                      <a:rPr kumimoji="1" lang="en-US" altLang="ja-JP" sz="1400" b="0" i="1" smtClean="0">
                        <a:latin typeface="Cambria Math" panose="02040503050406030204" pitchFamily="18" charset="0"/>
                      </a:rPr>
                      <m:t>)</m:t>
                    </m:r>
                    <m:r>
                      <a:rPr kumimoji="1" lang="en-US" altLang="ja-JP" sz="1400" b="0" i="1" smtClean="0">
                        <a:latin typeface="Cambria Math" panose="02040503050406030204" pitchFamily="18" charset="0"/>
                      </a:rPr>
                      <m:t>𝛿</m:t>
                    </m:r>
                    <m:r>
                      <a:rPr kumimoji="1" lang="en-US" altLang="ja-JP" sz="1400" b="0" i="1" smtClean="0">
                        <a:latin typeface="Cambria Math" panose="02040503050406030204" pitchFamily="18" charset="0"/>
                      </a:rPr>
                      <m:t>𝑢</m:t>
                    </m:r>
                  </m:oMath>
                </a14:m>
                <a:r>
                  <a:rPr kumimoji="1" lang="en-US" altLang="ja-JP" sz="1400" dirty="0" smtClean="0"/>
                  <a:t>,  (</a:t>
                </a:r>
                <a:r>
                  <a:rPr kumimoji="1" lang="ja-JP" altLang="en-US" sz="1400" dirty="0" smtClean="0"/>
                  <a:t>右</a:t>
                </a:r>
                <a:r>
                  <a:rPr kumimoji="1" lang="en-US" altLang="ja-JP" sz="1400" dirty="0" smtClean="0"/>
                  <a:t>)</a:t>
                </a:r>
                <a:r>
                  <a:rPr kumimoji="1" lang="ja-JP" altLang="en-US" sz="1400" dirty="0" smtClean="0"/>
                  <a:t>運動量フラックスの発散の東西平均</a:t>
                </a:r>
                <a:r>
                  <a:rPr lang="en-US" altLang="ja-JP" sz="1400" dirty="0" smtClean="0"/>
                  <a:t>. </a:t>
                </a:r>
                <a:r>
                  <a:rPr lang="ja-JP" altLang="en-US" sz="1400" dirty="0" smtClean="0"/>
                  <a:t>点線</a:t>
                </a:r>
                <a:r>
                  <a:rPr lang="en-US" altLang="ja-JP" sz="1400" dirty="0"/>
                  <a:t>, </a:t>
                </a:r>
                <a:r>
                  <a:rPr lang="ja-JP" altLang="en-US" sz="1400" dirty="0"/>
                  <a:t>破線は</a:t>
                </a:r>
                <a:r>
                  <a:rPr lang="ja-JP" altLang="en-US" sz="1400" dirty="0" smtClean="0"/>
                  <a:t>それぞれ</a:t>
                </a:r>
                <a:r>
                  <a:rPr lang="en-US" altLang="ja-JP" sz="1400" dirty="0"/>
                  <a:t>t = 37 000 </a:t>
                </a:r>
                <a:r>
                  <a:rPr lang="en-US" altLang="ja-JP" sz="1400" dirty="0" smtClean="0"/>
                  <a:t>s, 39 </a:t>
                </a:r>
                <a:r>
                  <a:rPr lang="en-US" altLang="ja-JP" sz="1400" dirty="0"/>
                  <a:t>000 s </a:t>
                </a:r>
                <a:r>
                  <a:rPr lang="ja-JP" altLang="en-US" sz="1400" dirty="0"/>
                  <a:t>における値を表し</a:t>
                </a:r>
                <a:r>
                  <a:rPr lang="en-US" altLang="ja-JP" sz="1400" dirty="0"/>
                  <a:t>, </a:t>
                </a:r>
                <a:r>
                  <a:rPr lang="ja-JP" altLang="en-US" sz="1400" dirty="0"/>
                  <a:t>実線は</a:t>
                </a:r>
                <a:r>
                  <a:rPr lang="en-US" altLang="ja-JP" sz="1400" dirty="0"/>
                  <a:t>t = 39000 </a:t>
                </a:r>
                <a:r>
                  <a:rPr lang="en-US" altLang="ja-JP" sz="1400" dirty="0" smtClean="0"/>
                  <a:t>~</a:t>
                </a:r>
                <a:r>
                  <a:rPr lang="ja-JP" altLang="en-US" sz="1400" dirty="0" smtClean="0"/>
                  <a:t> </a:t>
                </a:r>
                <a:r>
                  <a:rPr lang="en-US" altLang="ja-JP" sz="1400" dirty="0"/>
                  <a:t>41 000 s </a:t>
                </a:r>
                <a:r>
                  <a:rPr lang="ja-JP" altLang="en-US" sz="1400" dirty="0" smtClean="0"/>
                  <a:t>の時間</a:t>
                </a:r>
                <a:r>
                  <a:rPr lang="ja-JP" altLang="en-US" sz="1400" dirty="0"/>
                  <a:t>平均を表す</a:t>
                </a:r>
                <a:r>
                  <a:rPr lang="en-US" altLang="ja-JP" sz="1400" dirty="0"/>
                  <a:t>.</a:t>
                </a:r>
                <a:endParaRPr lang="en-US" altLang="ja-JP" sz="1400" dirty="0" smtClean="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1207363" y="5833129"/>
                <a:ext cx="6793636" cy="523220"/>
              </a:xfrm>
              <a:prstGeom prst="rect">
                <a:avLst/>
              </a:prstGeom>
              <a:blipFill rotWithShape="0">
                <a:blip r:embed="rId4"/>
                <a:stretch>
                  <a:fillRect l="-269" t="-2326" b="-10465"/>
                </a:stretch>
              </a:blipFill>
            </p:spPr>
            <p:txBody>
              <a:bodyPr/>
              <a:lstStyle/>
              <a:p>
                <a:r>
                  <a:rPr lang="ja-JP" altLang="en-US">
                    <a:noFill/>
                  </a:rPr>
                  <a:t> </a:t>
                </a:r>
              </a:p>
            </p:txBody>
          </p:sp>
        </mc:Fallback>
      </mc:AlternateContent>
      <p:pic>
        <p:nvPicPr>
          <p:cNvPr id="6" name="図 5"/>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5100" t="7467" r="22900" b="11813"/>
          <a:stretch/>
        </p:blipFill>
        <p:spPr>
          <a:xfrm>
            <a:off x="4572000" y="2422556"/>
            <a:ext cx="3111948" cy="3225769"/>
          </a:xfrm>
          <a:prstGeom prst="rect">
            <a:avLst/>
          </a:prstGeom>
        </p:spPr>
      </p:pic>
      <p:pic>
        <p:nvPicPr>
          <p:cNvPr id="7" name="図 6"/>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6635" t="7811" r="23462" b="12460"/>
          <a:stretch/>
        </p:blipFill>
        <p:spPr>
          <a:xfrm>
            <a:off x="1376597" y="2390378"/>
            <a:ext cx="3053741" cy="3257947"/>
          </a:xfrm>
          <a:prstGeom prst="rect">
            <a:avLst/>
          </a:prstGeom>
        </p:spPr>
      </p:pic>
    </p:spTree>
    <p:extLst>
      <p:ext uri="{BB962C8B-B14F-4D97-AF65-F5344CB8AC3E}">
        <p14:creationId xmlns:p14="http://schemas.microsoft.com/office/powerpoint/2010/main" val="2466814035"/>
      </p:ext>
    </p:extLst>
  </p:cSld>
  <p:clrMapOvr>
    <a:masterClrMapping/>
  </p:clrMapOvr>
  <mc:AlternateContent xmlns:mc="http://schemas.openxmlformats.org/markup-compatibility/2006" xmlns:p14="http://schemas.microsoft.com/office/powerpoint/2010/main">
    <mc:Choice Requires="p14">
      <p:transition spd="slow" p14:dur="2000" advTm="65602"/>
    </mc:Choice>
    <mc:Fallback xmlns="">
      <p:transition spd="slow" advTm="65602"/>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sp>
        <p:nvSpPr>
          <p:cNvPr id="3" name="コンテンツ プレースホルダー 2"/>
          <p:cNvSpPr>
            <a:spLocks noGrp="1"/>
          </p:cNvSpPr>
          <p:nvPr>
            <p:ph idx="1"/>
          </p:nvPr>
        </p:nvSpPr>
        <p:spPr>
          <a:xfrm>
            <a:off x="633845" y="1260630"/>
            <a:ext cx="8035370" cy="4190602"/>
          </a:xfrm>
        </p:spPr>
        <p:txBody>
          <a:bodyPr>
            <a:normAutofit/>
          </a:bodyPr>
          <a:lstStyle/>
          <a:p>
            <a:r>
              <a:rPr lang="ja-JP" altLang="en-US" sz="2400" dirty="0"/>
              <a:t>対流によって発生し高高度まで伝播する内部重力波について非線形・非静力学・圧縮性の鉛直二次元数値モデルを作成して</a:t>
            </a:r>
            <a:r>
              <a:rPr lang="ja-JP" altLang="en-US" sz="2400" dirty="0" smtClean="0"/>
              <a:t>調べた</a:t>
            </a:r>
            <a:endParaRPr lang="en-US" altLang="ja-JP" sz="2400" dirty="0"/>
          </a:p>
          <a:p>
            <a:pPr>
              <a:lnSpc>
                <a:spcPct val="100000"/>
              </a:lnSpc>
            </a:pPr>
            <a:r>
              <a:rPr lang="ja-JP" altLang="en-US" sz="2400" dirty="0" smtClean="0"/>
              <a:t>対流</a:t>
            </a:r>
            <a:r>
              <a:rPr lang="ja-JP" altLang="en-US" sz="2400" dirty="0"/>
              <a:t>から</a:t>
            </a:r>
            <a:r>
              <a:rPr lang="ja-JP" altLang="en-US" sz="2400" dirty="0" smtClean="0"/>
              <a:t>の内部重力波の伝播</a:t>
            </a:r>
            <a:r>
              <a:rPr lang="en-US" altLang="ja-JP" sz="2400" dirty="0" smtClean="0"/>
              <a:t>, </a:t>
            </a:r>
            <a:r>
              <a:rPr lang="ja-JP" altLang="en-US" sz="2400" dirty="0"/>
              <a:t>クリティカルレベル</a:t>
            </a:r>
            <a:r>
              <a:rPr lang="ja-JP" altLang="en-US" sz="2400" dirty="0" smtClean="0"/>
              <a:t>における吸収</a:t>
            </a:r>
            <a:r>
              <a:rPr lang="en-US" altLang="ja-JP" sz="2400" dirty="0" smtClean="0"/>
              <a:t>, </a:t>
            </a:r>
            <a:r>
              <a:rPr lang="ja-JP" altLang="en-US" sz="2400" dirty="0" smtClean="0"/>
              <a:t>二次的な内部重力波の発生</a:t>
            </a:r>
            <a:r>
              <a:rPr lang="en-US" altLang="ja-JP" sz="2400" dirty="0" smtClean="0"/>
              <a:t>, </a:t>
            </a:r>
            <a:r>
              <a:rPr lang="ja-JP" altLang="en-US" sz="2400" dirty="0" smtClean="0"/>
              <a:t>中間圏界面付近での砕波をシミュレーションできた</a:t>
            </a:r>
            <a:endParaRPr lang="en-US" altLang="ja-JP" sz="2400" dirty="0" smtClean="0"/>
          </a:p>
          <a:p>
            <a:pPr>
              <a:lnSpc>
                <a:spcPct val="100000"/>
              </a:lnSpc>
            </a:pPr>
            <a:r>
              <a:rPr lang="ja-JP" altLang="en-US" sz="2400" dirty="0" smtClean="0"/>
              <a:t>中間圏</a:t>
            </a:r>
            <a:r>
              <a:rPr lang="ja-JP" altLang="en-US" sz="2400" dirty="0"/>
              <a:t>界面付近</a:t>
            </a:r>
            <a:r>
              <a:rPr lang="ja-JP" altLang="en-US" sz="2400" dirty="0" smtClean="0"/>
              <a:t>で重力波が砕波</a:t>
            </a:r>
            <a:r>
              <a:rPr lang="ja-JP" altLang="en-US" sz="2400" dirty="0"/>
              <a:t>すること</a:t>
            </a:r>
            <a:r>
              <a:rPr lang="ja-JP" altLang="en-US" sz="2400" dirty="0" smtClean="0"/>
              <a:t>で平均風を加速</a:t>
            </a:r>
            <a:r>
              <a:rPr lang="ja-JP" altLang="en-US" sz="2400" dirty="0"/>
              <a:t>すること</a:t>
            </a:r>
            <a:r>
              <a:rPr lang="ja-JP" altLang="en-US" sz="2400" dirty="0" smtClean="0"/>
              <a:t>が確認できた</a:t>
            </a:r>
            <a:endParaRPr lang="en-US" altLang="ja-JP" sz="2400" dirty="0" smtClean="0"/>
          </a:p>
          <a:p>
            <a:pPr lvl="1">
              <a:lnSpc>
                <a:spcPct val="100000"/>
              </a:lnSpc>
            </a:pPr>
            <a:r>
              <a:rPr lang="ja-JP" altLang="en-US" sz="2000" dirty="0"/>
              <a:t>砕波領域は平均風がある場合とない場合</a:t>
            </a:r>
            <a:r>
              <a:rPr lang="ja-JP" altLang="en-US" sz="2000" dirty="0" smtClean="0"/>
              <a:t>でも高度 </a:t>
            </a:r>
            <a:r>
              <a:rPr lang="en-US" altLang="ja-JP" sz="2000" dirty="0" smtClean="0"/>
              <a:t>100 km </a:t>
            </a:r>
            <a:r>
              <a:rPr lang="ja-JP" altLang="en-US" sz="2000" dirty="0" smtClean="0"/>
              <a:t>程度</a:t>
            </a:r>
            <a:endParaRPr lang="en-US" altLang="ja-JP" sz="2000" dirty="0" smtClean="0"/>
          </a:p>
          <a:p>
            <a:pPr lvl="1">
              <a:lnSpc>
                <a:spcPct val="100000"/>
              </a:lnSpc>
            </a:pPr>
            <a:r>
              <a:rPr lang="ja-JP" altLang="en-US" sz="2000" dirty="0" smtClean="0"/>
              <a:t>加速は観測されているものと同じか大きい</a:t>
            </a:r>
            <a:r>
              <a:rPr lang="ja-JP" altLang="en-US" sz="2000" dirty="0" smtClean="0"/>
              <a:t>程度</a:t>
            </a:r>
            <a:endParaRPr lang="en-US" altLang="ja-JP" sz="2000" dirty="0" smtClean="0"/>
          </a:p>
        </p:txBody>
      </p:sp>
      <p:sp>
        <p:nvSpPr>
          <p:cNvPr id="4" name="スライド番号プレースホルダー 3"/>
          <p:cNvSpPr>
            <a:spLocks noGrp="1"/>
          </p:cNvSpPr>
          <p:nvPr>
            <p:ph type="sldNum" sz="quarter" idx="12"/>
          </p:nvPr>
        </p:nvSpPr>
        <p:spPr/>
        <p:txBody>
          <a:bodyPr/>
          <a:lstStyle/>
          <a:p>
            <a:fld id="{AD65664E-0693-4FD6-A3E3-33D460159F90}" type="slidenum">
              <a:rPr kumimoji="1" lang="ja-JP" altLang="en-US" smtClean="0"/>
              <a:t>16</a:t>
            </a:fld>
            <a:endParaRPr kumimoji="1" lang="ja-JP" altLang="en-US" dirty="0"/>
          </a:p>
        </p:txBody>
      </p:sp>
      <p:sp>
        <p:nvSpPr>
          <p:cNvPr id="6" name="日付プレースホルダー 5"/>
          <p:cNvSpPr>
            <a:spLocks noGrp="1"/>
          </p:cNvSpPr>
          <p:nvPr>
            <p:ph type="dt" sz="half" idx="10"/>
          </p:nvPr>
        </p:nvSpPr>
        <p:spPr/>
        <p:txBody>
          <a:bodyPr/>
          <a:lstStyle/>
          <a:p>
            <a:fld id="{7C098121-1DC9-426C-81F2-BF879F2CB714}" type="datetime4">
              <a:rPr kumimoji="1" lang="ja-JP" altLang="en-US" smtClean="0"/>
              <a:t>2017年2月9日</a:t>
            </a:fld>
            <a:endParaRPr kumimoji="1" lang="ja-JP" altLang="en-US"/>
          </a:p>
        </p:txBody>
      </p:sp>
      <p:sp>
        <p:nvSpPr>
          <p:cNvPr id="5" name="テキスト ボックス 4"/>
          <p:cNvSpPr txBox="1"/>
          <p:nvPr/>
        </p:nvSpPr>
        <p:spPr>
          <a:xfrm>
            <a:off x="1716897" y="5468818"/>
            <a:ext cx="5710205" cy="707886"/>
          </a:xfrm>
          <a:prstGeom prst="rect">
            <a:avLst/>
          </a:prstGeom>
          <a:noFill/>
          <a:ln w="31750">
            <a:solidFill>
              <a:schemeClr val="accent5"/>
            </a:solidFill>
          </a:ln>
        </p:spPr>
        <p:txBody>
          <a:bodyPr wrap="square" rtlCol="0">
            <a:spAutoFit/>
          </a:bodyPr>
          <a:lstStyle/>
          <a:p>
            <a:pPr algn="ctr"/>
            <a:r>
              <a:rPr lang="ja-JP" altLang="en-US" sz="2000" dirty="0"/>
              <a:t>中間圏界面付近の弱風層の形成</a:t>
            </a:r>
            <a:r>
              <a:rPr lang="ja-JP" altLang="en-US" sz="2000" dirty="0" smtClean="0"/>
              <a:t>に</a:t>
            </a:r>
            <a:endParaRPr lang="en-US" altLang="ja-JP" sz="2000" dirty="0" smtClean="0"/>
          </a:p>
          <a:p>
            <a:pPr algn="ctr"/>
            <a:r>
              <a:rPr lang="ja-JP" altLang="en-US" sz="2000" dirty="0" smtClean="0"/>
              <a:t>対流圏</a:t>
            </a:r>
            <a:r>
              <a:rPr lang="ja-JP" altLang="en-US" sz="2000" dirty="0"/>
              <a:t>から伝播</a:t>
            </a:r>
            <a:r>
              <a:rPr lang="ja-JP" altLang="en-US" sz="2000" dirty="0" smtClean="0"/>
              <a:t>した内部</a:t>
            </a:r>
            <a:r>
              <a:rPr lang="ja-JP" altLang="en-US" sz="2000" dirty="0"/>
              <a:t>重力波が関わって</a:t>
            </a:r>
            <a:r>
              <a:rPr lang="ja-JP" altLang="en-US" sz="2000" dirty="0" smtClean="0"/>
              <a:t>いる</a:t>
            </a:r>
            <a:endParaRPr lang="en-US" altLang="ja-JP" sz="2000" dirty="0"/>
          </a:p>
        </p:txBody>
      </p:sp>
    </p:spTree>
    <p:extLst>
      <p:ext uri="{BB962C8B-B14F-4D97-AF65-F5344CB8AC3E}">
        <p14:creationId xmlns:p14="http://schemas.microsoft.com/office/powerpoint/2010/main" val="976205265"/>
      </p:ext>
    </p:extLst>
  </p:cSld>
  <p:clrMapOvr>
    <a:masterClrMapping/>
  </p:clrMapOvr>
  <mc:AlternateContent xmlns:mc="http://schemas.openxmlformats.org/markup-compatibility/2006" xmlns:p14="http://schemas.microsoft.com/office/powerpoint/2010/main">
    <mc:Choice Requires="p14">
      <p:transition spd="slow" p14:dur="2000" advTm="43508"/>
    </mc:Choice>
    <mc:Fallback xmlns="">
      <p:transition spd="slow" advTm="43508"/>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砕波高度</a:t>
            </a:r>
            <a:endParaRPr kumimoji="1" lang="ja-JP" altLang="en-US" dirty="0"/>
          </a:p>
        </p:txBody>
      </p:sp>
      <p:sp>
        <p:nvSpPr>
          <p:cNvPr id="3" name="コンテンツ プレースホルダー 2"/>
          <p:cNvSpPr>
            <a:spLocks noGrp="1"/>
          </p:cNvSpPr>
          <p:nvPr>
            <p:ph idx="1"/>
          </p:nvPr>
        </p:nvSpPr>
        <p:spPr>
          <a:xfrm>
            <a:off x="633845" y="1260629"/>
            <a:ext cx="7806770" cy="4768696"/>
          </a:xfrm>
        </p:spPr>
        <p:txBody>
          <a:bodyPr/>
          <a:lstStyle/>
          <a:p>
            <a:r>
              <a:rPr kumimoji="1" lang="ja-JP" altLang="en-US" dirty="0" smtClean="0"/>
              <a:t>線形理論における砕波高度</a:t>
            </a:r>
            <a:endParaRPr kumimoji="1" lang="en-US" altLang="ja-JP" dirty="0" smtClean="0"/>
          </a:p>
          <a:p>
            <a:endParaRPr lang="en-US" altLang="ja-JP" dirty="0"/>
          </a:p>
          <a:p>
            <a:endParaRPr kumimoji="1" lang="en-US" altLang="ja-JP" dirty="0" smtClean="0"/>
          </a:p>
          <a:p>
            <a:pPr lvl="1"/>
            <a:r>
              <a:rPr lang="ja-JP" altLang="en-US" dirty="0"/>
              <a:t>この</a:t>
            </a:r>
            <a:r>
              <a:rPr lang="ja-JP" altLang="en-US" dirty="0" smtClean="0"/>
              <a:t>式から見積もった重力波の砕波高度は約 </a:t>
            </a:r>
            <a:r>
              <a:rPr lang="en-US" altLang="ja-JP" dirty="0" smtClean="0"/>
              <a:t>100 km </a:t>
            </a:r>
            <a:r>
              <a:rPr lang="ja-JP" altLang="en-US" dirty="0" smtClean="0"/>
              <a:t>であり</a:t>
            </a:r>
            <a:r>
              <a:rPr lang="en-US" altLang="ja-JP" dirty="0" smtClean="0"/>
              <a:t>, </a:t>
            </a:r>
            <a:r>
              <a:rPr lang="ja-JP" altLang="en-US" dirty="0" smtClean="0"/>
              <a:t>計算結果と整合的</a:t>
            </a:r>
            <a:endParaRPr kumimoji="1" lang="ja-JP" altLang="en-US" dirty="0"/>
          </a:p>
        </p:txBody>
      </p:sp>
      <p:sp>
        <p:nvSpPr>
          <p:cNvPr id="4" name="日付プレースホルダー 3"/>
          <p:cNvSpPr>
            <a:spLocks noGrp="1"/>
          </p:cNvSpPr>
          <p:nvPr>
            <p:ph type="dt" sz="half" idx="10"/>
          </p:nvPr>
        </p:nvSpPr>
        <p:spPr/>
        <p:txBody>
          <a:bodyPr/>
          <a:lstStyle/>
          <a:p>
            <a:fld id="{132812A9-8C0B-4C75-8E65-39F8D53FDEFA}" type="datetime4">
              <a:rPr kumimoji="1" lang="ja-JP" altLang="en-US" smtClean="0"/>
              <a:t>2017年2月9日</a:t>
            </a:fld>
            <a:endParaRPr kumimoji="1" lang="ja-JP" altLang="en-US"/>
          </a:p>
        </p:txBody>
      </p:sp>
      <p:sp>
        <p:nvSpPr>
          <p:cNvPr id="5" name="スライド番号プレースホルダー 4"/>
          <p:cNvSpPr>
            <a:spLocks noGrp="1"/>
          </p:cNvSpPr>
          <p:nvPr>
            <p:ph type="sldNum" sz="quarter" idx="12"/>
          </p:nvPr>
        </p:nvSpPr>
        <p:spPr/>
        <p:txBody>
          <a:bodyPr/>
          <a:lstStyle/>
          <a:p>
            <a:fld id="{AD65664E-0693-4FD6-A3E3-33D460159F90}" type="slidenum">
              <a:rPr lang="ja-JP" altLang="en-US" smtClean="0"/>
              <a:pPr/>
              <a:t>17</a:t>
            </a:fld>
            <a:endParaRPr lang="ja-JP" altLang="en-US" dirty="0"/>
          </a:p>
        </p:txBody>
      </p:sp>
      <mc:AlternateContent xmlns:mc="http://schemas.openxmlformats.org/markup-compatibility/2006" xmlns:a14="http://schemas.microsoft.com/office/drawing/2010/main">
        <mc:Choice Requires="a14">
          <p:sp>
            <p:nvSpPr>
              <p:cNvPr id="6" name="テキスト ボックス 5"/>
              <p:cNvSpPr txBox="1"/>
              <p:nvPr/>
            </p:nvSpPr>
            <p:spPr>
              <a:xfrm>
                <a:off x="1103849" y="1960742"/>
                <a:ext cx="3213572" cy="3762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𝑧</m:t>
                          </m:r>
                        </m:e>
                        <m:sub>
                          <m:r>
                            <a:rPr kumimoji="1" lang="en-US" altLang="ja-JP" sz="2400" b="0" i="1" smtClean="0">
                              <a:latin typeface="Cambria Math" panose="02040503050406030204" pitchFamily="18" charset="0"/>
                            </a:rPr>
                            <m:t>𝑏</m:t>
                          </m:r>
                        </m:sub>
                      </m:sSub>
                      <m:r>
                        <a:rPr kumimoji="1" lang="en-US" altLang="ja-JP" sz="2400" b="0" i="1" smtClean="0">
                          <a:latin typeface="Cambria Math" panose="02040503050406030204" pitchFamily="18" charset="0"/>
                        </a:rPr>
                        <m:t>=2</m:t>
                      </m:r>
                      <m:r>
                        <a:rPr kumimoji="1" lang="en-US" altLang="ja-JP" sz="2400" b="0" i="1" smtClean="0">
                          <a:latin typeface="Cambria Math" panose="02040503050406030204" pitchFamily="18" charset="0"/>
                        </a:rPr>
                        <m:t>𝐻</m:t>
                      </m:r>
                      <m:r>
                        <a:rPr kumimoji="1" lang="en-US" altLang="ja-JP" sz="2400" b="0" i="1" smtClean="0">
                          <a:latin typeface="Cambria Math" panose="02040503050406030204" pitchFamily="18" charset="0"/>
                        </a:rPr>
                        <m:t> </m:t>
                      </m:r>
                      <m:r>
                        <m:rPr>
                          <m:sty m:val="p"/>
                        </m:rPr>
                        <a:rPr kumimoji="1" lang="en-US" altLang="ja-JP" sz="2400" b="0" i="1" smtClean="0">
                          <a:latin typeface="Cambria Math" panose="02040503050406030204" pitchFamily="18" charset="0"/>
                        </a:rPr>
                        <m:t>ln</m:t>
                      </m:r>
                      <m:r>
                        <a:rPr kumimoji="1" lang="en-US" altLang="ja-JP" sz="2400" b="0" i="1" smtClean="0">
                          <a:latin typeface="Cambria Math" panose="02040503050406030204" pitchFamily="18" charset="0"/>
                        </a:rPr>
                        <m:t>|</m:t>
                      </m:r>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rPr>
                            <m:t>𝑁</m:t>
                          </m:r>
                        </m:e>
                        <m:sup>
                          <m:r>
                            <a:rPr kumimoji="1" lang="en-US" altLang="ja-JP" sz="2400" b="0" i="1" smtClean="0">
                              <a:latin typeface="Cambria Math" panose="02040503050406030204" pitchFamily="18" charset="0"/>
                            </a:rPr>
                            <m:t>2</m:t>
                          </m:r>
                        </m:sup>
                      </m:sSup>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rPr>
                            <m:t>𝑚</m:t>
                          </m:r>
                        </m:e>
                        <m:sup>
                          <m:r>
                            <a:rPr kumimoji="1" lang="en-US" altLang="ja-JP" sz="2400" b="0" i="1" smtClean="0">
                              <a:latin typeface="Cambria Math" panose="02040503050406030204" pitchFamily="18" charset="0"/>
                            </a:rPr>
                            <m:t>−2</m:t>
                          </m:r>
                        </m:sup>
                      </m:sSup>
                      <m:sSubSup>
                        <m:sSubSupPr>
                          <m:ctrlPr>
                            <a:rPr kumimoji="1" lang="en-US" altLang="ja-JP" sz="2400" b="0" i="1" smtClean="0">
                              <a:latin typeface="Cambria Math" panose="02040503050406030204" pitchFamily="18" charset="0"/>
                            </a:rPr>
                          </m:ctrlPr>
                        </m:sSubSupPr>
                        <m:e>
                          <m:r>
                            <m:rPr>
                              <m:sty m:val="p"/>
                            </m:rPr>
                            <a:rPr kumimoji="1" lang="en-US" altLang="ja-JP" sz="2400" b="0" i="0" smtClean="0">
                              <a:latin typeface="Cambria Math" panose="02040503050406030204" pitchFamily="18" charset="0"/>
                            </a:rPr>
                            <m:t>Φ</m:t>
                          </m:r>
                        </m:e>
                        <m:sub>
                          <m:r>
                            <a:rPr kumimoji="1" lang="en-US" altLang="ja-JP" sz="2400" b="0" i="1" smtClean="0">
                              <a:latin typeface="Cambria Math" panose="02040503050406030204" pitchFamily="18" charset="0"/>
                            </a:rPr>
                            <m:t>0</m:t>
                          </m:r>
                        </m:sub>
                        <m:sup>
                          <m:r>
                            <a:rPr kumimoji="1" lang="en-US" altLang="ja-JP" sz="2400" b="0" i="1" smtClean="0">
                              <a:latin typeface="Cambria Math" panose="02040503050406030204" pitchFamily="18" charset="0"/>
                            </a:rPr>
                            <m:t>−1</m:t>
                          </m:r>
                        </m:sup>
                      </m:sSubSup>
                      <m:r>
                        <a:rPr kumimoji="1" lang="en-US" altLang="ja-JP" sz="2400" b="0" i="1" smtClean="0">
                          <a:latin typeface="Cambria Math" panose="02040503050406030204" pitchFamily="18" charset="0"/>
                        </a:rPr>
                        <m:t>|</m:t>
                      </m:r>
                    </m:oMath>
                  </m:oMathPara>
                </a14:m>
                <a:endParaRPr kumimoji="1" lang="ja-JP" altLang="en-US"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1103849" y="1960742"/>
                <a:ext cx="3213572" cy="376257"/>
              </a:xfrm>
              <a:prstGeom prst="rect">
                <a:avLst/>
              </a:prstGeom>
              <a:blipFill rotWithShape="0">
                <a:blip r:embed="rId2"/>
                <a:stretch>
                  <a:fillRect l="-569" t="-4918" r="-3036" b="-36066"/>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31396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3844" y="189548"/>
            <a:ext cx="7367155" cy="869005"/>
          </a:xfrm>
        </p:spPr>
        <p:txBody>
          <a:bodyPr/>
          <a:lstStyle/>
          <a:p>
            <a:r>
              <a:rPr lang="ja-JP" altLang="en-US" dirty="0"/>
              <a:t>対流</a:t>
            </a:r>
            <a:r>
              <a:rPr lang="ja-JP" altLang="en-US" dirty="0" smtClean="0"/>
              <a:t>と内部重力波の発生</a:t>
            </a:r>
            <a:endParaRPr kumimoji="1" lang="ja-JP" altLang="en-US" dirty="0"/>
          </a:p>
        </p:txBody>
      </p:sp>
      <p:sp>
        <p:nvSpPr>
          <p:cNvPr id="4" name="日付プレースホルダー 3"/>
          <p:cNvSpPr>
            <a:spLocks noGrp="1"/>
          </p:cNvSpPr>
          <p:nvPr>
            <p:ph type="dt" sz="half" idx="10"/>
          </p:nvPr>
        </p:nvSpPr>
        <p:spPr/>
        <p:txBody>
          <a:bodyPr/>
          <a:lstStyle/>
          <a:p>
            <a:fld id="{132812A9-8C0B-4C75-8E65-39F8D53FDEFA}" type="datetime4">
              <a:rPr kumimoji="1" lang="ja-JP" altLang="en-US" smtClean="0"/>
              <a:t>2017年2月9日</a:t>
            </a:fld>
            <a:endParaRPr kumimoji="1" lang="ja-JP" altLang="en-US"/>
          </a:p>
        </p:txBody>
      </p:sp>
      <p:sp>
        <p:nvSpPr>
          <p:cNvPr id="5" name="スライド番号プレースホルダー 4"/>
          <p:cNvSpPr>
            <a:spLocks noGrp="1"/>
          </p:cNvSpPr>
          <p:nvPr>
            <p:ph type="sldNum" sz="quarter" idx="12"/>
          </p:nvPr>
        </p:nvSpPr>
        <p:spPr/>
        <p:txBody>
          <a:bodyPr/>
          <a:lstStyle/>
          <a:p>
            <a:fld id="{AD65664E-0693-4FD6-A3E3-33D460159F90}" type="slidenum">
              <a:rPr lang="ja-JP" altLang="en-US" smtClean="0"/>
              <a:pPr/>
              <a:t>18</a:t>
            </a:fld>
            <a:endParaRPr lang="ja-JP" altLang="en-US" dirty="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033" y="1875762"/>
            <a:ext cx="2262203" cy="3706500"/>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6236" y="1969393"/>
            <a:ext cx="2155764" cy="3519237"/>
          </a:xfrm>
          <a:prstGeom prst="rect">
            <a:avLst/>
          </a:prstGeom>
        </p:spPr>
      </p:pic>
      <p:sp>
        <p:nvSpPr>
          <p:cNvPr id="8" name="テキスト ボックス 7"/>
          <p:cNvSpPr txBox="1"/>
          <p:nvPr/>
        </p:nvSpPr>
        <p:spPr>
          <a:xfrm>
            <a:off x="542950" y="5582261"/>
            <a:ext cx="3621633" cy="518746"/>
          </a:xfrm>
          <a:prstGeom prst="rect">
            <a:avLst/>
          </a:prstGeom>
          <a:noFill/>
        </p:spPr>
        <p:txBody>
          <a:bodyPr wrap="square" rtlCol="0">
            <a:spAutoFit/>
          </a:bodyPr>
          <a:lstStyle/>
          <a:p>
            <a:r>
              <a:rPr lang="ja-JP" altLang="en-US" sz="1400" dirty="0" smtClean="0"/>
              <a:t>図</a:t>
            </a:r>
            <a:r>
              <a:rPr lang="en-US" altLang="ja-JP" sz="1400" dirty="0"/>
              <a:t>6</a:t>
            </a:r>
            <a:r>
              <a:rPr lang="en-US" altLang="ja-JP" sz="1400" dirty="0" smtClean="0"/>
              <a:t>: </a:t>
            </a:r>
            <a:r>
              <a:rPr lang="ja-JP" altLang="en-US" sz="1400" dirty="0" smtClean="0"/>
              <a:t>平均風が</a:t>
            </a:r>
            <a:r>
              <a:rPr lang="ja-JP" altLang="en-US" sz="1400" dirty="0"/>
              <a:t>ある</a:t>
            </a:r>
            <a:r>
              <a:rPr lang="ja-JP" altLang="en-US" sz="1400" dirty="0" smtClean="0"/>
              <a:t>場合の等温位線</a:t>
            </a:r>
            <a:r>
              <a:rPr lang="en-US" altLang="ja-JP" sz="1400" dirty="0" smtClean="0"/>
              <a:t>(</a:t>
            </a:r>
            <a:r>
              <a:rPr lang="ja-JP" altLang="en-US" sz="1400" dirty="0" smtClean="0"/>
              <a:t>左</a:t>
            </a:r>
            <a:r>
              <a:rPr lang="en-US" altLang="ja-JP" sz="1400" dirty="0" smtClean="0"/>
              <a:t>)</a:t>
            </a:r>
            <a:r>
              <a:rPr lang="ja-JP" altLang="en-US" sz="1400" dirty="0" smtClean="0"/>
              <a:t>と鉛直速度</a:t>
            </a:r>
            <a:r>
              <a:rPr lang="en-US" altLang="ja-JP" sz="1400" dirty="0" smtClean="0"/>
              <a:t>(</a:t>
            </a:r>
            <a:r>
              <a:rPr lang="ja-JP" altLang="en-US" sz="1400" dirty="0" smtClean="0"/>
              <a:t>右</a:t>
            </a:r>
            <a:r>
              <a:rPr lang="en-US" altLang="ja-JP" sz="1400" dirty="0" smtClean="0"/>
              <a:t>)</a:t>
            </a:r>
            <a:endParaRPr kumimoji="1" lang="ja-JP" altLang="en-US" sz="1400" dirty="0"/>
          </a:p>
        </p:txBody>
      </p:sp>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9520" y="1299861"/>
            <a:ext cx="3051479" cy="4258277"/>
          </a:xfrm>
          <a:prstGeom prst="rect">
            <a:avLst/>
          </a:prstGeom>
        </p:spPr>
      </p:pic>
      <p:sp>
        <p:nvSpPr>
          <p:cNvPr id="11" name="テキスト ボックス 10"/>
          <p:cNvSpPr txBox="1"/>
          <p:nvPr/>
        </p:nvSpPr>
        <p:spPr>
          <a:xfrm>
            <a:off x="4664442" y="5582261"/>
            <a:ext cx="3621633" cy="523220"/>
          </a:xfrm>
          <a:prstGeom prst="rect">
            <a:avLst/>
          </a:prstGeom>
          <a:noFill/>
        </p:spPr>
        <p:txBody>
          <a:bodyPr wrap="square" rtlCol="0">
            <a:spAutoFit/>
          </a:bodyPr>
          <a:lstStyle/>
          <a:p>
            <a:r>
              <a:rPr lang="ja-JP" altLang="en-US" sz="1400" dirty="0" smtClean="0"/>
              <a:t>図</a:t>
            </a:r>
            <a:r>
              <a:rPr lang="en-US" altLang="ja-JP" sz="1400" dirty="0"/>
              <a:t>7</a:t>
            </a:r>
            <a:r>
              <a:rPr lang="en-US" altLang="ja-JP" sz="1400" dirty="0" smtClean="0"/>
              <a:t>: </a:t>
            </a:r>
            <a:r>
              <a:rPr lang="ja-JP" altLang="en-US" sz="1400" dirty="0" smtClean="0"/>
              <a:t>平均風が</a:t>
            </a:r>
            <a:r>
              <a:rPr lang="ja-JP" altLang="en-US" sz="1400" dirty="0"/>
              <a:t>ある</a:t>
            </a:r>
            <a:r>
              <a:rPr lang="ja-JP" altLang="en-US" sz="1400" dirty="0" smtClean="0"/>
              <a:t>場合の高度 </a:t>
            </a:r>
            <a:r>
              <a:rPr lang="en-US" altLang="ja-JP" sz="1400" dirty="0" smtClean="0"/>
              <a:t>0~30 km </a:t>
            </a:r>
            <a:r>
              <a:rPr lang="ja-JP" altLang="en-US" sz="1400" dirty="0" smtClean="0"/>
              <a:t>における鉛直速度</a:t>
            </a:r>
            <a:endParaRPr kumimoji="1" lang="ja-JP" altLang="en-US" sz="1400" dirty="0"/>
          </a:p>
        </p:txBody>
      </p:sp>
    </p:spTree>
    <p:extLst>
      <p:ext uri="{BB962C8B-B14F-4D97-AF65-F5344CB8AC3E}">
        <p14:creationId xmlns:p14="http://schemas.microsoft.com/office/powerpoint/2010/main" val="1414693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クリティカルレベル</a:t>
            </a:r>
            <a:endParaRPr kumimoji="1" lang="ja-JP" altLang="en-US" dirty="0"/>
          </a:p>
        </p:txBody>
      </p:sp>
      <p:sp>
        <p:nvSpPr>
          <p:cNvPr id="5" name="スライド番号プレースホルダー 4"/>
          <p:cNvSpPr>
            <a:spLocks noGrp="1"/>
          </p:cNvSpPr>
          <p:nvPr>
            <p:ph type="sldNum" sz="quarter" idx="12"/>
          </p:nvPr>
        </p:nvSpPr>
        <p:spPr/>
        <p:txBody>
          <a:bodyPr/>
          <a:lstStyle/>
          <a:p>
            <a:fld id="{AD65664E-0693-4FD6-A3E3-33D460159F90}" type="slidenum">
              <a:rPr lang="ja-JP" altLang="en-US" smtClean="0"/>
              <a:pPr/>
              <a:t>19</a:t>
            </a:fld>
            <a:endParaRPr lang="ja-JP" altLang="en-US" dirty="0"/>
          </a:p>
        </p:txBody>
      </p:sp>
      <p:sp>
        <p:nvSpPr>
          <p:cNvPr id="3" name="日付プレースホルダー 2"/>
          <p:cNvSpPr>
            <a:spLocks noGrp="1"/>
          </p:cNvSpPr>
          <p:nvPr>
            <p:ph type="dt" sz="half" idx="10"/>
          </p:nvPr>
        </p:nvSpPr>
        <p:spPr/>
        <p:txBody>
          <a:bodyPr/>
          <a:lstStyle/>
          <a:p>
            <a:fld id="{35C19D08-1F44-4A52-9CFC-3DE341A9371B}" type="datetime4">
              <a:rPr kumimoji="1" lang="ja-JP" altLang="en-US" smtClean="0"/>
              <a:t>2017年2月9日</a:t>
            </a:fld>
            <a:endParaRPr kumimoji="1" lang="ja-JP" altLang="en-US"/>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5218" y="1065320"/>
            <a:ext cx="2523586" cy="4258277"/>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5412" y="1117587"/>
            <a:ext cx="2208155" cy="4258277"/>
          </a:xfrm>
          <a:prstGeom prst="rect">
            <a:avLst/>
          </a:prstGeom>
        </p:spPr>
      </p:pic>
      <mc:AlternateContent xmlns:mc="http://schemas.openxmlformats.org/markup-compatibility/2006" xmlns:a14="http://schemas.microsoft.com/office/drawing/2010/main">
        <mc:Choice Requires="a14">
          <p:sp>
            <p:nvSpPr>
              <p:cNvPr id="6" name="テキスト ボックス 5"/>
              <p:cNvSpPr txBox="1"/>
              <p:nvPr/>
            </p:nvSpPr>
            <p:spPr>
              <a:xfrm>
                <a:off x="594385" y="5375864"/>
                <a:ext cx="3950208" cy="1015663"/>
              </a:xfrm>
              <a:prstGeom prst="rect">
                <a:avLst/>
              </a:prstGeom>
              <a:noFill/>
            </p:spPr>
            <p:txBody>
              <a:bodyPr wrap="square" rtlCol="0">
                <a:spAutoFit/>
              </a:bodyPr>
              <a:lstStyle/>
              <a:p>
                <a:r>
                  <a:rPr lang="ja-JP" altLang="en-US" sz="1200" dirty="0" smtClean="0"/>
                  <a:t>上からクリティカルレベルにおける</a:t>
                </a:r>
                <a14:m>
                  <m:oMath xmlns:m="http://schemas.openxmlformats.org/officeDocument/2006/math">
                    <m:r>
                      <a:rPr lang="en-US" altLang="ja-JP" sz="1200" b="0" i="1" smtClean="0">
                        <a:latin typeface="Cambria Math" panose="02040503050406030204" pitchFamily="18" charset="0"/>
                      </a:rPr>
                      <m:t>𝛿</m:t>
                    </m:r>
                    <m:r>
                      <a:rPr lang="en-US" altLang="ja-JP" sz="1200" b="0" i="1" smtClean="0">
                        <a:latin typeface="Cambria Math" panose="02040503050406030204" pitchFamily="18" charset="0"/>
                      </a:rPr>
                      <m:t>𝑢</m:t>
                    </m:r>
                    <m:r>
                      <a:rPr lang="en-US" altLang="ja-JP" sz="1200" b="0" i="1" smtClean="0">
                        <a:latin typeface="Cambria Math" panose="02040503050406030204" pitchFamily="18" charset="0"/>
                      </a:rPr>
                      <m:t>, </m:t>
                    </m:r>
                  </m:oMath>
                </a14:m>
                <a:r>
                  <a:rPr lang="ja-JP" altLang="en-US" sz="1200" dirty="0" smtClean="0"/>
                  <a:t>運動量</a:t>
                </a:r>
                <a:r>
                  <a:rPr lang="ja-JP" altLang="en-US" sz="1200" dirty="0"/>
                  <a:t>フラックス</a:t>
                </a:r>
                <a:r>
                  <a:rPr lang="en-US" altLang="ja-JP" sz="1200" dirty="0"/>
                  <a:t>, </a:t>
                </a:r>
                <a:r>
                  <a:rPr lang="ja-JP" altLang="en-US" sz="1200" dirty="0" smtClean="0"/>
                  <a:t>運動量</a:t>
                </a:r>
                <a:r>
                  <a:rPr lang="ja-JP" altLang="en-US" sz="1200" dirty="0"/>
                  <a:t>フラックスの鉛直微分の</a:t>
                </a:r>
                <a:r>
                  <a:rPr lang="ja-JP" altLang="en-US" sz="1200" dirty="0" smtClean="0"/>
                  <a:t>逆符号</a:t>
                </a:r>
                <a:r>
                  <a:rPr lang="en-US" altLang="ja-JP" sz="1200" dirty="0"/>
                  <a:t>. </a:t>
                </a:r>
                <a:r>
                  <a:rPr lang="ja-JP" altLang="en-US" sz="1200" dirty="0"/>
                  <a:t>点線</a:t>
                </a:r>
                <a:r>
                  <a:rPr lang="en-US" altLang="ja-JP" sz="1200" dirty="0"/>
                  <a:t>, </a:t>
                </a:r>
                <a:r>
                  <a:rPr lang="ja-JP" altLang="en-US" sz="1200" dirty="0"/>
                  <a:t>破線</a:t>
                </a:r>
                <a:r>
                  <a:rPr lang="en-US" altLang="ja-JP" sz="1200" dirty="0"/>
                  <a:t>, </a:t>
                </a:r>
                <a:r>
                  <a:rPr lang="ja-JP" altLang="en-US" sz="1200" dirty="0"/>
                  <a:t>一点鎖線はそれぞれ</a:t>
                </a:r>
                <a:r>
                  <a:rPr lang="en-US" altLang="ja-JP" sz="1200" dirty="0"/>
                  <a:t>t = 10 000 </a:t>
                </a:r>
                <a:r>
                  <a:rPr lang="en-US" altLang="ja-JP" sz="1200" dirty="0" smtClean="0"/>
                  <a:t>s, </a:t>
                </a:r>
                <a:r>
                  <a:rPr lang="en-US" altLang="ja-JP" sz="1200" dirty="0"/>
                  <a:t>31 000 </a:t>
                </a:r>
                <a:r>
                  <a:rPr lang="en-US" altLang="ja-JP" sz="1200" dirty="0" smtClean="0"/>
                  <a:t>s, </a:t>
                </a:r>
                <a:r>
                  <a:rPr lang="en-US" altLang="ja-JP" sz="1200" dirty="0"/>
                  <a:t>32 600 s </a:t>
                </a:r>
                <a:r>
                  <a:rPr lang="ja-JP" altLang="en-US" sz="1200" dirty="0"/>
                  <a:t>に</a:t>
                </a:r>
                <a:r>
                  <a:rPr lang="ja-JP" altLang="en-US" sz="1200" dirty="0" smtClean="0"/>
                  <a:t>おける値</a:t>
                </a:r>
                <a:r>
                  <a:rPr lang="ja-JP" altLang="en-US" sz="1200" dirty="0"/>
                  <a:t>を表し</a:t>
                </a:r>
                <a:r>
                  <a:rPr lang="en-US" altLang="ja-JP" sz="1200" dirty="0"/>
                  <a:t>, </a:t>
                </a:r>
                <a:r>
                  <a:rPr lang="ja-JP" altLang="en-US" sz="1200" dirty="0"/>
                  <a:t>実線は</a:t>
                </a:r>
                <a:r>
                  <a:rPr lang="en-US" altLang="ja-JP" sz="1200" dirty="0"/>
                  <a:t>t = 31000 </a:t>
                </a:r>
                <a:r>
                  <a:rPr lang="ja-JP" altLang="en-US" sz="1200" dirty="0"/>
                  <a:t> </a:t>
                </a:r>
                <a:r>
                  <a:rPr lang="en-US" altLang="ja-JP" sz="1200" dirty="0" smtClean="0"/>
                  <a:t>~32 </a:t>
                </a:r>
                <a:r>
                  <a:rPr lang="en-US" altLang="ja-JP" sz="1200" dirty="0"/>
                  <a:t>600 s </a:t>
                </a:r>
                <a:r>
                  <a:rPr lang="ja-JP" altLang="en-US" sz="1200" dirty="0"/>
                  <a:t>の時間平均を表す</a:t>
                </a:r>
                <a:r>
                  <a:rPr lang="en-US" altLang="ja-JP" sz="1200" dirty="0"/>
                  <a:t>.</a:t>
                </a:r>
                <a:endParaRPr kumimoji="1" lang="ja-JP" altLang="en-US" sz="12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594385" y="5375864"/>
                <a:ext cx="3950208" cy="1015663"/>
              </a:xfrm>
              <a:prstGeom prst="rect">
                <a:avLst/>
              </a:prstGeom>
              <a:blipFill rotWithShape="0">
                <a:blip r:embed="rId4"/>
                <a:stretch>
                  <a:fillRect l="-154" t="-602" b="-4217"/>
                </a:stretch>
              </a:blipFill>
            </p:spPr>
            <p:txBody>
              <a:bodyPr/>
              <a:lstStyle/>
              <a:p>
                <a:r>
                  <a:rPr lang="ja-JP" altLang="en-US">
                    <a:noFill/>
                  </a:rPr>
                  <a:t> </a:t>
                </a:r>
              </a:p>
            </p:txBody>
          </p:sp>
        </mc:Fallback>
      </mc:AlternateContent>
      <p:sp>
        <p:nvSpPr>
          <p:cNvPr id="9" name="テキスト ボックス 8"/>
          <p:cNvSpPr txBox="1"/>
          <p:nvPr/>
        </p:nvSpPr>
        <p:spPr>
          <a:xfrm>
            <a:off x="5165218" y="5375864"/>
            <a:ext cx="2464611" cy="646331"/>
          </a:xfrm>
          <a:prstGeom prst="rect">
            <a:avLst/>
          </a:prstGeom>
          <a:noFill/>
        </p:spPr>
        <p:txBody>
          <a:bodyPr wrap="square" rtlCol="0">
            <a:spAutoFit/>
          </a:bodyPr>
          <a:lstStyle/>
          <a:p>
            <a:r>
              <a:rPr lang="en-US" altLang="ja-JP" sz="1200" dirty="0" smtClean="0"/>
              <a:t>t = 31 000 s, 31 800 s, 32 600 s </a:t>
            </a:r>
            <a:r>
              <a:rPr lang="ja-JP" altLang="en-US" sz="1200" dirty="0" smtClean="0"/>
              <a:t>における等温位線のスナップショット</a:t>
            </a:r>
            <a:r>
              <a:rPr lang="en-US" altLang="ja-JP" sz="1200" dirty="0" smtClean="0"/>
              <a:t>.</a:t>
            </a:r>
            <a:endParaRPr kumimoji="1" lang="ja-JP" altLang="en-US" sz="1200" dirty="0"/>
          </a:p>
        </p:txBody>
      </p:sp>
    </p:spTree>
    <p:extLst>
      <p:ext uri="{BB962C8B-B14F-4D97-AF65-F5344CB8AC3E}">
        <p14:creationId xmlns:p14="http://schemas.microsoft.com/office/powerpoint/2010/main" val="2985785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4000" dirty="0" smtClean="0"/>
              <a:t>1. </a:t>
            </a:r>
            <a:r>
              <a:rPr kumimoji="1" lang="ja-JP" altLang="en-US" sz="4000" dirty="0" smtClean="0"/>
              <a:t>はじめに</a:t>
            </a:r>
            <a:endParaRPr kumimoji="1" lang="ja-JP" altLang="en-US" sz="4000" dirty="0"/>
          </a:p>
        </p:txBody>
      </p:sp>
      <p:sp>
        <p:nvSpPr>
          <p:cNvPr id="6" name="テキスト プレースホルダー 5"/>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8140821" y="6356351"/>
            <a:ext cx="868707" cy="365125"/>
          </a:xfrm>
        </p:spPr>
        <p:txBody>
          <a:bodyPr/>
          <a:lstStyle/>
          <a:p>
            <a:fld id="{AD65664E-0693-4FD6-A3E3-33D460159F90}" type="slidenum">
              <a:rPr kumimoji="1" lang="ja-JP" altLang="en-US" smtClean="0"/>
              <a:t>2</a:t>
            </a:fld>
            <a:endParaRPr kumimoji="1" lang="ja-JP" altLang="en-US"/>
          </a:p>
        </p:txBody>
      </p:sp>
      <p:sp>
        <p:nvSpPr>
          <p:cNvPr id="3" name="日付プレースホルダー 2"/>
          <p:cNvSpPr>
            <a:spLocks noGrp="1"/>
          </p:cNvSpPr>
          <p:nvPr>
            <p:ph type="dt" sz="half" idx="10"/>
          </p:nvPr>
        </p:nvSpPr>
        <p:spPr/>
        <p:txBody>
          <a:bodyPr/>
          <a:lstStyle/>
          <a:p>
            <a:fld id="{5C9561E2-A133-4AB9-A30D-7053C7E30813}" type="datetime4">
              <a:rPr kumimoji="1" lang="ja-JP" altLang="en-US" smtClean="0"/>
              <a:t>2017年2月9日</a:t>
            </a:fld>
            <a:endParaRPr kumimoji="1" lang="ja-JP" altLang="en-US" dirty="0"/>
          </a:p>
        </p:txBody>
      </p:sp>
    </p:spTree>
    <p:extLst>
      <p:ext uri="{BB962C8B-B14F-4D97-AF65-F5344CB8AC3E}">
        <p14:creationId xmlns:p14="http://schemas.microsoft.com/office/powerpoint/2010/main" val="2455570046"/>
      </p:ext>
    </p:extLst>
  </p:cSld>
  <p:clrMapOvr>
    <a:masterClrMapping/>
  </p:clrMapOvr>
  <mc:AlternateContent xmlns:mc="http://schemas.openxmlformats.org/markup-compatibility/2006" xmlns:p14="http://schemas.microsoft.com/office/powerpoint/2010/main">
    <mc:Choice Requires="p14">
      <p:transition spd="slow" p14:dur="2000" advTm="782"/>
    </mc:Choice>
    <mc:Fallback xmlns="">
      <p:transition spd="slow" advTm="782"/>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クリティカルレベル</a:t>
            </a:r>
            <a:r>
              <a:rPr kumimoji="1" lang="ja-JP" altLang="en-US" dirty="0" smtClean="0"/>
              <a:t>からの二次的な波の発生</a:t>
            </a:r>
            <a:endParaRPr kumimoji="1" lang="ja-JP" altLang="en-US" dirty="0"/>
          </a:p>
        </p:txBody>
      </p:sp>
      <p:sp>
        <p:nvSpPr>
          <p:cNvPr id="3" name="コンテンツ プレースホルダー 2"/>
          <p:cNvSpPr>
            <a:spLocks noGrp="1"/>
          </p:cNvSpPr>
          <p:nvPr>
            <p:ph idx="1"/>
          </p:nvPr>
        </p:nvSpPr>
        <p:spPr>
          <a:xfrm>
            <a:off x="633845" y="1260629"/>
            <a:ext cx="7745224" cy="779186"/>
          </a:xfrm>
        </p:spPr>
        <p:txBody>
          <a:bodyPr>
            <a:normAutofit/>
          </a:bodyPr>
          <a:lstStyle/>
          <a:p>
            <a:r>
              <a:rPr kumimoji="1" lang="en-US" altLang="ja-JP" sz="2400" dirty="0" smtClean="0"/>
              <a:t>critical level </a:t>
            </a:r>
            <a:r>
              <a:rPr kumimoji="1" lang="ja-JP" altLang="en-US" sz="2400" dirty="0" smtClean="0"/>
              <a:t>から東に位相が傾いた波が見られる</a:t>
            </a:r>
            <a:endParaRPr kumimoji="1" lang="en-US" altLang="ja-JP" sz="2400" dirty="0" smtClean="0"/>
          </a:p>
          <a:p>
            <a:pPr lvl="1"/>
            <a:r>
              <a:rPr lang="ja-JP" altLang="en-US" sz="2000" dirty="0" smtClean="0"/>
              <a:t>スペクトル解析の結果</a:t>
            </a:r>
            <a:r>
              <a:rPr lang="en-US" altLang="ja-JP" sz="2000" dirty="0" smtClean="0"/>
              <a:t>, </a:t>
            </a:r>
            <a:r>
              <a:rPr lang="ja-JP" altLang="en-US" sz="2000" dirty="0" smtClean="0"/>
              <a:t>内部重力波であることが確認できた</a:t>
            </a:r>
            <a:endParaRPr kumimoji="1" lang="ja-JP" altLang="en-US" sz="2000" dirty="0"/>
          </a:p>
        </p:txBody>
      </p:sp>
      <p:sp>
        <p:nvSpPr>
          <p:cNvPr id="5" name="スライド番号プレースホルダー 4"/>
          <p:cNvSpPr>
            <a:spLocks noGrp="1"/>
          </p:cNvSpPr>
          <p:nvPr>
            <p:ph type="sldNum" sz="quarter" idx="12"/>
          </p:nvPr>
        </p:nvSpPr>
        <p:spPr/>
        <p:txBody>
          <a:bodyPr/>
          <a:lstStyle/>
          <a:p>
            <a:fld id="{AD65664E-0693-4FD6-A3E3-33D460159F90}" type="slidenum">
              <a:rPr lang="ja-JP" altLang="en-US" smtClean="0"/>
              <a:pPr/>
              <a:t>20</a:t>
            </a:fld>
            <a:endParaRPr lang="ja-JP" altLang="en-US" dirty="0"/>
          </a:p>
        </p:txBody>
      </p:sp>
      <p:sp>
        <p:nvSpPr>
          <p:cNvPr id="13" name="日付プレースホルダー 12"/>
          <p:cNvSpPr>
            <a:spLocks noGrp="1"/>
          </p:cNvSpPr>
          <p:nvPr>
            <p:ph type="dt" sz="half" idx="10"/>
          </p:nvPr>
        </p:nvSpPr>
        <p:spPr/>
        <p:txBody>
          <a:bodyPr/>
          <a:lstStyle/>
          <a:p>
            <a:fld id="{C1CAFFB0-7BE9-4A12-B2E0-D110CBBE386A}" type="datetime4">
              <a:rPr kumimoji="1" lang="ja-JP" altLang="en-US" smtClean="0"/>
              <a:t>2017年2月9日</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947" y="2303585"/>
            <a:ext cx="6603327" cy="3345555"/>
          </a:xfrm>
          <a:prstGeom prst="rect">
            <a:avLst/>
          </a:prstGeom>
        </p:spPr>
      </p:pic>
    </p:spTree>
    <p:extLst>
      <p:ext uri="{BB962C8B-B14F-4D97-AF65-F5344CB8AC3E}">
        <p14:creationId xmlns:p14="http://schemas.microsoft.com/office/powerpoint/2010/main" val="3285933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中間圏界面付近で</a:t>
            </a:r>
            <a:r>
              <a:rPr lang="ja-JP" altLang="en-US" dirty="0" smtClean="0"/>
              <a:t>の砕波</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高度 </a:t>
            </a:r>
            <a:r>
              <a:rPr kumimoji="1" lang="en-US" altLang="ja-JP" dirty="0" smtClean="0"/>
              <a:t>100 km </a:t>
            </a:r>
            <a:r>
              <a:rPr kumimoji="1" lang="ja-JP" altLang="en-US" dirty="0" smtClean="0"/>
              <a:t>付近で東に傾いた重力波が砕波している</a:t>
            </a:r>
            <a:endParaRPr kumimoji="1" lang="ja-JP" altLang="en-US" dirty="0"/>
          </a:p>
        </p:txBody>
      </p:sp>
      <p:sp>
        <p:nvSpPr>
          <p:cNvPr id="4" name="日付プレースホルダー 3"/>
          <p:cNvSpPr>
            <a:spLocks noGrp="1"/>
          </p:cNvSpPr>
          <p:nvPr>
            <p:ph type="dt" sz="half" idx="10"/>
          </p:nvPr>
        </p:nvSpPr>
        <p:spPr/>
        <p:txBody>
          <a:bodyPr/>
          <a:lstStyle/>
          <a:p>
            <a:fld id="{132812A9-8C0B-4C75-8E65-39F8D53FDEFA}" type="datetime4">
              <a:rPr kumimoji="1" lang="ja-JP" altLang="en-US" smtClean="0"/>
              <a:t>2017年2月9日</a:t>
            </a:fld>
            <a:endParaRPr kumimoji="1" lang="ja-JP" altLang="en-US"/>
          </a:p>
        </p:txBody>
      </p:sp>
      <p:sp>
        <p:nvSpPr>
          <p:cNvPr id="5" name="スライド番号プレースホルダー 4"/>
          <p:cNvSpPr>
            <a:spLocks noGrp="1"/>
          </p:cNvSpPr>
          <p:nvPr>
            <p:ph type="sldNum" sz="quarter" idx="12"/>
          </p:nvPr>
        </p:nvSpPr>
        <p:spPr/>
        <p:txBody>
          <a:bodyPr/>
          <a:lstStyle/>
          <a:p>
            <a:fld id="{AD65664E-0693-4FD6-A3E3-33D460159F90}" type="slidenum">
              <a:rPr lang="ja-JP" altLang="en-US" smtClean="0"/>
              <a:pPr/>
              <a:t>21</a:t>
            </a:fld>
            <a:endParaRPr lang="ja-JP" altLang="en-US"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3545" y="2456475"/>
            <a:ext cx="4110921" cy="1998205"/>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427" y="2456475"/>
            <a:ext cx="4110921" cy="2210049"/>
          </a:xfrm>
          <a:prstGeom prst="rect">
            <a:avLst/>
          </a:prstGeom>
        </p:spPr>
      </p:pic>
      <p:sp>
        <p:nvSpPr>
          <p:cNvPr id="8" name="テキスト ボックス 7"/>
          <p:cNvSpPr txBox="1"/>
          <p:nvPr/>
        </p:nvSpPr>
        <p:spPr>
          <a:xfrm>
            <a:off x="1166798" y="4889028"/>
            <a:ext cx="2998177" cy="830997"/>
          </a:xfrm>
          <a:prstGeom prst="rect">
            <a:avLst/>
          </a:prstGeom>
          <a:noFill/>
        </p:spPr>
        <p:txBody>
          <a:bodyPr wrap="square" rtlCol="0">
            <a:spAutoFit/>
          </a:bodyPr>
          <a:lstStyle/>
          <a:p>
            <a:r>
              <a:rPr lang="ja-JP" altLang="en-US" sz="1600" dirty="0" smtClean="0"/>
              <a:t>図</a:t>
            </a:r>
            <a:r>
              <a:rPr lang="en-US" altLang="ja-JP" sz="1600" dirty="0" smtClean="0"/>
              <a:t>6: </a:t>
            </a:r>
            <a:r>
              <a:rPr lang="ja-JP" altLang="en-US" sz="1600" dirty="0" smtClean="0"/>
              <a:t>左から </a:t>
            </a:r>
            <a:r>
              <a:rPr lang="en-US" altLang="ja-JP" sz="1600" dirty="0" smtClean="0"/>
              <a:t>t = 38000 s, 39000 s, 40000 s </a:t>
            </a:r>
            <a:r>
              <a:rPr lang="ja-JP" altLang="en-US" sz="1600" dirty="0" smtClean="0"/>
              <a:t>における鉛直速度</a:t>
            </a:r>
            <a:endParaRPr kumimoji="1" lang="ja-JP" altLang="en-US" sz="1600" dirty="0"/>
          </a:p>
        </p:txBody>
      </p:sp>
      <p:sp>
        <p:nvSpPr>
          <p:cNvPr id="9" name="テキスト ボックス 8"/>
          <p:cNvSpPr txBox="1"/>
          <p:nvPr/>
        </p:nvSpPr>
        <p:spPr>
          <a:xfrm>
            <a:off x="5189916" y="4889028"/>
            <a:ext cx="2998177" cy="584775"/>
          </a:xfrm>
          <a:prstGeom prst="rect">
            <a:avLst/>
          </a:prstGeom>
          <a:noFill/>
        </p:spPr>
        <p:txBody>
          <a:bodyPr wrap="square" rtlCol="0">
            <a:spAutoFit/>
          </a:bodyPr>
          <a:lstStyle/>
          <a:p>
            <a:r>
              <a:rPr lang="ja-JP" altLang="en-US" sz="1600" dirty="0" smtClean="0"/>
              <a:t>図</a:t>
            </a:r>
            <a:r>
              <a:rPr lang="en-US" altLang="ja-JP" sz="1600" dirty="0" smtClean="0"/>
              <a:t>7: </a:t>
            </a:r>
            <a:r>
              <a:rPr lang="ja-JP" altLang="en-US" sz="1600" dirty="0" smtClean="0"/>
              <a:t>左図と同じ時刻の温位の等値線</a:t>
            </a:r>
            <a:endParaRPr kumimoji="1" lang="ja-JP" altLang="en-US" sz="1600" dirty="0"/>
          </a:p>
        </p:txBody>
      </p:sp>
    </p:spTree>
    <p:extLst>
      <p:ext uri="{BB962C8B-B14F-4D97-AF65-F5344CB8AC3E}">
        <p14:creationId xmlns:p14="http://schemas.microsoft.com/office/powerpoint/2010/main" val="943452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目次</a:t>
            </a:r>
            <a:endParaRPr kumimoji="1" lang="ja-JP" altLang="en-US" dirty="0"/>
          </a:p>
        </p:txBody>
      </p:sp>
      <p:sp>
        <p:nvSpPr>
          <p:cNvPr id="3" name="コンテンツ プレースホルダー 2"/>
          <p:cNvSpPr>
            <a:spLocks noGrp="1"/>
          </p:cNvSpPr>
          <p:nvPr>
            <p:ph idx="1"/>
          </p:nvPr>
        </p:nvSpPr>
        <p:spPr/>
        <p:txBody>
          <a:bodyPr/>
          <a:lstStyle/>
          <a:p>
            <a:pPr marL="342900" indent="-342900">
              <a:buSzPct val="100000"/>
              <a:buFont typeface="+mj-lt"/>
              <a:buAutoNum type="arabicPeriod"/>
            </a:pPr>
            <a:r>
              <a:rPr kumimoji="1" lang="ja-JP" altLang="en-US" dirty="0" smtClean="0"/>
              <a:t>はじめに</a:t>
            </a:r>
            <a:endParaRPr kumimoji="1" lang="en-US" altLang="ja-JP" dirty="0" smtClean="0"/>
          </a:p>
          <a:p>
            <a:pPr marL="342900" indent="-342900">
              <a:buSzPct val="100000"/>
              <a:buFont typeface="+mj-lt"/>
              <a:buAutoNum type="arabicPeriod"/>
            </a:pPr>
            <a:r>
              <a:rPr lang="ja-JP" altLang="en-US" dirty="0"/>
              <a:t>モデルの</a:t>
            </a:r>
            <a:r>
              <a:rPr lang="ja-JP" altLang="en-US" dirty="0" smtClean="0"/>
              <a:t>概要</a:t>
            </a:r>
            <a:endParaRPr lang="en-US" altLang="ja-JP" dirty="0"/>
          </a:p>
          <a:p>
            <a:pPr marL="279400" indent="-342900">
              <a:buSzPct val="100000"/>
              <a:buFont typeface="+mj-lt"/>
              <a:buAutoNum type="arabicPeriod"/>
            </a:pPr>
            <a:r>
              <a:rPr lang="ja-JP" altLang="en-US" dirty="0" smtClean="0"/>
              <a:t>結果</a:t>
            </a:r>
            <a:r>
              <a:rPr lang="en-US" altLang="ja-JP" dirty="0" smtClean="0"/>
              <a:t>: </a:t>
            </a:r>
            <a:r>
              <a:rPr lang="ja-JP" altLang="en-US" dirty="0" smtClean="0"/>
              <a:t>平均流</a:t>
            </a:r>
            <a:r>
              <a:rPr lang="ja-JP" altLang="en-US" dirty="0"/>
              <a:t>が存在しない</a:t>
            </a:r>
            <a:r>
              <a:rPr lang="ja-JP" altLang="en-US" dirty="0" smtClean="0"/>
              <a:t>場合</a:t>
            </a:r>
            <a:endParaRPr lang="en-US" altLang="ja-JP" dirty="0" smtClean="0"/>
          </a:p>
          <a:p>
            <a:pPr marL="279400" indent="-342900">
              <a:buSzPct val="100000"/>
              <a:buFont typeface="+mj-lt"/>
              <a:buAutoNum type="arabicPeriod"/>
            </a:pPr>
            <a:r>
              <a:rPr lang="ja-JP" altLang="en-US" dirty="0" smtClean="0"/>
              <a:t>結果</a:t>
            </a:r>
            <a:r>
              <a:rPr lang="en-US" altLang="ja-JP" dirty="0" smtClean="0"/>
              <a:t>: </a:t>
            </a:r>
            <a:r>
              <a:rPr lang="ja-JP" altLang="en-US" dirty="0" smtClean="0"/>
              <a:t>平均流</a:t>
            </a:r>
            <a:r>
              <a:rPr lang="ja-JP" altLang="en-US" dirty="0"/>
              <a:t>が</a:t>
            </a:r>
            <a:r>
              <a:rPr lang="ja-JP" altLang="en-US" dirty="0" smtClean="0"/>
              <a:t>存在</a:t>
            </a:r>
            <a:r>
              <a:rPr lang="ja-JP" altLang="en-US" dirty="0"/>
              <a:t>する</a:t>
            </a:r>
            <a:r>
              <a:rPr lang="ja-JP" altLang="en-US" dirty="0" smtClean="0"/>
              <a:t>場合</a:t>
            </a:r>
            <a:endParaRPr lang="en-US" altLang="ja-JP" dirty="0" smtClean="0"/>
          </a:p>
          <a:p>
            <a:pPr marL="279400" indent="-342900">
              <a:buSzPct val="100000"/>
              <a:buFont typeface="+mj-lt"/>
              <a:buAutoNum type="arabicPeriod"/>
            </a:pPr>
            <a:r>
              <a:rPr lang="ja-JP" altLang="en-US" dirty="0"/>
              <a:t>まとめ</a:t>
            </a:r>
            <a:endParaRPr lang="en-US" altLang="ja-JP" dirty="0" smtClean="0"/>
          </a:p>
          <a:p>
            <a:pPr marL="642938" lvl="1" indent="-342900">
              <a:buSzPct val="100000"/>
              <a:buFont typeface="+mj-lt"/>
              <a:buAutoNum type="arabicPeriod"/>
            </a:pPr>
            <a:endParaRPr kumimoji="1" lang="en-US" altLang="ja-JP" dirty="0" smtClean="0"/>
          </a:p>
          <a:p>
            <a:pPr marL="342900" indent="-342900">
              <a:buSzPct val="100000"/>
              <a:buFont typeface="+mj-lt"/>
              <a:buAutoNum type="arabicPeriod"/>
            </a:pPr>
            <a:endParaRPr kumimoji="1" lang="en-US" altLang="ja-JP" dirty="0" smtClean="0"/>
          </a:p>
        </p:txBody>
      </p:sp>
      <p:sp>
        <p:nvSpPr>
          <p:cNvPr id="4" name="スライド番号プレースホルダー 3"/>
          <p:cNvSpPr>
            <a:spLocks noGrp="1"/>
          </p:cNvSpPr>
          <p:nvPr>
            <p:ph type="sldNum" sz="quarter" idx="12"/>
          </p:nvPr>
        </p:nvSpPr>
        <p:spPr/>
        <p:txBody>
          <a:bodyPr/>
          <a:lstStyle/>
          <a:p>
            <a:fld id="{AD65664E-0693-4FD6-A3E3-33D460159F90}" type="slidenum">
              <a:rPr kumimoji="1" lang="ja-JP" altLang="en-US" smtClean="0"/>
              <a:t>22</a:t>
            </a:fld>
            <a:endParaRPr kumimoji="1" lang="ja-JP" altLang="en-US" dirty="0"/>
          </a:p>
        </p:txBody>
      </p:sp>
      <p:sp>
        <p:nvSpPr>
          <p:cNvPr id="6" name="日付プレースホルダー 5"/>
          <p:cNvSpPr>
            <a:spLocks noGrp="1"/>
          </p:cNvSpPr>
          <p:nvPr>
            <p:ph type="dt" sz="half" idx="10"/>
          </p:nvPr>
        </p:nvSpPr>
        <p:spPr/>
        <p:txBody>
          <a:bodyPr/>
          <a:lstStyle/>
          <a:p>
            <a:fld id="{C8E1BB16-CB30-4F2E-95C1-70F0893252C7}" type="datetime4">
              <a:rPr kumimoji="1" lang="ja-JP" altLang="en-US" smtClean="0"/>
              <a:t>2017年2月9日</a:t>
            </a:fld>
            <a:endParaRPr kumimoji="1" lang="ja-JP" altLang="en-US"/>
          </a:p>
        </p:txBody>
      </p:sp>
    </p:spTree>
    <p:extLst>
      <p:ext uri="{BB962C8B-B14F-4D97-AF65-F5344CB8AC3E}">
        <p14:creationId xmlns:p14="http://schemas.microsoft.com/office/powerpoint/2010/main" val="3488580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chorCtr="0"/>
          <a:lstStyle/>
          <a:p>
            <a:r>
              <a:rPr lang="ja-JP" altLang="en-US" dirty="0"/>
              <a:t>参考文献</a:t>
            </a:r>
            <a:endParaRPr kumimoji="1" lang="ja-JP" altLang="en-US" dirty="0"/>
          </a:p>
        </p:txBody>
      </p:sp>
      <p:sp>
        <p:nvSpPr>
          <p:cNvPr id="3" name="コンテンツ プレースホルダー 2"/>
          <p:cNvSpPr>
            <a:spLocks noGrp="1"/>
          </p:cNvSpPr>
          <p:nvPr>
            <p:ph idx="1"/>
          </p:nvPr>
        </p:nvSpPr>
        <p:spPr>
          <a:xfrm>
            <a:off x="633845" y="1201272"/>
            <a:ext cx="7886700" cy="5065058"/>
          </a:xfrm>
        </p:spPr>
        <p:txBody>
          <a:bodyPr>
            <a:normAutofit/>
          </a:bodyPr>
          <a:lstStyle/>
          <a:p>
            <a:r>
              <a:rPr lang="en-US" altLang="ja-JP" sz="1800" dirty="0" err="1" smtClean="0"/>
              <a:t>Lindzen</a:t>
            </a:r>
            <a:r>
              <a:rPr lang="en-US" altLang="ja-JP" sz="1800" dirty="0"/>
              <a:t>, R. S., 1981: turbulence and stress owing to gravity wave and tidal break-down, </a:t>
            </a:r>
            <a:r>
              <a:rPr lang="en-US" altLang="ja-JP" sz="1800" i="1" dirty="0"/>
              <a:t>J. </a:t>
            </a:r>
            <a:r>
              <a:rPr lang="en-US" altLang="ja-JP" sz="1800" i="1" dirty="0" err="1"/>
              <a:t>Geophys</a:t>
            </a:r>
            <a:r>
              <a:rPr lang="en-US" altLang="ja-JP" sz="1800" i="1" dirty="0"/>
              <a:t>. Res.</a:t>
            </a:r>
            <a:r>
              <a:rPr lang="en-US" altLang="ja-JP" sz="1800" dirty="0"/>
              <a:t>, </a:t>
            </a:r>
            <a:r>
              <a:rPr lang="en-US" altLang="ja-JP" sz="1800" b="1" dirty="0"/>
              <a:t>86</a:t>
            </a:r>
            <a:r>
              <a:rPr lang="en-US" altLang="ja-JP" sz="1800" dirty="0"/>
              <a:t>, 9707-9714</a:t>
            </a:r>
            <a:r>
              <a:rPr lang="en-US" altLang="ja-JP" sz="1800" dirty="0" smtClean="0"/>
              <a:t>.</a:t>
            </a:r>
          </a:p>
          <a:p>
            <a:pPr marL="201216" indent="-201216"/>
            <a:r>
              <a:rPr lang="en-US" altLang="ja-JP" sz="1800" dirty="0" smtClean="0"/>
              <a:t>K</a:t>
            </a:r>
            <a:r>
              <a:rPr lang="en-US" altLang="ja-JP" sz="1800" dirty="0"/>
              <a:t>. </a:t>
            </a:r>
            <a:r>
              <a:rPr lang="en-US" altLang="ja-JP" sz="1800" dirty="0" smtClean="0"/>
              <a:t>Goya</a:t>
            </a:r>
            <a:r>
              <a:rPr lang="en-US" altLang="ja-JP" sz="1800" dirty="0"/>
              <a:t>, </a:t>
            </a:r>
            <a:r>
              <a:rPr lang="en-US" altLang="ja-JP" sz="1800" dirty="0" smtClean="0"/>
              <a:t>and </a:t>
            </a:r>
            <a:r>
              <a:rPr lang="en-US" altLang="ja-JP" sz="1800" dirty="0"/>
              <a:t>S. Miyahara, 1999: A non-hydrostatic and compressible 2-D model simulation of Internal Gravity Waves by convection, </a:t>
            </a:r>
            <a:r>
              <a:rPr lang="en-US" altLang="ja-JP" sz="1800" i="1" dirty="0"/>
              <a:t>Earth Planets Space</a:t>
            </a:r>
            <a:r>
              <a:rPr lang="en-US" altLang="ja-JP" sz="1800" dirty="0"/>
              <a:t>, </a:t>
            </a:r>
            <a:r>
              <a:rPr lang="en-US" altLang="ja-JP" sz="1800" b="1" dirty="0"/>
              <a:t>51</a:t>
            </a:r>
            <a:r>
              <a:rPr lang="en-US" altLang="ja-JP" sz="1800" dirty="0"/>
              <a:t> , 485-498</a:t>
            </a:r>
            <a:r>
              <a:rPr lang="en-US" altLang="ja-JP" sz="1800" dirty="0" smtClean="0"/>
              <a:t>.</a:t>
            </a:r>
          </a:p>
          <a:p>
            <a:pPr marL="201216" indent="-201216"/>
            <a:r>
              <a:rPr lang="en-US" altLang="ja-JP" sz="1800" dirty="0" err="1"/>
              <a:t>Durran</a:t>
            </a:r>
            <a:r>
              <a:rPr lang="en-US" altLang="ja-JP" sz="1800" dirty="0"/>
              <a:t>, Dale R.,1998: </a:t>
            </a:r>
            <a:r>
              <a:rPr lang="en-US" altLang="ja-JP" sz="1800" i="1" dirty="0"/>
              <a:t>Numerical methods for wave equations in geophysical fluid dynamics</a:t>
            </a:r>
            <a:r>
              <a:rPr lang="en-US" altLang="ja-JP" sz="1800" dirty="0"/>
              <a:t>, Springer.</a:t>
            </a:r>
          </a:p>
          <a:p>
            <a:pPr marL="201216" indent="-201216"/>
            <a:endParaRPr lang="en-US" altLang="ja-JP" sz="1800" dirty="0" smtClean="0"/>
          </a:p>
        </p:txBody>
      </p:sp>
      <p:sp>
        <p:nvSpPr>
          <p:cNvPr id="4" name="スライド番号プレースホルダー 3"/>
          <p:cNvSpPr>
            <a:spLocks noGrp="1"/>
          </p:cNvSpPr>
          <p:nvPr>
            <p:ph type="sldNum" sz="quarter" idx="12"/>
          </p:nvPr>
        </p:nvSpPr>
        <p:spPr/>
        <p:txBody>
          <a:bodyPr/>
          <a:lstStyle/>
          <a:p>
            <a:fld id="{AD65664E-0693-4FD6-A3E3-33D460159F90}" type="slidenum">
              <a:rPr kumimoji="1" lang="ja-JP" altLang="en-US" smtClean="0"/>
              <a:t>23</a:t>
            </a:fld>
            <a:endParaRPr kumimoji="1" lang="ja-JP" altLang="en-US" dirty="0"/>
          </a:p>
        </p:txBody>
      </p:sp>
      <p:sp>
        <p:nvSpPr>
          <p:cNvPr id="6" name="日付プレースホルダー 5"/>
          <p:cNvSpPr>
            <a:spLocks noGrp="1"/>
          </p:cNvSpPr>
          <p:nvPr>
            <p:ph type="dt" sz="half" idx="10"/>
          </p:nvPr>
        </p:nvSpPr>
        <p:spPr/>
        <p:txBody>
          <a:bodyPr/>
          <a:lstStyle/>
          <a:p>
            <a:fld id="{32457802-0ABE-43B0-B9F0-D22D59D54EF5}" type="datetime4">
              <a:rPr kumimoji="1" lang="ja-JP" altLang="en-US" smtClean="0"/>
              <a:t>2017年2月9日</a:t>
            </a:fld>
            <a:endParaRPr kumimoji="1" lang="ja-JP" altLang="en-US"/>
          </a:p>
        </p:txBody>
      </p:sp>
    </p:spTree>
    <p:extLst>
      <p:ext uri="{BB962C8B-B14F-4D97-AF65-F5344CB8AC3E}">
        <p14:creationId xmlns:p14="http://schemas.microsoft.com/office/powerpoint/2010/main" val="475901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chorCtr="0"/>
          <a:lstStyle/>
          <a:p>
            <a:r>
              <a:rPr lang="ja-JP" altLang="en-US" dirty="0"/>
              <a:t>参考文献</a:t>
            </a:r>
            <a:endParaRPr kumimoji="1" lang="ja-JP" altLang="en-US" dirty="0"/>
          </a:p>
        </p:txBody>
      </p:sp>
      <p:sp>
        <p:nvSpPr>
          <p:cNvPr id="3" name="コンテンツ プレースホルダー 2"/>
          <p:cNvSpPr>
            <a:spLocks noGrp="1"/>
          </p:cNvSpPr>
          <p:nvPr>
            <p:ph idx="1"/>
          </p:nvPr>
        </p:nvSpPr>
        <p:spPr>
          <a:xfrm>
            <a:off x="633845" y="1201272"/>
            <a:ext cx="7886700" cy="5065058"/>
          </a:xfrm>
        </p:spPr>
        <p:txBody>
          <a:bodyPr>
            <a:normAutofit/>
          </a:bodyPr>
          <a:lstStyle/>
          <a:p>
            <a:r>
              <a:rPr lang="en-US" altLang="ja-JP" sz="1800" dirty="0" smtClean="0"/>
              <a:t>Fleming</a:t>
            </a:r>
            <a:r>
              <a:rPr lang="en-US" altLang="ja-JP" sz="1800" dirty="0"/>
              <a:t>, E. L., et al. 1990: Zonal mean temperature, pressure, zonal wind and geopotential height as functions of latitude. </a:t>
            </a:r>
            <a:r>
              <a:rPr lang="en-US" altLang="ja-JP" sz="1800" i="1" dirty="0"/>
              <a:t>Adv. Space Res.</a:t>
            </a:r>
            <a:r>
              <a:rPr lang="en-US" altLang="ja-JP" sz="1800" dirty="0"/>
              <a:t>, </a:t>
            </a:r>
            <a:r>
              <a:rPr lang="en-US" altLang="ja-JP" sz="1800" b="1" dirty="0"/>
              <a:t>10</a:t>
            </a:r>
            <a:r>
              <a:rPr lang="en-US" altLang="ja-JP" sz="1800" dirty="0"/>
              <a:t>, 11-59</a:t>
            </a:r>
            <a:r>
              <a:rPr lang="en-US" altLang="ja-JP" sz="1800" dirty="0" smtClean="0"/>
              <a:t>.</a:t>
            </a:r>
          </a:p>
          <a:p>
            <a:r>
              <a:rPr lang="en-US" altLang="ja-JP" sz="1800" dirty="0" err="1"/>
              <a:t>Lindzen</a:t>
            </a:r>
            <a:r>
              <a:rPr lang="en-US" altLang="ja-JP" sz="1800" dirty="0"/>
              <a:t>, R. S., 1981: turbulence and stress owing to gravity wave and tidal break-down, </a:t>
            </a:r>
            <a:r>
              <a:rPr lang="en-US" altLang="ja-JP" sz="1800" i="1" dirty="0"/>
              <a:t>J. </a:t>
            </a:r>
            <a:r>
              <a:rPr lang="en-US" altLang="ja-JP" sz="1800" i="1" dirty="0" err="1"/>
              <a:t>Geophys</a:t>
            </a:r>
            <a:r>
              <a:rPr lang="en-US" altLang="ja-JP" sz="1800" i="1" dirty="0"/>
              <a:t>. Res.</a:t>
            </a:r>
            <a:r>
              <a:rPr lang="en-US" altLang="ja-JP" sz="1800" dirty="0"/>
              <a:t>, </a:t>
            </a:r>
            <a:r>
              <a:rPr lang="en-US" altLang="ja-JP" sz="1800" b="1" dirty="0"/>
              <a:t>86</a:t>
            </a:r>
            <a:r>
              <a:rPr lang="en-US" altLang="ja-JP" sz="1800" dirty="0"/>
              <a:t>, 9707-9714</a:t>
            </a:r>
            <a:r>
              <a:rPr lang="en-US" altLang="ja-JP" sz="1800" dirty="0" smtClean="0"/>
              <a:t>.</a:t>
            </a:r>
          </a:p>
          <a:p>
            <a:pPr marL="201216" indent="-201216"/>
            <a:r>
              <a:rPr lang="en-US" altLang="ja-JP" sz="1800" dirty="0" smtClean="0"/>
              <a:t>K</a:t>
            </a:r>
            <a:r>
              <a:rPr lang="en-US" altLang="ja-JP" sz="1800" dirty="0"/>
              <a:t>. </a:t>
            </a:r>
            <a:r>
              <a:rPr lang="en-US" altLang="ja-JP" sz="1800" dirty="0" smtClean="0"/>
              <a:t>Goya</a:t>
            </a:r>
            <a:r>
              <a:rPr lang="en-US" altLang="ja-JP" sz="1800" dirty="0"/>
              <a:t>, </a:t>
            </a:r>
            <a:r>
              <a:rPr lang="en-US" altLang="ja-JP" sz="1800" dirty="0" smtClean="0"/>
              <a:t>and </a:t>
            </a:r>
            <a:r>
              <a:rPr lang="en-US" altLang="ja-JP" sz="1800" dirty="0"/>
              <a:t>S. Miyahara, 1999: A non-hydrostatic and compressible 2-D model simulation of Internal Gravity Waves by convection, </a:t>
            </a:r>
            <a:r>
              <a:rPr lang="en-US" altLang="ja-JP" sz="1800" i="1" dirty="0"/>
              <a:t>Earth Planets Space</a:t>
            </a:r>
            <a:r>
              <a:rPr lang="en-US" altLang="ja-JP" sz="1800" dirty="0"/>
              <a:t>, </a:t>
            </a:r>
            <a:r>
              <a:rPr lang="en-US" altLang="ja-JP" sz="1800" b="1" dirty="0"/>
              <a:t>51</a:t>
            </a:r>
            <a:r>
              <a:rPr lang="en-US" altLang="ja-JP" sz="1800" dirty="0"/>
              <a:t> , 485-498</a:t>
            </a:r>
            <a:r>
              <a:rPr lang="en-US" altLang="ja-JP" sz="1800" dirty="0" smtClean="0"/>
              <a:t>.</a:t>
            </a:r>
          </a:p>
          <a:p>
            <a:pPr marL="201216" indent="-201216"/>
            <a:r>
              <a:rPr lang="en-US" altLang="ja-JP" sz="1800" dirty="0" err="1"/>
              <a:t>Durran</a:t>
            </a:r>
            <a:r>
              <a:rPr lang="en-US" altLang="ja-JP" sz="1800" dirty="0"/>
              <a:t>, Dale R.,1998: Numerical methods for wave equations in geophysical fluid dynamics, Springer.</a:t>
            </a:r>
          </a:p>
          <a:p>
            <a:pPr marL="201216" indent="-201216"/>
            <a:endParaRPr lang="en-US" altLang="ja-JP" sz="1800" dirty="0" smtClean="0"/>
          </a:p>
        </p:txBody>
      </p:sp>
      <p:sp>
        <p:nvSpPr>
          <p:cNvPr id="4" name="スライド番号プレースホルダー 3"/>
          <p:cNvSpPr>
            <a:spLocks noGrp="1"/>
          </p:cNvSpPr>
          <p:nvPr>
            <p:ph type="sldNum" sz="quarter" idx="12"/>
          </p:nvPr>
        </p:nvSpPr>
        <p:spPr/>
        <p:txBody>
          <a:bodyPr/>
          <a:lstStyle/>
          <a:p>
            <a:fld id="{AD65664E-0693-4FD6-A3E3-33D460159F90}" type="slidenum">
              <a:rPr kumimoji="1" lang="ja-JP" altLang="en-US" smtClean="0"/>
              <a:t>24</a:t>
            </a:fld>
            <a:endParaRPr kumimoji="1" lang="ja-JP" altLang="en-US" dirty="0"/>
          </a:p>
        </p:txBody>
      </p:sp>
      <p:sp>
        <p:nvSpPr>
          <p:cNvPr id="6" name="日付プレースホルダー 5"/>
          <p:cNvSpPr>
            <a:spLocks noGrp="1"/>
          </p:cNvSpPr>
          <p:nvPr>
            <p:ph type="dt" sz="half" idx="10"/>
          </p:nvPr>
        </p:nvSpPr>
        <p:spPr/>
        <p:txBody>
          <a:bodyPr/>
          <a:lstStyle/>
          <a:p>
            <a:fld id="{32457802-0ABE-43B0-B9F0-D22D59D54EF5}" type="datetime4">
              <a:rPr kumimoji="1" lang="ja-JP" altLang="en-US" smtClean="0"/>
              <a:t>2017年2月9日</a:t>
            </a:fld>
            <a:endParaRPr kumimoji="1" lang="ja-JP" altLang="en-US"/>
          </a:p>
        </p:txBody>
      </p:sp>
    </p:spTree>
    <p:extLst>
      <p:ext uri="{BB962C8B-B14F-4D97-AF65-F5344CB8AC3E}">
        <p14:creationId xmlns:p14="http://schemas.microsoft.com/office/powerpoint/2010/main" val="1820018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3. </a:t>
            </a:r>
            <a:r>
              <a:rPr kumimoji="1" lang="ja-JP" altLang="en-US" dirty="0" smtClean="0"/>
              <a:t>結果</a:t>
            </a:r>
            <a:r>
              <a:rPr kumimoji="1" lang="en-US" altLang="ja-JP" dirty="0" smtClean="0"/>
              <a:t>:</a:t>
            </a:r>
            <a:br>
              <a:rPr kumimoji="1" lang="en-US" altLang="ja-JP" dirty="0" smtClean="0"/>
            </a:br>
            <a:r>
              <a:rPr kumimoji="1" lang="ja-JP" altLang="en-US" dirty="0" smtClean="0"/>
              <a:t>平均流が</a:t>
            </a:r>
            <a:r>
              <a:rPr lang="ja-JP" altLang="en-US" dirty="0"/>
              <a:t>存在しない</a:t>
            </a:r>
            <a:r>
              <a:rPr kumimoji="1" lang="ja-JP" altLang="en-US" dirty="0" smtClean="0"/>
              <a:t>場合</a:t>
            </a:r>
            <a:endParaRPr kumimoji="1" lang="ja-JP" altLang="en-US" dirty="0"/>
          </a:p>
        </p:txBody>
      </p:sp>
      <p:sp>
        <p:nvSpPr>
          <p:cNvPr id="3" name="テキスト プレースホルダー 2"/>
          <p:cNvSpPr>
            <a:spLocks noGrp="1"/>
          </p:cNvSpPr>
          <p:nvPr>
            <p:ph type="body" idx="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D65664E-0693-4FD6-A3E3-33D460159F90}" type="slidenum">
              <a:rPr kumimoji="1" lang="ja-JP" altLang="en-US" smtClean="0"/>
              <a:t>25</a:t>
            </a:fld>
            <a:endParaRPr kumimoji="1" lang="ja-JP" altLang="en-US" dirty="0"/>
          </a:p>
        </p:txBody>
      </p:sp>
      <p:sp>
        <p:nvSpPr>
          <p:cNvPr id="6" name="日付プレースホルダー 5"/>
          <p:cNvSpPr>
            <a:spLocks noGrp="1"/>
          </p:cNvSpPr>
          <p:nvPr>
            <p:ph type="dt" sz="half" idx="10"/>
          </p:nvPr>
        </p:nvSpPr>
        <p:spPr/>
        <p:txBody>
          <a:bodyPr/>
          <a:lstStyle/>
          <a:p>
            <a:fld id="{64CF35B0-8FC8-4718-BC8F-10A2DE3A9CDA}" type="datetime4">
              <a:rPr kumimoji="1" lang="ja-JP" altLang="en-US" smtClean="0"/>
              <a:t>2017年2月9日</a:t>
            </a:fld>
            <a:endParaRPr kumimoji="1" lang="ja-JP" altLang="en-US" dirty="0"/>
          </a:p>
        </p:txBody>
      </p:sp>
    </p:spTree>
    <p:extLst>
      <p:ext uri="{BB962C8B-B14F-4D97-AF65-F5344CB8AC3E}">
        <p14:creationId xmlns:p14="http://schemas.microsoft.com/office/powerpoint/2010/main" val="1529433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対流と重力波の発生</a:t>
            </a:r>
            <a:endParaRPr kumimoji="1" lang="ja-JP" altLang="en-US" dirty="0"/>
          </a:p>
        </p:txBody>
      </p:sp>
      <p:sp>
        <p:nvSpPr>
          <p:cNvPr id="3" name="コンテンツ プレースホルダー 2"/>
          <p:cNvSpPr>
            <a:spLocks noGrp="1"/>
          </p:cNvSpPr>
          <p:nvPr>
            <p:ph idx="1"/>
          </p:nvPr>
        </p:nvSpPr>
        <p:spPr>
          <a:xfrm>
            <a:off x="633846" y="1260629"/>
            <a:ext cx="3938154" cy="445079"/>
          </a:xfrm>
        </p:spPr>
        <p:txBody>
          <a:bodyPr anchor="ctr" anchorCtr="0">
            <a:normAutofit/>
          </a:bodyPr>
          <a:lstStyle/>
          <a:p>
            <a:endParaRPr lang="en-US" altLang="ja-JP" sz="2400" dirty="0" smtClean="0"/>
          </a:p>
        </p:txBody>
      </p:sp>
      <p:sp>
        <p:nvSpPr>
          <p:cNvPr id="5" name="スライド番号プレースホルダー 4"/>
          <p:cNvSpPr>
            <a:spLocks noGrp="1"/>
          </p:cNvSpPr>
          <p:nvPr>
            <p:ph type="sldNum" sz="quarter" idx="12"/>
          </p:nvPr>
        </p:nvSpPr>
        <p:spPr/>
        <p:txBody>
          <a:bodyPr/>
          <a:lstStyle/>
          <a:p>
            <a:fld id="{AD65664E-0693-4FD6-A3E3-33D460159F90}" type="slidenum">
              <a:rPr lang="ja-JP" altLang="en-US" smtClean="0"/>
              <a:pPr/>
              <a:t>26</a:t>
            </a:fld>
            <a:endParaRPr lang="ja-JP" altLang="en-US" dirty="0"/>
          </a:p>
        </p:txBody>
      </p:sp>
      <p:sp>
        <p:nvSpPr>
          <p:cNvPr id="7" name="日付プレースホルダー 6"/>
          <p:cNvSpPr>
            <a:spLocks noGrp="1"/>
          </p:cNvSpPr>
          <p:nvPr>
            <p:ph type="dt" sz="half" idx="10"/>
          </p:nvPr>
        </p:nvSpPr>
        <p:spPr/>
        <p:txBody>
          <a:bodyPr/>
          <a:lstStyle/>
          <a:p>
            <a:fld id="{B8D1BCB0-BACF-4BF2-BB28-AE33434F26F3}" type="datetime4">
              <a:rPr kumimoji="1" lang="ja-JP" altLang="en-US" smtClean="0"/>
              <a:t>2017年2月9日</a:t>
            </a:fld>
            <a:endParaRPr kumimoji="1" lang="ja-JP" altLang="en-US"/>
          </a:p>
        </p:txBody>
      </p:sp>
      <p:pic>
        <p:nvPicPr>
          <p:cNvPr id="11" name="図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2053" y="1994650"/>
            <a:ext cx="2009497" cy="3519237"/>
          </a:xfrm>
          <a:prstGeom prst="rect">
            <a:avLst/>
          </a:prstGeom>
        </p:spPr>
      </p:pic>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810" y="1994650"/>
            <a:ext cx="2189356" cy="3519237"/>
          </a:xfrm>
          <a:prstGeom prst="rect">
            <a:avLst/>
          </a:prstGeom>
        </p:spPr>
      </p:pic>
      <p:sp>
        <p:nvSpPr>
          <p:cNvPr id="15" name="テキスト ボックス 14"/>
          <p:cNvSpPr txBox="1"/>
          <p:nvPr/>
        </p:nvSpPr>
        <p:spPr>
          <a:xfrm>
            <a:off x="611236" y="5659121"/>
            <a:ext cx="3621633" cy="518746"/>
          </a:xfrm>
          <a:prstGeom prst="rect">
            <a:avLst/>
          </a:prstGeom>
          <a:noFill/>
        </p:spPr>
        <p:txBody>
          <a:bodyPr wrap="square" rtlCol="0">
            <a:spAutoFit/>
          </a:bodyPr>
          <a:lstStyle/>
          <a:p>
            <a:r>
              <a:rPr lang="ja-JP" altLang="en-US" sz="1400" dirty="0" smtClean="0"/>
              <a:t>図</a:t>
            </a:r>
            <a:r>
              <a:rPr lang="en-US" altLang="ja-JP" sz="1400" dirty="0" smtClean="0"/>
              <a:t>6: </a:t>
            </a:r>
            <a:r>
              <a:rPr lang="ja-JP" altLang="en-US" sz="1400" dirty="0" smtClean="0"/>
              <a:t>平均風がない場合の等温位線</a:t>
            </a:r>
            <a:r>
              <a:rPr lang="en-US" altLang="ja-JP" sz="1400" dirty="0" smtClean="0"/>
              <a:t>(</a:t>
            </a:r>
            <a:r>
              <a:rPr lang="ja-JP" altLang="en-US" sz="1400" dirty="0" smtClean="0"/>
              <a:t>左</a:t>
            </a:r>
            <a:r>
              <a:rPr lang="en-US" altLang="ja-JP" sz="1400" dirty="0" smtClean="0"/>
              <a:t>)</a:t>
            </a:r>
            <a:r>
              <a:rPr lang="ja-JP" altLang="en-US" sz="1400" dirty="0" smtClean="0"/>
              <a:t>と鉛直速度</a:t>
            </a:r>
            <a:r>
              <a:rPr lang="en-US" altLang="ja-JP" sz="1400" dirty="0" smtClean="0"/>
              <a:t>(</a:t>
            </a:r>
            <a:r>
              <a:rPr lang="ja-JP" altLang="en-US" sz="1400" dirty="0" smtClean="0"/>
              <a:t>右</a:t>
            </a:r>
            <a:r>
              <a:rPr lang="en-US" altLang="ja-JP" sz="1400" dirty="0" smtClean="0"/>
              <a:t>)</a:t>
            </a:r>
            <a:r>
              <a:rPr lang="ja-JP" altLang="en-US" sz="1400" dirty="0" smtClean="0"/>
              <a:t>のプロファイル</a:t>
            </a:r>
            <a:endParaRPr kumimoji="1" lang="ja-JP" altLang="en-US" sz="1400" dirty="0"/>
          </a:p>
        </p:txBody>
      </p:sp>
      <p:pic>
        <p:nvPicPr>
          <p:cNvPr id="26" name="図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2799" y="1660821"/>
            <a:ext cx="3402186" cy="3846978"/>
          </a:xfrm>
          <a:prstGeom prst="rect">
            <a:avLst/>
          </a:prstGeom>
        </p:spPr>
      </p:pic>
      <p:sp>
        <p:nvSpPr>
          <p:cNvPr id="27" name="テキスト ボックス 26"/>
          <p:cNvSpPr txBox="1"/>
          <p:nvPr/>
        </p:nvSpPr>
        <p:spPr>
          <a:xfrm>
            <a:off x="4713075" y="5659121"/>
            <a:ext cx="3621633" cy="518746"/>
          </a:xfrm>
          <a:prstGeom prst="rect">
            <a:avLst/>
          </a:prstGeom>
          <a:noFill/>
        </p:spPr>
        <p:txBody>
          <a:bodyPr wrap="square" rtlCol="0">
            <a:spAutoFit/>
          </a:bodyPr>
          <a:lstStyle/>
          <a:p>
            <a:r>
              <a:rPr lang="ja-JP" altLang="en-US" sz="1400" dirty="0" smtClean="0"/>
              <a:t>図</a:t>
            </a:r>
            <a:r>
              <a:rPr lang="en-US" altLang="ja-JP" sz="1400" dirty="0"/>
              <a:t>7</a:t>
            </a:r>
            <a:r>
              <a:rPr lang="en-US" altLang="ja-JP" sz="1400" dirty="0" smtClean="0"/>
              <a:t>: </a:t>
            </a:r>
            <a:r>
              <a:rPr lang="ja-JP" altLang="en-US" sz="1400" dirty="0" smtClean="0"/>
              <a:t>平均風がない場合の鉛直速度のプロファイル</a:t>
            </a:r>
            <a:endParaRPr kumimoji="1" lang="ja-JP" altLang="en-US" sz="1400" dirty="0"/>
          </a:p>
        </p:txBody>
      </p:sp>
    </p:spTree>
    <p:extLst>
      <p:ext uri="{BB962C8B-B14F-4D97-AF65-F5344CB8AC3E}">
        <p14:creationId xmlns:p14="http://schemas.microsoft.com/office/powerpoint/2010/main" val="693113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中層大気上部での重力波の砕波</a:t>
            </a:r>
            <a:endParaRPr kumimoji="1" lang="ja-JP" altLang="en-US" dirty="0"/>
          </a:p>
        </p:txBody>
      </p:sp>
      <p:sp>
        <p:nvSpPr>
          <p:cNvPr id="3" name="コンテンツ プレースホルダー 2"/>
          <p:cNvSpPr>
            <a:spLocks noGrp="1"/>
          </p:cNvSpPr>
          <p:nvPr>
            <p:ph idx="1"/>
          </p:nvPr>
        </p:nvSpPr>
        <p:spPr>
          <a:xfrm>
            <a:off x="340132" y="1295745"/>
            <a:ext cx="8180412" cy="648701"/>
          </a:xfrm>
        </p:spPr>
        <p:txBody>
          <a:bodyPr anchor="ctr" anchorCtr="0">
            <a:normAutofit/>
          </a:bodyPr>
          <a:lstStyle/>
          <a:p>
            <a:r>
              <a:rPr lang="ja-JP" altLang="en-US" dirty="0"/>
              <a:t>砕波</a:t>
            </a:r>
            <a:endParaRPr lang="en-US" altLang="ja-JP" dirty="0"/>
          </a:p>
        </p:txBody>
      </p:sp>
      <p:sp>
        <p:nvSpPr>
          <p:cNvPr id="8" name="スライド番号プレースホルダー 7"/>
          <p:cNvSpPr>
            <a:spLocks noGrp="1"/>
          </p:cNvSpPr>
          <p:nvPr>
            <p:ph type="sldNum" sz="quarter" idx="12"/>
          </p:nvPr>
        </p:nvSpPr>
        <p:spPr/>
        <p:txBody>
          <a:bodyPr/>
          <a:lstStyle/>
          <a:p>
            <a:fld id="{AD65664E-0693-4FD6-A3E3-33D460159F90}" type="slidenum">
              <a:rPr kumimoji="1" lang="ja-JP" altLang="en-US" smtClean="0"/>
              <a:t>27</a:t>
            </a:fld>
            <a:endParaRPr kumimoji="1" lang="ja-JP" altLang="en-US"/>
          </a:p>
        </p:txBody>
      </p:sp>
      <p:sp>
        <p:nvSpPr>
          <p:cNvPr id="11" name="日付プレースホルダー 10"/>
          <p:cNvSpPr>
            <a:spLocks noGrp="1"/>
          </p:cNvSpPr>
          <p:nvPr>
            <p:ph type="dt" sz="half" idx="10"/>
          </p:nvPr>
        </p:nvSpPr>
        <p:spPr/>
        <p:txBody>
          <a:bodyPr/>
          <a:lstStyle/>
          <a:p>
            <a:fld id="{C5E7FB8A-35CD-4057-B320-54C3A06BE5AF}" type="datetime4">
              <a:rPr kumimoji="1" lang="ja-JP" altLang="en-US" smtClean="0"/>
              <a:t>2017年2月9日</a:t>
            </a:fld>
            <a:endParaRPr kumimoji="1" lang="ja-JP" altLang="en-US"/>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5828" y="3759087"/>
            <a:ext cx="4528311" cy="2494036"/>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5828" y="1160589"/>
            <a:ext cx="4534607" cy="2368073"/>
          </a:xfrm>
          <a:prstGeom prst="rect">
            <a:avLst/>
          </a:prstGeom>
        </p:spPr>
      </p:pic>
    </p:spTree>
    <p:extLst>
      <p:ext uri="{BB962C8B-B14F-4D97-AF65-F5344CB8AC3E}">
        <p14:creationId xmlns:p14="http://schemas.microsoft.com/office/powerpoint/2010/main" val="2769875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初期</a:t>
            </a:r>
            <a:r>
              <a:rPr lang="ja-JP" altLang="en-US" dirty="0" smtClean="0"/>
              <a:t>条件・境界条件</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ormAutofit/>
              </a:bodyPr>
              <a:lstStyle/>
              <a:p>
                <a:r>
                  <a:rPr lang="ja-JP" altLang="en-US" dirty="0" smtClean="0">
                    <a:latin typeface="Cambria Math" panose="02040503050406030204" pitchFamily="18" charset="0"/>
                  </a:rPr>
                  <a:t>初期条件</a:t>
                </a:r>
                <a:endParaRPr lang="en-US" altLang="ja-JP" dirty="0" smtClean="0">
                  <a:latin typeface="Cambria Math" panose="02040503050406030204" pitchFamily="18" charset="0"/>
                </a:endParaRPr>
              </a:p>
              <a:p>
                <a:pPr lvl="1"/>
                <a14:m>
                  <m:oMath xmlns:m="http://schemas.openxmlformats.org/officeDocument/2006/math">
                    <m:r>
                      <a:rPr lang="en-US" altLang="ja-JP" sz="2000" i="1" smtClean="0">
                        <a:latin typeface="Cambria Math" panose="02040503050406030204" pitchFamily="18" charset="0"/>
                      </a:rPr>
                      <m:t>𝑧</m:t>
                    </m:r>
                    <m:r>
                      <a:rPr lang="en-US" altLang="ja-JP" sz="2000" i="1" smtClean="0">
                        <a:latin typeface="Cambria Math" panose="02040503050406030204" pitchFamily="18" charset="0"/>
                      </a:rPr>
                      <m:t>=</m:t>
                    </m:r>
                    <m:r>
                      <m:rPr>
                        <m:sty m:val="p"/>
                      </m:rPr>
                      <a:rPr lang="en-US" altLang="ja-JP" sz="2000">
                        <a:latin typeface="Cambria Math" panose="02040503050406030204" pitchFamily="18" charset="0"/>
                      </a:rPr>
                      <m:t>Δ</m:t>
                    </m:r>
                    <m:r>
                      <a:rPr lang="en-US" altLang="ja-JP" sz="2000" i="1">
                        <a:latin typeface="Cambria Math" panose="02040503050406030204" pitchFamily="18" charset="0"/>
                      </a:rPr>
                      <m:t>𝑧</m:t>
                    </m:r>
                  </m:oMath>
                </a14:m>
                <a:r>
                  <a:rPr lang="en-US" altLang="ja-JP" sz="2000" dirty="0" smtClean="0"/>
                  <a:t> km </a:t>
                </a:r>
                <a14:m>
                  <m:oMath xmlns:m="http://schemas.openxmlformats.org/officeDocument/2006/math">
                    <m:r>
                      <a:rPr lang="ja-JP" altLang="en-US" sz="2000" b="0" i="1" smtClean="0">
                        <a:latin typeface="Cambria Math" panose="02040503050406030204" pitchFamily="18" charset="0"/>
                      </a:rPr>
                      <m:t>における</m:t>
                    </m:r>
                    <m:r>
                      <a:rPr lang="en-US" altLang="ja-JP" sz="2000" b="0" i="1" smtClean="0">
                        <a:latin typeface="Cambria Math" panose="02040503050406030204" pitchFamily="18" charset="0"/>
                      </a:rPr>
                      <m:t>𝛿</m:t>
                    </m:r>
                    <m:acc>
                      <m:accPr>
                        <m:chr m:val="̃"/>
                        <m:ctrlPr>
                          <a:rPr lang="en-US" altLang="ja-JP" sz="2000" b="0" i="1" smtClean="0">
                            <a:latin typeface="Cambria Math" panose="02040503050406030204" pitchFamily="18" charset="0"/>
                          </a:rPr>
                        </m:ctrlPr>
                      </m:accPr>
                      <m:e>
                        <m:r>
                          <a:rPr lang="en-US" altLang="ja-JP" sz="2000" b="0" i="1" smtClean="0">
                            <a:latin typeface="Cambria Math" panose="02040503050406030204" pitchFamily="18" charset="0"/>
                          </a:rPr>
                          <m:t>𝑤</m:t>
                        </m:r>
                      </m:e>
                    </m:acc>
                  </m:oMath>
                </a14:m>
                <a:r>
                  <a:rPr kumimoji="1" lang="ja-JP" altLang="en-US" sz="2000" dirty="0" smtClean="0"/>
                  <a:t>を</a:t>
                </a:r>
                <a:r>
                  <a:rPr lang="ja-JP" altLang="en-US" sz="2000" dirty="0" smtClean="0"/>
                  <a:t>除いて時間積分を行う変数の初期値はゼロとする</a:t>
                </a:r>
                <a:endParaRPr lang="en-US" altLang="ja-JP" sz="2400" dirty="0"/>
              </a:p>
              <a:p>
                <a:pPr lvl="1"/>
                <a14:m>
                  <m:oMath xmlns:m="http://schemas.openxmlformats.org/officeDocument/2006/math">
                    <m:r>
                      <a:rPr lang="en-US" altLang="ja-JP" sz="2000" i="1">
                        <a:latin typeface="Cambria Math" panose="02040503050406030204" pitchFamily="18" charset="0"/>
                      </a:rPr>
                      <m:t>𝑧</m:t>
                    </m:r>
                    <m:r>
                      <a:rPr lang="en-US" altLang="ja-JP" sz="2000" i="1">
                        <a:latin typeface="Cambria Math" panose="02040503050406030204" pitchFamily="18" charset="0"/>
                      </a:rPr>
                      <m:t>=</m:t>
                    </m:r>
                    <m:r>
                      <m:rPr>
                        <m:sty m:val="p"/>
                      </m:rPr>
                      <a:rPr lang="en-US" altLang="ja-JP" sz="2000" b="0" i="0" smtClean="0">
                        <a:latin typeface="Cambria Math" panose="02040503050406030204" pitchFamily="18" charset="0"/>
                      </a:rPr>
                      <m:t>Δ</m:t>
                    </m:r>
                    <m:r>
                      <a:rPr lang="en-US" altLang="ja-JP" sz="2000" b="0" i="1" smtClean="0">
                        <a:latin typeface="Cambria Math" panose="02040503050406030204" pitchFamily="18" charset="0"/>
                      </a:rPr>
                      <m:t>𝑧</m:t>
                    </m:r>
                  </m:oMath>
                </a14:m>
                <a:r>
                  <a:rPr lang="en-US" altLang="ja-JP" sz="2000" dirty="0"/>
                  <a:t> km </a:t>
                </a:r>
                <a14:m>
                  <m:oMath xmlns:m="http://schemas.openxmlformats.org/officeDocument/2006/math">
                    <m:r>
                      <a:rPr lang="ja-JP" altLang="en-US" sz="2000" i="1">
                        <a:latin typeface="Cambria Math" panose="02040503050406030204" pitchFamily="18" charset="0"/>
                      </a:rPr>
                      <m:t>における</m:t>
                    </m:r>
                    <m:r>
                      <a:rPr lang="en-US" altLang="ja-JP" sz="2000" b="0" i="1" smtClean="0">
                        <a:latin typeface="Cambria Math" panose="02040503050406030204" pitchFamily="18" charset="0"/>
                      </a:rPr>
                      <m:t>𝛿</m:t>
                    </m:r>
                    <m:r>
                      <m:rPr>
                        <m:sty m:val="p"/>
                      </m:rPr>
                      <a:rPr lang="en-US" altLang="ja-JP" sz="2000" b="0" i="0" smtClean="0">
                        <a:latin typeface="Cambria Math" panose="02040503050406030204" pitchFamily="18" charset="0"/>
                      </a:rPr>
                      <m:t>w</m:t>
                    </m:r>
                    <m:r>
                      <a:rPr lang="en-US" altLang="ja-JP" sz="2000" b="0" i="0" smtClean="0">
                        <a:latin typeface="Cambria Math" panose="02040503050406030204" pitchFamily="18" charset="0"/>
                      </a:rPr>
                      <m:t> </m:t>
                    </m:r>
                  </m:oMath>
                </a14:m>
                <a:r>
                  <a:rPr lang="ja-JP" altLang="en-US" sz="2000" dirty="0" smtClean="0"/>
                  <a:t>に振幅 </a:t>
                </a:r>
                <a:r>
                  <a:rPr lang="en-US" altLang="ja-JP" sz="2000" dirty="0" smtClean="0"/>
                  <a:t>4</a:t>
                </a:r>
                <a14:m>
                  <m:oMath xmlns:m="http://schemas.openxmlformats.org/officeDocument/2006/math">
                    <m:r>
                      <a:rPr lang="en-US" altLang="ja-JP" sz="2000" b="0" i="1" smtClean="0">
                        <a:latin typeface="Cambria Math" panose="02040503050406030204" pitchFamily="18" charset="0"/>
                      </a:rPr>
                      <m:t>×</m:t>
                    </m:r>
                  </m:oMath>
                </a14:m>
                <a:r>
                  <a:rPr lang="en-US" altLang="ja-JP" sz="2000" dirty="0" smtClean="0"/>
                  <a:t>10</a:t>
                </a:r>
                <a:r>
                  <a:rPr lang="en-US" altLang="ja-JP" sz="2000" baseline="30000" dirty="0" smtClean="0"/>
                  <a:t>-4 </a:t>
                </a:r>
                <a:r>
                  <a:rPr lang="en-US" altLang="ja-JP" sz="2000" dirty="0" smtClean="0"/>
                  <a:t>m s</a:t>
                </a:r>
                <a:r>
                  <a:rPr lang="en-US" altLang="ja-JP" sz="2000" baseline="30000" dirty="0" smtClean="0"/>
                  <a:t>-1</a:t>
                </a:r>
                <a:r>
                  <a:rPr lang="en-US" altLang="ja-JP" sz="2000" dirty="0" smtClean="0"/>
                  <a:t>  </a:t>
                </a:r>
                <a:r>
                  <a:rPr lang="ja-JP" altLang="en-US" sz="2000" dirty="0" err="1" smtClean="0"/>
                  <a:t>の</a:t>
                </a:r>
                <a:r>
                  <a:rPr lang="ja-JP" altLang="en-US" sz="2000" dirty="0" err="1"/>
                  <a:t>摂動</a:t>
                </a:r>
                <a:r>
                  <a:rPr lang="ja-JP" altLang="en-US" sz="2000" dirty="0" err="1" smtClean="0"/>
                  <a:t>を</a:t>
                </a:r>
                <a:r>
                  <a:rPr lang="ja-JP" altLang="en-US" sz="2000" dirty="0"/>
                  <a:t>与える</a:t>
                </a:r>
                <a:endParaRPr lang="en-US" altLang="ja-JP" sz="2000" dirty="0" smtClean="0"/>
              </a:p>
              <a:p>
                <a:r>
                  <a:rPr lang="ja-JP" altLang="en-US" dirty="0" smtClean="0"/>
                  <a:t>境界条件</a:t>
                </a:r>
                <a:endParaRPr lang="en-US" altLang="ja-JP" dirty="0" smtClean="0"/>
              </a:p>
              <a:p>
                <a:pPr lvl="1"/>
                <a:r>
                  <a:rPr lang="ja-JP" altLang="en-US" sz="2000" dirty="0"/>
                  <a:t>上端</a:t>
                </a:r>
                <a:r>
                  <a:rPr lang="ja-JP" altLang="en-US" sz="2000" dirty="0" smtClean="0"/>
                  <a:t>の境界条件はゼロとする</a:t>
                </a:r>
                <a:endParaRPr lang="en-US" altLang="ja-JP" sz="2400" dirty="0"/>
              </a:p>
              <a:p>
                <a:pPr lvl="1"/>
                <a:r>
                  <a:rPr lang="ja-JP" altLang="en-US" sz="2000" dirty="0"/>
                  <a:t>下端</a:t>
                </a:r>
                <a:r>
                  <a:rPr lang="ja-JP" altLang="en-US" sz="2000" dirty="0" smtClean="0"/>
                  <a:t>の境界条件は</a:t>
                </a:r>
                <a:r>
                  <a:rPr lang="en-US" altLang="ja-JP" sz="2000" dirty="0" smtClean="0"/>
                  <a:t>, </a:t>
                </a:r>
                <a14:m>
                  <m:oMath xmlns:m="http://schemas.openxmlformats.org/officeDocument/2006/math">
                    <m:r>
                      <a:rPr lang="en-US" altLang="ja-JP" sz="2000" b="0" i="1" smtClean="0">
                        <a:latin typeface="Cambria Math" panose="02040503050406030204" pitchFamily="18" charset="0"/>
                      </a:rPr>
                      <m:t>𝛿</m:t>
                    </m:r>
                    <m:acc>
                      <m:accPr>
                        <m:chr m:val="̃"/>
                        <m:ctrlPr>
                          <a:rPr lang="en-US" altLang="ja-JP" sz="2000" b="0" i="1" smtClean="0">
                            <a:latin typeface="Cambria Math" panose="02040503050406030204" pitchFamily="18" charset="0"/>
                          </a:rPr>
                        </m:ctrlPr>
                      </m:accPr>
                      <m:e>
                        <m:r>
                          <a:rPr lang="en-US" altLang="ja-JP" sz="2000" b="0" i="1" smtClean="0">
                            <a:latin typeface="Cambria Math" panose="02040503050406030204" pitchFamily="18" charset="0"/>
                          </a:rPr>
                          <m:t>𝑢</m:t>
                        </m:r>
                      </m:e>
                    </m:acc>
                    <m:r>
                      <a:rPr lang="en-US" altLang="ja-JP" sz="2000" b="0" i="1" smtClean="0">
                        <a:latin typeface="Cambria Math" panose="02040503050406030204" pitchFamily="18" charset="0"/>
                      </a:rPr>
                      <m:t> </m:t>
                    </m:r>
                    <m:r>
                      <a:rPr lang="ja-JP" altLang="en-US" sz="2000" i="1">
                        <a:latin typeface="Cambria Math" panose="02040503050406030204" pitchFamily="18" charset="0"/>
                      </a:rPr>
                      <m:t>の</m:t>
                    </m:r>
                  </m:oMath>
                </a14:m>
                <a:r>
                  <a:rPr lang="ja-JP" altLang="en-US" sz="2000" dirty="0" smtClean="0"/>
                  <a:t>鉛直微分をゼロとし</a:t>
                </a:r>
                <a:r>
                  <a:rPr lang="en-US" altLang="ja-JP" sz="2000" dirty="0" smtClean="0"/>
                  <a:t>, </a:t>
                </a:r>
                <a14:m>
                  <m:oMath xmlns:m="http://schemas.openxmlformats.org/officeDocument/2006/math">
                    <m:r>
                      <a:rPr lang="en-US" altLang="ja-JP" sz="2000" b="0" i="1" smtClean="0">
                        <a:latin typeface="Cambria Math" panose="02040503050406030204" pitchFamily="18" charset="0"/>
                      </a:rPr>
                      <m:t>𝛿</m:t>
                    </m:r>
                    <m:acc>
                      <m:accPr>
                        <m:chr m:val="̃"/>
                        <m:ctrlPr>
                          <a:rPr lang="en-US" altLang="ja-JP" sz="2000" b="0" i="1" smtClean="0">
                            <a:latin typeface="Cambria Math" panose="02040503050406030204" pitchFamily="18" charset="0"/>
                          </a:rPr>
                        </m:ctrlPr>
                      </m:accPr>
                      <m:e>
                        <m:r>
                          <a:rPr lang="en-US" altLang="ja-JP" sz="2000" b="0" i="1" smtClean="0">
                            <a:latin typeface="Cambria Math" panose="02040503050406030204" pitchFamily="18" charset="0"/>
                          </a:rPr>
                          <m:t>𝑤</m:t>
                        </m:r>
                      </m:e>
                    </m:acc>
                    <m:r>
                      <a:rPr lang="en-US" altLang="ja-JP" sz="2000" b="0" i="1" dirty="0" smtClean="0">
                        <a:latin typeface="Cambria Math" panose="02040503050406030204" pitchFamily="18" charset="0"/>
                      </a:rPr>
                      <m:t>,  </m:t>
                    </m:r>
                    <m:r>
                      <a:rPr lang="en-US" altLang="ja-JP" sz="2000" i="1">
                        <a:latin typeface="Cambria Math" panose="02040503050406030204" pitchFamily="18" charset="0"/>
                      </a:rPr>
                      <m:t>𝛿</m:t>
                    </m:r>
                    <m:acc>
                      <m:accPr>
                        <m:chr m:val="̃"/>
                        <m:ctrlPr>
                          <a:rPr lang="en-US" altLang="ja-JP" sz="2000" i="1">
                            <a:latin typeface="Cambria Math" panose="02040503050406030204" pitchFamily="18" charset="0"/>
                          </a:rPr>
                        </m:ctrlPr>
                      </m:accPr>
                      <m:e>
                        <m:r>
                          <a:rPr lang="en-US" altLang="ja-JP" sz="2000" i="1">
                            <a:latin typeface="Cambria Math" panose="02040503050406030204" pitchFamily="18" charset="0"/>
                          </a:rPr>
                          <m:t>𝑇</m:t>
                        </m:r>
                      </m:e>
                    </m:acc>
                  </m:oMath>
                </a14:m>
                <a:r>
                  <a:rPr lang="ja-JP" altLang="en-US" sz="2000" dirty="0" smtClean="0"/>
                  <a:t>をゼロとする</a:t>
                </a:r>
                <a:endParaRPr kumimoji="1" lang="en-US" altLang="ja-JP" sz="2400" dirty="0" smtClean="0"/>
              </a:p>
              <a:p>
                <a:pPr lvl="1"/>
                <a:r>
                  <a:rPr lang="ja-JP" altLang="en-US" sz="2000" dirty="0"/>
                  <a:t>側方</a:t>
                </a:r>
                <a:r>
                  <a:rPr lang="ja-JP" altLang="en-US" sz="2000" dirty="0" smtClean="0"/>
                  <a:t>の境界条件は周期境界とする</a:t>
                </a:r>
                <a:endParaRPr kumimoji="1" lang="ja-JP" altLang="en-US" sz="20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3"/>
                <a:stretch>
                  <a:fillRect l="-703" t="-2107"/>
                </a:stretch>
              </a:blipFill>
            </p:spPr>
            <p:txBody>
              <a:bodyPr/>
              <a:lstStyle/>
              <a:p>
                <a:r>
                  <a:rPr lang="ja-JP" altLang="en-US">
                    <a:noFill/>
                  </a:rPr>
                  <a:t> </a:t>
                </a:r>
              </a:p>
            </p:txBody>
          </p:sp>
        </mc:Fallback>
      </mc:AlternateContent>
      <p:sp>
        <p:nvSpPr>
          <p:cNvPr id="4" name="日付プレースホルダー 3"/>
          <p:cNvSpPr>
            <a:spLocks noGrp="1"/>
          </p:cNvSpPr>
          <p:nvPr>
            <p:ph type="dt" sz="half" idx="10"/>
          </p:nvPr>
        </p:nvSpPr>
        <p:spPr/>
        <p:txBody>
          <a:bodyPr/>
          <a:lstStyle/>
          <a:p>
            <a:fld id="{66FEE51D-C0B6-4B23-AE87-A37936CB3A48}" type="datetime4">
              <a:rPr kumimoji="1" lang="ja-JP" altLang="en-US" smtClean="0"/>
              <a:t>2017年2月9日</a:t>
            </a:fld>
            <a:endParaRPr kumimoji="1" lang="ja-JP" altLang="en-US"/>
          </a:p>
        </p:txBody>
      </p:sp>
      <p:sp>
        <p:nvSpPr>
          <p:cNvPr id="7" name="スライド番号プレースホルダー 6"/>
          <p:cNvSpPr>
            <a:spLocks noGrp="1"/>
          </p:cNvSpPr>
          <p:nvPr>
            <p:ph type="sldNum" sz="quarter" idx="12"/>
          </p:nvPr>
        </p:nvSpPr>
        <p:spPr/>
        <p:txBody>
          <a:bodyPr/>
          <a:lstStyle/>
          <a:p>
            <a:fld id="{AD65664E-0693-4FD6-A3E3-33D460159F90}" type="slidenum">
              <a:rPr kumimoji="1" lang="ja-JP" altLang="en-US" smtClean="0"/>
              <a:t>28</a:t>
            </a:fld>
            <a:endParaRPr kumimoji="1" lang="ja-JP" altLang="en-US"/>
          </a:p>
        </p:txBody>
      </p:sp>
    </p:spTree>
    <p:extLst>
      <p:ext uri="{BB962C8B-B14F-4D97-AF65-F5344CB8AC3E}">
        <p14:creationId xmlns:p14="http://schemas.microsoft.com/office/powerpoint/2010/main" val="3291906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lang="ja-JP" altLang="en-US" sz="3200" dirty="0"/>
              <a:t>モデル</a:t>
            </a:r>
            <a:r>
              <a:rPr lang="ja-JP" altLang="en-US" sz="3200" dirty="0" smtClean="0"/>
              <a:t>の設定・計算方法</a:t>
            </a:r>
            <a:endParaRPr lang="ja-JP" altLang="en-US" sz="3200" dirty="0"/>
          </a:p>
        </p:txBody>
      </p:sp>
      <mc:AlternateContent xmlns:mc="http://schemas.openxmlformats.org/markup-compatibility/2006" xmlns:a14="http://schemas.microsoft.com/office/drawing/2010/main">
        <mc:Choice Requires="a14">
          <p:sp>
            <p:nvSpPr>
              <p:cNvPr id="6" name="コンテンツ プレースホルダー 5"/>
              <p:cNvSpPr>
                <a:spLocks noGrp="1"/>
              </p:cNvSpPr>
              <p:nvPr>
                <p:ph idx="1"/>
              </p:nvPr>
            </p:nvSpPr>
            <p:spPr>
              <a:xfrm>
                <a:off x="633845" y="1290918"/>
                <a:ext cx="4011307" cy="4966447"/>
              </a:xfrm>
            </p:spPr>
            <p:txBody>
              <a:bodyPr>
                <a:noAutofit/>
              </a:bodyPr>
              <a:lstStyle/>
              <a:p>
                <a:r>
                  <a:rPr lang="ja-JP" altLang="en-US" sz="2400" dirty="0" smtClean="0">
                    <a:solidFill>
                      <a:schemeClr val="tx1"/>
                    </a:solidFill>
                  </a:rPr>
                  <a:t>モデルの領域と解像度</a:t>
                </a:r>
                <a:endParaRPr lang="en-US" altLang="ja-JP" sz="2400" dirty="0" smtClean="0">
                  <a:solidFill>
                    <a:schemeClr val="tx1"/>
                  </a:solidFill>
                </a:endParaRPr>
              </a:p>
              <a:p>
                <a:pPr lvl="1"/>
                <a:r>
                  <a:rPr lang="ja-JP" altLang="en-US" sz="2000" dirty="0">
                    <a:solidFill>
                      <a:schemeClr val="tx1"/>
                    </a:solidFill>
                  </a:rPr>
                  <a:t>水平方向</a:t>
                </a:r>
                <a:endParaRPr lang="en-US" altLang="ja-JP" sz="2000" dirty="0">
                  <a:solidFill>
                    <a:schemeClr val="tx1"/>
                  </a:solidFill>
                </a:endParaRPr>
              </a:p>
              <a:p>
                <a:pPr lvl="2"/>
                <a:r>
                  <a:rPr lang="ja-JP" altLang="en-US" sz="1600" dirty="0">
                    <a:solidFill>
                      <a:schemeClr val="tx1"/>
                    </a:solidFill>
                  </a:rPr>
                  <a:t>水平方向の領域</a:t>
                </a:r>
                <a:r>
                  <a:rPr lang="en-US" altLang="ja-JP" sz="1600" dirty="0">
                    <a:solidFill>
                      <a:schemeClr val="tx1"/>
                    </a:solidFill>
                  </a:rPr>
                  <a:t>: 30 km</a:t>
                </a:r>
              </a:p>
              <a:p>
                <a:pPr lvl="2"/>
                <a14:m>
                  <m:oMath xmlns:m="http://schemas.openxmlformats.org/officeDocument/2006/math">
                    <m:r>
                      <m:rPr>
                        <m:sty m:val="p"/>
                      </m:rPr>
                      <a:rPr lang="en-US" altLang="ja-JP" sz="1600" smtClean="0">
                        <a:solidFill>
                          <a:schemeClr val="tx1"/>
                        </a:solidFill>
                        <a:latin typeface="Cambria Math" panose="02040503050406030204" pitchFamily="18" charset="0"/>
                      </a:rPr>
                      <m:t>Δ</m:t>
                    </m:r>
                    <m:r>
                      <a:rPr lang="en-US" altLang="ja-JP" sz="1600" b="0" i="1" smtClean="0">
                        <a:solidFill>
                          <a:schemeClr val="tx1"/>
                        </a:solidFill>
                        <a:latin typeface="Cambria Math" panose="02040503050406030204" pitchFamily="18" charset="0"/>
                      </a:rPr>
                      <m:t>𝑥</m:t>
                    </m:r>
                    <m:r>
                      <a:rPr lang="en-US" altLang="ja-JP" sz="1600" i="1">
                        <a:solidFill>
                          <a:schemeClr val="tx1"/>
                        </a:solidFill>
                        <a:latin typeface="Cambria Math" panose="02040503050406030204" pitchFamily="18" charset="0"/>
                      </a:rPr>
                      <m:t>=</m:t>
                    </m:r>
                    <m:r>
                      <a:rPr lang="en-US" altLang="ja-JP" sz="1600">
                        <a:solidFill>
                          <a:schemeClr val="tx1"/>
                        </a:solidFill>
                        <a:latin typeface="Cambria Math" panose="02040503050406030204" pitchFamily="18" charset="0"/>
                      </a:rPr>
                      <m:t> </m:t>
                    </m:r>
                  </m:oMath>
                </a14:m>
                <a:r>
                  <a:rPr lang="el-GR" altLang="ja-JP" sz="1600" dirty="0" smtClean="0">
                    <a:solidFill>
                      <a:schemeClr val="tx1"/>
                    </a:solidFill>
                  </a:rPr>
                  <a:t>0.</a:t>
                </a:r>
                <a:r>
                  <a:rPr lang="en-US" altLang="ja-JP" sz="1600" dirty="0" smtClean="0">
                    <a:solidFill>
                      <a:schemeClr val="tx1"/>
                    </a:solidFill>
                  </a:rPr>
                  <a:t>2</a:t>
                </a:r>
                <a:r>
                  <a:rPr lang="el-GR" altLang="ja-JP" sz="1600" dirty="0" smtClean="0">
                    <a:solidFill>
                      <a:schemeClr val="tx1"/>
                    </a:solidFill>
                  </a:rPr>
                  <a:t>3 </a:t>
                </a:r>
                <a:r>
                  <a:rPr lang="en-US" altLang="ja-JP" sz="1600" dirty="0" smtClean="0">
                    <a:solidFill>
                      <a:schemeClr val="tx1"/>
                    </a:solidFill>
                  </a:rPr>
                  <a:t>km</a:t>
                </a:r>
                <a:endParaRPr lang="en-US" altLang="ja-JP" sz="1600" dirty="0">
                  <a:solidFill>
                    <a:schemeClr val="tx1"/>
                  </a:solidFill>
                </a:endParaRPr>
              </a:p>
              <a:p>
                <a:pPr lvl="1"/>
                <a:r>
                  <a:rPr lang="ja-JP" altLang="en-US" sz="2000" dirty="0">
                    <a:solidFill>
                      <a:schemeClr val="tx1"/>
                    </a:solidFill>
                  </a:rPr>
                  <a:t>鉛直方向</a:t>
                </a:r>
                <a:endParaRPr lang="en-US" altLang="ja-JP" sz="2000" dirty="0">
                  <a:solidFill>
                    <a:schemeClr val="tx1"/>
                  </a:solidFill>
                </a:endParaRPr>
              </a:p>
              <a:p>
                <a:pPr lvl="2"/>
                <a:r>
                  <a:rPr lang="ja-JP" altLang="en-US" sz="1600" dirty="0">
                    <a:solidFill>
                      <a:schemeClr val="tx1"/>
                    </a:solidFill>
                  </a:rPr>
                  <a:t>鉛直方向の領域</a:t>
                </a:r>
                <a:r>
                  <a:rPr lang="en-US" altLang="ja-JP" sz="1600" dirty="0">
                    <a:solidFill>
                      <a:schemeClr val="tx1"/>
                    </a:solidFill>
                  </a:rPr>
                  <a:t>: 150 </a:t>
                </a:r>
                <a:r>
                  <a:rPr lang="en-US" altLang="ja-JP" sz="1600" dirty="0" smtClean="0">
                    <a:solidFill>
                      <a:schemeClr val="tx1"/>
                    </a:solidFill>
                  </a:rPr>
                  <a:t>km</a:t>
                </a:r>
              </a:p>
              <a:p>
                <a:pPr lvl="2"/>
                <a14:m>
                  <m:oMath xmlns:m="http://schemas.openxmlformats.org/officeDocument/2006/math">
                    <m:r>
                      <m:rPr>
                        <m:sty m:val="p"/>
                      </m:rPr>
                      <a:rPr lang="en-US" altLang="ja-JP" sz="1600">
                        <a:solidFill>
                          <a:schemeClr val="tx1"/>
                        </a:solidFill>
                        <a:latin typeface="Cambria Math" panose="02040503050406030204" pitchFamily="18" charset="0"/>
                      </a:rPr>
                      <m:t>Δ</m:t>
                    </m:r>
                    <m:r>
                      <a:rPr lang="en-US" altLang="ja-JP" sz="1600" i="1">
                        <a:solidFill>
                          <a:schemeClr val="tx1"/>
                        </a:solidFill>
                        <a:latin typeface="Cambria Math" panose="02040503050406030204" pitchFamily="18" charset="0"/>
                      </a:rPr>
                      <m:t>𝑧</m:t>
                    </m:r>
                    <m:r>
                      <a:rPr lang="en-US" altLang="ja-JP" sz="1600" i="1">
                        <a:solidFill>
                          <a:schemeClr val="tx1"/>
                        </a:solidFill>
                        <a:latin typeface="Cambria Math" panose="02040503050406030204" pitchFamily="18" charset="0"/>
                      </a:rPr>
                      <m:t>=</m:t>
                    </m:r>
                    <m:r>
                      <a:rPr lang="en-US" altLang="ja-JP" sz="1600">
                        <a:solidFill>
                          <a:schemeClr val="tx1"/>
                        </a:solidFill>
                        <a:latin typeface="Cambria Math" panose="02040503050406030204" pitchFamily="18" charset="0"/>
                      </a:rPr>
                      <m:t> </m:t>
                    </m:r>
                  </m:oMath>
                </a14:m>
                <a:r>
                  <a:rPr lang="en-US" altLang="ja-JP" sz="1600" dirty="0" smtClean="0">
                    <a:solidFill>
                      <a:schemeClr val="tx1"/>
                    </a:solidFill>
                  </a:rPr>
                  <a:t>0.3 km</a:t>
                </a:r>
                <a:endParaRPr lang="en-US" altLang="ja-JP" sz="1600" dirty="0">
                  <a:solidFill>
                    <a:schemeClr val="tx1"/>
                  </a:solidFill>
                </a:endParaRPr>
              </a:p>
              <a:p>
                <a:r>
                  <a:rPr lang="ja-JP" altLang="en-US" sz="2400" dirty="0">
                    <a:solidFill>
                      <a:schemeClr val="tx1"/>
                    </a:solidFill>
                  </a:rPr>
                  <a:t>計算</a:t>
                </a:r>
                <a:r>
                  <a:rPr lang="ja-JP" altLang="en-US" sz="2400" dirty="0" smtClean="0">
                    <a:solidFill>
                      <a:schemeClr val="tx1"/>
                    </a:solidFill>
                  </a:rPr>
                  <a:t>方法</a:t>
                </a:r>
                <a:endParaRPr lang="en-US" altLang="ja-JP" sz="2400" dirty="0" smtClean="0">
                  <a:solidFill>
                    <a:schemeClr val="tx1"/>
                  </a:solidFill>
                </a:endParaRPr>
              </a:p>
              <a:p>
                <a:pPr lvl="1"/>
                <a:r>
                  <a:rPr lang="ja-JP" altLang="en-US" sz="2000" dirty="0" smtClean="0"/>
                  <a:t>空間の離散化方法</a:t>
                </a:r>
                <a:endParaRPr lang="en-US" altLang="ja-JP" sz="2000" dirty="0"/>
              </a:p>
              <a:p>
                <a:pPr lvl="2"/>
                <a:r>
                  <a:rPr lang="ja-JP" altLang="en-US" dirty="0" smtClean="0"/>
                  <a:t>格子点法</a:t>
                </a:r>
                <a:r>
                  <a:rPr lang="en-US" altLang="ja-JP" dirty="0" smtClean="0"/>
                  <a:t>(</a:t>
                </a:r>
                <a:r>
                  <a:rPr lang="ja-JP" altLang="en-US" dirty="0" smtClean="0"/>
                  <a:t>スタッガード格子</a:t>
                </a:r>
                <a:r>
                  <a:rPr lang="en-US" altLang="ja-JP" dirty="0" smtClean="0"/>
                  <a:t>)</a:t>
                </a:r>
                <a:endParaRPr lang="en-US" altLang="ja-JP" dirty="0"/>
              </a:p>
              <a:p>
                <a:pPr lvl="1"/>
                <a:r>
                  <a:rPr lang="ja-JP" altLang="en-US" sz="2000" dirty="0"/>
                  <a:t>時間積分</a:t>
                </a:r>
                <a:r>
                  <a:rPr lang="en-US" altLang="ja-JP" sz="2000" dirty="0" smtClean="0">
                    <a:solidFill>
                      <a:schemeClr val="tx1"/>
                    </a:solidFill>
                  </a:rPr>
                  <a:t> </a:t>
                </a:r>
                <a:endParaRPr lang="en-US" altLang="ja-JP" sz="2000" dirty="0">
                  <a:solidFill>
                    <a:schemeClr val="tx1"/>
                  </a:solidFill>
                </a:endParaRPr>
              </a:p>
              <a:p>
                <a:pPr lvl="2"/>
                <a:r>
                  <a:rPr lang="en-US" altLang="ja-JP" dirty="0">
                    <a:solidFill>
                      <a:schemeClr val="tx1"/>
                    </a:solidFill>
                  </a:rPr>
                  <a:t>l</a:t>
                </a:r>
                <a:r>
                  <a:rPr lang="en-US" altLang="ja-JP" dirty="0" smtClean="0">
                    <a:solidFill>
                      <a:schemeClr val="tx1"/>
                    </a:solidFill>
                  </a:rPr>
                  <a:t>eap frog </a:t>
                </a:r>
                <a:r>
                  <a:rPr lang="ja-JP" altLang="en-US" dirty="0" smtClean="0">
                    <a:solidFill>
                      <a:schemeClr val="tx1"/>
                    </a:solidFill>
                  </a:rPr>
                  <a:t>法 </a:t>
                </a:r>
                <a:r>
                  <a:rPr lang="en-US" altLang="ja-JP" dirty="0" smtClean="0">
                    <a:solidFill>
                      <a:schemeClr val="tx1"/>
                    </a:solidFill>
                  </a:rPr>
                  <a:t>+ Robert-</a:t>
                </a:r>
                <a:r>
                  <a:rPr lang="en-US" altLang="ja-JP" dirty="0" err="1" smtClean="0">
                    <a:solidFill>
                      <a:schemeClr val="tx1"/>
                    </a:solidFill>
                  </a:rPr>
                  <a:t>Asselin</a:t>
                </a:r>
                <a:r>
                  <a:rPr lang="en-US" altLang="ja-JP" dirty="0" smtClean="0">
                    <a:solidFill>
                      <a:schemeClr val="tx1"/>
                    </a:solidFill>
                  </a:rPr>
                  <a:t> </a:t>
                </a:r>
                <a:r>
                  <a:rPr lang="ja-JP" altLang="en-US" dirty="0" smtClean="0">
                    <a:solidFill>
                      <a:schemeClr val="tx1"/>
                    </a:solidFill>
                  </a:rPr>
                  <a:t>フィルタ</a:t>
                </a:r>
                <a:endParaRPr lang="en-US" altLang="ja-JP" dirty="0" smtClean="0">
                  <a:solidFill>
                    <a:schemeClr val="tx1"/>
                  </a:solidFill>
                </a:endParaRPr>
              </a:p>
              <a:p>
                <a:pPr lvl="2"/>
                <a14:m>
                  <m:oMath xmlns:m="http://schemas.openxmlformats.org/officeDocument/2006/math">
                    <m:r>
                      <m:rPr>
                        <m:sty m:val="p"/>
                      </m:rPr>
                      <a:rPr lang="en-US" altLang="ja-JP">
                        <a:solidFill>
                          <a:schemeClr val="tx1"/>
                        </a:solidFill>
                        <a:latin typeface="Cambria Math" panose="02040503050406030204" pitchFamily="18" charset="0"/>
                      </a:rPr>
                      <m:t>Δ</m:t>
                    </m:r>
                    <m:r>
                      <a:rPr lang="en-US" altLang="ja-JP" i="1">
                        <a:solidFill>
                          <a:schemeClr val="tx1"/>
                        </a:solidFill>
                        <a:latin typeface="Cambria Math" panose="02040503050406030204" pitchFamily="18" charset="0"/>
                      </a:rPr>
                      <m:t> </m:t>
                    </m:r>
                    <m:r>
                      <a:rPr lang="en-US" altLang="ja-JP" i="1">
                        <a:solidFill>
                          <a:schemeClr val="tx1"/>
                        </a:solidFill>
                        <a:latin typeface="Cambria Math" panose="02040503050406030204" pitchFamily="18" charset="0"/>
                      </a:rPr>
                      <m:t>𝑡</m:t>
                    </m:r>
                    <m:r>
                      <a:rPr lang="en-US" altLang="ja-JP" i="1">
                        <a:solidFill>
                          <a:schemeClr val="tx1"/>
                        </a:solidFill>
                        <a:latin typeface="Cambria Math" panose="02040503050406030204" pitchFamily="18" charset="0"/>
                      </a:rPr>
                      <m:t>=</m:t>
                    </m:r>
                  </m:oMath>
                </a14:m>
                <a:r>
                  <a:rPr lang="en-US" altLang="ja-JP" dirty="0" smtClean="0">
                    <a:solidFill>
                      <a:schemeClr val="tx1"/>
                    </a:solidFill>
                  </a:rPr>
                  <a:t> </a:t>
                </a:r>
                <a:r>
                  <a:rPr lang="en-US" altLang="ja-JP" dirty="0">
                    <a:solidFill>
                      <a:schemeClr val="tx1"/>
                    </a:solidFill>
                  </a:rPr>
                  <a:t>0.1 </a:t>
                </a:r>
                <a:r>
                  <a:rPr lang="en-US" altLang="ja-JP" dirty="0" smtClean="0">
                    <a:solidFill>
                      <a:schemeClr val="tx1"/>
                    </a:solidFill>
                  </a:rPr>
                  <a:t>sec</a:t>
                </a:r>
                <a:endParaRPr kumimoji="1" lang="ja-JP" altLang="en-US" sz="2000" dirty="0">
                  <a:solidFill>
                    <a:schemeClr val="tx1"/>
                  </a:solidFill>
                </a:endParaRPr>
              </a:p>
            </p:txBody>
          </p:sp>
        </mc:Choice>
        <mc:Fallback xmlns="">
          <p:sp>
            <p:nvSpPr>
              <p:cNvPr id="6" name="コンテンツ プレースホルダー 5"/>
              <p:cNvSpPr>
                <a:spLocks noGrp="1" noRot="1" noChangeAspect="1" noMove="1" noResize="1" noEditPoints="1" noAdjustHandles="1" noChangeArrowheads="1" noChangeShapeType="1" noTextEdit="1"/>
              </p:cNvSpPr>
              <p:nvPr>
                <p:ph idx="1"/>
              </p:nvPr>
            </p:nvSpPr>
            <p:spPr>
              <a:xfrm>
                <a:off x="633845" y="1290918"/>
                <a:ext cx="4011307" cy="4966447"/>
              </a:xfrm>
              <a:blipFill rotWithShape="0">
                <a:blip r:embed="rId3"/>
                <a:stretch>
                  <a:fillRect l="-760" t="-1597" r="-1216"/>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2"/>
          </p:nvPr>
        </p:nvSpPr>
        <p:spPr/>
        <p:txBody>
          <a:bodyPr/>
          <a:lstStyle/>
          <a:p>
            <a:fld id="{AD65664E-0693-4FD6-A3E3-33D460159F90}" type="slidenum">
              <a:rPr kumimoji="1" lang="ja-JP" altLang="en-US" smtClean="0"/>
              <a:t>29</a:t>
            </a:fld>
            <a:endParaRPr kumimoji="1" lang="ja-JP" altLang="en-US"/>
          </a:p>
        </p:txBody>
      </p:sp>
      <p:sp>
        <p:nvSpPr>
          <p:cNvPr id="3" name="日付プレースホルダー 2"/>
          <p:cNvSpPr>
            <a:spLocks noGrp="1"/>
          </p:cNvSpPr>
          <p:nvPr>
            <p:ph type="dt" sz="half" idx="10"/>
          </p:nvPr>
        </p:nvSpPr>
        <p:spPr/>
        <p:txBody>
          <a:bodyPr/>
          <a:lstStyle/>
          <a:p>
            <a:fld id="{57D93DDF-84BC-480C-92F2-6A62690297AE}" type="datetime4">
              <a:rPr kumimoji="1" lang="ja-JP" altLang="en-US" smtClean="0"/>
              <a:t>2017年2月9日</a:t>
            </a:fld>
            <a:endParaRPr kumimoji="1" lang="ja-JP" altLang="en-US"/>
          </a:p>
        </p:txBody>
      </p:sp>
      <p:cxnSp>
        <p:nvCxnSpPr>
          <p:cNvPr id="8" name="直線矢印コネクタ 7"/>
          <p:cNvCxnSpPr/>
          <p:nvPr/>
        </p:nvCxnSpPr>
        <p:spPr>
          <a:xfrm>
            <a:off x="7806088" y="1629830"/>
            <a:ext cx="3" cy="3615794"/>
          </a:xfrm>
          <a:prstGeom prst="straightConnector1">
            <a:avLst/>
          </a:prstGeom>
          <a:ln w="25400">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V="1">
            <a:off x="5282145" y="5676131"/>
            <a:ext cx="2171700" cy="2"/>
          </a:xfrm>
          <a:prstGeom prst="straightConnector1">
            <a:avLst/>
          </a:prstGeom>
          <a:ln w="25400">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49" name="グループ化 48"/>
          <p:cNvGrpSpPr/>
          <p:nvPr/>
        </p:nvGrpSpPr>
        <p:grpSpPr>
          <a:xfrm>
            <a:off x="5146459" y="1621103"/>
            <a:ext cx="2464722" cy="3628691"/>
            <a:chOff x="5157283" y="1985294"/>
            <a:chExt cx="2464722" cy="3628691"/>
          </a:xfrm>
        </p:grpSpPr>
        <p:sp>
          <p:nvSpPr>
            <p:cNvPr id="2" name="正方形/長方形 1"/>
            <p:cNvSpPr/>
            <p:nvPr/>
          </p:nvSpPr>
          <p:spPr>
            <a:xfrm>
              <a:off x="5292970" y="1985294"/>
              <a:ext cx="2171699" cy="361579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p:cNvGrpSpPr/>
            <p:nvPr/>
          </p:nvGrpSpPr>
          <p:grpSpPr>
            <a:xfrm>
              <a:off x="5314619" y="4810125"/>
              <a:ext cx="717455" cy="803860"/>
              <a:chOff x="5314618" y="3777634"/>
              <a:chExt cx="1638965" cy="1836351"/>
            </a:xfrm>
          </p:grpSpPr>
          <p:cxnSp>
            <p:nvCxnSpPr>
              <p:cNvPr id="20" name="直線コネクタ 19"/>
              <p:cNvCxnSpPr/>
              <p:nvPr/>
            </p:nvCxnSpPr>
            <p:spPr>
              <a:xfrm>
                <a:off x="5324143" y="4867263"/>
                <a:ext cx="1619915" cy="25"/>
              </a:xfrm>
              <a:prstGeom prst="line">
                <a:avLst/>
              </a:prstGeom>
              <a:ln w="25400">
                <a:gradFill flip="none" rotWithShape="1">
                  <a:gsLst>
                    <a:gs pos="0">
                      <a:schemeClr val="accent1">
                        <a:lumMod val="5000"/>
                        <a:lumOff val="95000"/>
                      </a:schemeClr>
                    </a:gs>
                    <a:gs pos="37000">
                      <a:schemeClr val="tx1"/>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V="1">
                <a:off x="6028000" y="3777634"/>
                <a:ext cx="15" cy="1826826"/>
              </a:xfrm>
              <a:prstGeom prst="line">
                <a:avLst/>
              </a:prstGeom>
              <a:ln w="25400">
                <a:gradFill flip="none" rotWithShape="1">
                  <a:gsLst>
                    <a:gs pos="0">
                      <a:schemeClr val="accent1">
                        <a:lumMod val="5000"/>
                        <a:lumOff val="95000"/>
                      </a:schemeClr>
                    </a:gs>
                    <a:gs pos="37000">
                      <a:schemeClr val="tx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5314618" y="4143363"/>
                <a:ext cx="1619915" cy="25"/>
              </a:xfrm>
              <a:prstGeom prst="line">
                <a:avLst/>
              </a:prstGeom>
              <a:ln w="25400">
                <a:gradFill flip="none" rotWithShape="1">
                  <a:gsLst>
                    <a:gs pos="0">
                      <a:schemeClr val="accent1">
                        <a:lumMod val="5000"/>
                        <a:lumOff val="95000"/>
                      </a:schemeClr>
                    </a:gs>
                    <a:gs pos="69000">
                      <a:schemeClr val="tx1"/>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V="1">
                <a:off x="6751900" y="3777634"/>
                <a:ext cx="15" cy="1826826"/>
              </a:xfrm>
              <a:prstGeom prst="line">
                <a:avLst/>
              </a:prstGeom>
              <a:ln w="25400">
                <a:gradFill flip="none" rotWithShape="1">
                  <a:gsLst>
                    <a:gs pos="0">
                      <a:schemeClr val="accent1">
                        <a:lumMod val="5000"/>
                        <a:lumOff val="95000"/>
                      </a:schemeClr>
                    </a:gs>
                    <a:gs pos="69000">
                      <a:schemeClr val="tx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V="1">
                <a:off x="6370900" y="3787159"/>
                <a:ext cx="15" cy="1826826"/>
              </a:xfrm>
              <a:prstGeom prst="line">
                <a:avLst/>
              </a:prstGeom>
              <a:ln w="19050">
                <a:gradFill flip="none" rotWithShape="1">
                  <a:gsLst>
                    <a:gs pos="0">
                      <a:schemeClr val="accent1">
                        <a:lumMod val="7000"/>
                        <a:lumOff val="93000"/>
                      </a:schemeClr>
                    </a:gs>
                    <a:gs pos="37000">
                      <a:schemeClr val="tx1"/>
                    </a:gs>
                  </a:gsLst>
                  <a:lin ang="16200000" scaled="1"/>
                  <a:tileRect/>
                </a:gradFill>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V="1">
                <a:off x="5675575" y="3777634"/>
                <a:ext cx="15" cy="1826826"/>
              </a:xfrm>
              <a:prstGeom prst="line">
                <a:avLst/>
              </a:prstGeom>
              <a:ln w="19050">
                <a:gradFill flip="none" rotWithShape="1">
                  <a:gsLst>
                    <a:gs pos="0">
                      <a:schemeClr val="accent1">
                        <a:lumMod val="7000"/>
                        <a:lumOff val="93000"/>
                      </a:schemeClr>
                    </a:gs>
                    <a:gs pos="37000">
                      <a:schemeClr val="tx1"/>
                    </a:gs>
                  </a:gsLst>
                  <a:lin ang="16200000" scaled="1"/>
                  <a:tileRect/>
                </a:gradFill>
                <a:prstDash val="sysDot"/>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5324143" y="5238738"/>
                <a:ext cx="1619915" cy="25"/>
              </a:xfrm>
              <a:prstGeom prst="line">
                <a:avLst/>
              </a:prstGeom>
              <a:ln w="19050">
                <a:gradFill flip="none" rotWithShape="1">
                  <a:gsLst>
                    <a:gs pos="0">
                      <a:schemeClr val="accent1">
                        <a:lumMod val="5000"/>
                        <a:lumOff val="95000"/>
                      </a:schemeClr>
                    </a:gs>
                    <a:gs pos="37000">
                      <a:schemeClr val="tx1"/>
                    </a:gs>
                  </a:gsLst>
                  <a:lin ang="10800000" scaled="1"/>
                  <a:tileRect/>
                </a:gradFill>
                <a:prstDash val="sysDot"/>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5333668" y="4505313"/>
                <a:ext cx="1619915" cy="25"/>
              </a:xfrm>
              <a:prstGeom prst="line">
                <a:avLst/>
              </a:prstGeom>
              <a:ln w="19050">
                <a:gradFill flip="none" rotWithShape="1">
                  <a:gsLst>
                    <a:gs pos="0">
                      <a:schemeClr val="accent1">
                        <a:lumMod val="5000"/>
                        <a:lumOff val="95000"/>
                      </a:schemeClr>
                    </a:gs>
                    <a:gs pos="37000">
                      <a:schemeClr val="tx1"/>
                    </a:gs>
                  </a:gsLst>
                  <a:lin ang="10800000" scaled="1"/>
                  <a:tileRect/>
                </a:gradFill>
                <a:prstDash val="sysDot"/>
              </a:ln>
            </p:spPr>
            <p:style>
              <a:lnRef idx="1">
                <a:schemeClr val="accent1"/>
              </a:lnRef>
              <a:fillRef idx="0">
                <a:schemeClr val="accent1"/>
              </a:fillRef>
              <a:effectRef idx="0">
                <a:schemeClr val="accent1"/>
              </a:effectRef>
              <a:fontRef idx="minor">
                <a:schemeClr val="tx1"/>
              </a:fontRef>
            </p:style>
          </p:cxnSp>
        </p:grpSp>
        <p:grpSp>
          <p:nvGrpSpPr>
            <p:cNvPr id="42" name="グループ化 41"/>
            <p:cNvGrpSpPr/>
            <p:nvPr/>
          </p:nvGrpSpPr>
          <p:grpSpPr>
            <a:xfrm>
              <a:off x="5157283" y="3668897"/>
              <a:ext cx="314672" cy="103003"/>
              <a:chOff x="5008286" y="3621227"/>
              <a:chExt cx="569368" cy="217817"/>
            </a:xfrm>
          </p:grpSpPr>
          <p:grpSp>
            <p:nvGrpSpPr>
              <p:cNvPr id="41" name="グループ化 40"/>
              <p:cNvGrpSpPr/>
              <p:nvPr/>
            </p:nvGrpSpPr>
            <p:grpSpPr>
              <a:xfrm>
                <a:off x="5008286" y="3621227"/>
                <a:ext cx="569368" cy="217817"/>
                <a:chOff x="5008286" y="3429000"/>
                <a:chExt cx="569368" cy="217817"/>
              </a:xfrm>
            </p:grpSpPr>
            <p:sp>
              <p:nvSpPr>
                <p:cNvPr id="38" name="フリーフォーム 37"/>
                <p:cNvSpPr/>
                <p:nvPr/>
              </p:nvSpPr>
              <p:spPr>
                <a:xfrm>
                  <a:off x="5008286" y="3429000"/>
                  <a:ext cx="569368" cy="145105"/>
                </a:xfrm>
                <a:custGeom>
                  <a:avLst/>
                  <a:gdLst>
                    <a:gd name="connsiteX0" fmla="*/ 0 w 2162175"/>
                    <a:gd name="connsiteY0" fmla="*/ 723900 h 733427"/>
                    <a:gd name="connsiteX1" fmla="*/ 723900 w 2162175"/>
                    <a:gd name="connsiteY1" fmla="*/ 9525 h 733427"/>
                    <a:gd name="connsiteX2" fmla="*/ 1447800 w 2162175"/>
                    <a:gd name="connsiteY2" fmla="*/ 733425 h 733427"/>
                    <a:gd name="connsiteX3" fmla="*/ 2162175 w 2162175"/>
                    <a:gd name="connsiteY3" fmla="*/ 0 h 733427"/>
                    <a:gd name="connsiteX4" fmla="*/ 2162175 w 2162175"/>
                    <a:gd name="connsiteY4" fmla="*/ 0 h 733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733427">
                      <a:moveTo>
                        <a:pt x="0" y="723900"/>
                      </a:moveTo>
                      <a:cubicBezTo>
                        <a:pt x="241300" y="365919"/>
                        <a:pt x="482600" y="7938"/>
                        <a:pt x="723900" y="9525"/>
                      </a:cubicBezTo>
                      <a:cubicBezTo>
                        <a:pt x="965200" y="11112"/>
                        <a:pt x="1208088" y="735012"/>
                        <a:pt x="1447800" y="733425"/>
                      </a:cubicBezTo>
                      <a:cubicBezTo>
                        <a:pt x="1687512" y="731838"/>
                        <a:pt x="2162175" y="0"/>
                        <a:pt x="2162175" y="0"/>
                      </a:cubicBezTo>
                      <a:lnTo>
                        <a:pt x="2162175" y="0"/>
                      </a:lnTo>
                    </a:path>
                  </a:pathLst>
                </a:cu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38"/>
                <p:cNvSpPr/>
                <p:nvPr/>
              </p:nvSpPr>
              <p:spPr>
                <a:xfrm>
                  <a:off x="5008286" y="3501712"/>
                  <a:ext cx="569368" cy="145105"/>
                </a:xfrm>
                <a:custGeom>
                  <a:avLst/>
                  <a:gdLst>
                    <a:gd name="connsiteX0" fmla="*/ 0 w 2162175"/>
                    <a:gd name="connsiteY0" fmla="*/ 723900 h 733427"/>
                    <a:gd name="connsiteX1" fmla="*/ 723900 w 2162175"/>
                    <a:gd name="connsiteY1" fmla="*/ 9525 h 733427"/>
                    <a:gd name="connsiteX2" fmla="*/ 1447800 w 2162175"/>
                    <a:gd name="connsiteY2" fmla="*/ 733425 h 733427"/>
                    <a:gd name="connsiteX3" fmla="*/ 2162175 w 2162175"/>
                    <a:gd name="connsiteY3" fmla="*/ 0 h 733427"/>
                    <a:gd name="connsiteX4" fmla="*/ 2162175 w 2162175"/>
                    <a:gd name="connsiteY4" fmla="*/ 0 h 733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733427">
                      <a:moveTo>
                        <a:pt x="0" y="723900"/>
                      </a:moveTo>
                      <a:cubicBezTo>
                        <a:pt x="241300" y="365919"/>
                        <a:pt x="482600" y="7938"/>
                        <a:pt x="723900" y="9525"/>
                      </a:cubicBezTo>
                      <a:cubicBezTo>
                        <a:pt x="965200" y="11112"/>
                        <a:pt x="1208088" y="735012"/>
                        <a:pt x="1447800" y="733425"/>
                      </a:cubicBezTo>
                      <a:cubicBezTo>
                        <a:pt x="1687512" y="731838"/>
                        <a:pt x="2162175" y="0"/>
                        <a:pt x="2162175" y="0"/>
                      </a:cubicBezTo>
                      <a:lnTo>
                        <a:pt x="2162175" y="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フリーフォーム 39"/>
              <p:cNvSpPr/>
              <p:nvPr/>
            </p:nvSpPr>
            <p:spPr>
              <a:xfrm>
                <a:off x="5008286" y="3667284"/>
                <a:ext cx="569368" cy="145104"/>
              </a:xfrm>
              <a:custGeom>
                <a:avLst/>
                <a:gdLst>
                  <a:gd name="connsiteX0" fmla="*/ 0 w 2162175"/>
                  <a:gd name="connsiteY0" fmla="*/ 723900 h 733427"/>
                  <a:gd name="connsiteX1" fmla="*/ 723900 w 2162175"/>
                  <a:gd name="connsiteY1" fmla="*/ 9525 h 733427"/>
                  <a:gd name="connsiteX2" fmla="*/ 1447800 w 2162175"/>
                  <a:gd name="connsiteY2" fmla="*/ 733425 h 733427"/>
                  <a:gd name="connsiteX3" fmla="*/ 2162175 w 2162175"/>
                  <a:gd name="connsiteY3" fmla="*/ 0 h 733427"/>
                  <a:gd name="connsiteX4" fmla="*/ 2162175 w 2162175"/>
                  <a:gd name="connsiteY4" fmla="*/ 0 h 733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733427">
                    <a:moveTo>
                      <a:pt x="0" y="723900"/>
                    </a:moveTo>
                    <a:cubicBezTo>
                      <a:pt x="241300" y="365919"/>
                      <a:pt x="482600" y="7938"/>
                      <a:pt x="723900" y="9525"/>
                    </a:cubicBezTo>
                    <a:cubicBezTo>
                      <a:pt x="965200" y="11112"/>
                      <a:pt x="1208088" y="735012"/>
                      <a:pt x="1447800" y="733425"/>
                    </a:cubicBezTo>
                    <a:cubicBezTo>
                      <a:pt x="1687512" y="731838"/>
                      <a:pt x="2162175" y="0"/>
                      <a:pt x="2162175" y="0"/>
                    </a:cubicBezTo>
                    <a:lnTo>
                      <a:pt x="2162175" y="0"/>
                    </a:lnTo>
                  </a:path>
                </a:pathLst>
              </a:custGeom>
              <a:no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p:cNvGrpSpPr/>
            <p:nvPr/>
          </p:nvGrpSpPr>
          <p:grpSpPr>
            <a:xfrm>
              <a:off x="7307333" y="3680905"/>
              <a:ext cx="314672" cy="103003"/>
              <a:chOff x="5008286" y="3621227"/>
              <a:chExt cx="569368" cy="217817"/>
            </a:xfrm>
          </p:grpSpPr>
          <p:grpSp>
            <p:nvGrpSpPr>
              <p:cNvPr id="45" name="グループ化 44"/>
              <p:cNvGrpSpPr/>
              <p:nvPr/>
            </p:nvGrpSpPr>
            <p:grpSpPr>
              <a:xfrm>
                <a:off x="5008286" y="3621227"/>
                <a:ext cx="569368" cy="217817"/>
                <a:chOff x="5008286" y="3429000"/>
                <a:chExt cx="569368" cy="217817"/>
              </a:xfrm>
            </p:grpSpPr>
            <p:sp>
              <p:nvSpPr>
                <p:cNvPr id="47" name="フリーフォーム 46"/>
                <p:cNvSpPr/>
                <p:nvPr/>
              </p:nvSpPr>
              <p:spPr>
                <a:xfrm>
                  <a:off x="5008286" y="3429000"/>
                  <a:ext cx="569368" cy="145105"/>
                </a:xfrm>
                <a:custGeom>
                  <a:avLst/>
                  <a:gdLst>
                    <a:gd name="connsiteX0" fmla="*/ 0 w 2162175"/>
                    <a:gd name="connsiteY0" fmla="*/ 723900 h 733427"/>
                    <a:gd name="connsiteX1" fmla="*/ 723900 w 2162175"/>
                    <a:gd name="connsiteY1" fmla="*/ 9525 h 733427"/>
                    <a:gd name="connsiteX2" fmla="*/ 1447800 w 2162175"/>
                    <a:gd name="connsiteY2" fmla="*/ 733425 h 733427"/>
                    <a:gd name="connsiteX3" fmla="*/ 2162175 w 2162175"/>
                    <a:gd name="connsiteY3" fmla="*/ 0 h 733427"/>
                    <a:gd name="connsiteX4" fmla="*/ 2162175 w 2162175"/>
                    <a:gd name="connsiteY4" fmla="*/ 0 h 733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733427">
                      <a:moveTo>
                        <a:pt x="0" y="723900"/>
                      </a:moveTo>
                      <a:cubicBezTo>
                        <a:pt x="241300" y="365919"/>
                        <a:pt x="482600" y="7938"/>
                        <a:pt x="723900" y="9525"/>
                      </a:cubicBezTo>
                      <a:cubicBezTo>
                        <a:pt x="965200" y="11112"/>
                        <a:pt x="1208088" y="735012"/>
                        <a:pt x="1447800" y="733425"/>
                      </a:cubicBezTo>
                      <a:cubicBezTo>
                        <a:pt x="1687512" y="731838"/>
                        <a:pt x="2162175" y="0"/>
                        <a:pt x="2162175" y="0"/>
                      </a:cubicBezTo>
                      <a:lnTo>
                        <a:pt x="2162175" y="0"/>
                      </a:lnTo>
                    </a:path>
                  </a:pathLst>
                </a:cu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リーフォーム 47"/>
                <p:cNvSpPr/>
                <p:nvPr/>
              </p:nvSpPr>
              <p:spPr>
                <a:xfrm>
                  <a:off x="5008286" y="3501712"/>
                  <a:ext cx="569368" cy="145105"/>
                </a:xfrm>
                <a:custGeom>
                  <a:avLst/>
                  <a:gdLst>
                    <a:gd name="connsiteX0" fmla="*/ 0 w 2162175"/>
                    <a:gd name="connsiteY0" fmla="*/ 723900 h 733427"/>
                    <a:gd name="connsiteX1" fmla="*/ 723900 w 2162175"/>
                    <a:gd name="connsiteY1" fmla="*/ 9525 h 733427"/>
                    <a:gd name="connsiteX2" fmla="*/ 1447800 w 2162175"/>
                    <a:gd name="connsiteY2" fmla="*/ 733425 h 733427"/>
                    <a:gd name="connsiteX3" fmla="*/ 2162175 w 2162175"/>
                    <a:gd name="connsiteY3" fmla="*/ 0 h 733427"/>
                    <a:gd name="connsiteX4" fmla="*/ 2162175 w 2162175"/>
                    <a:gd name="connsiteY4" fmla="*/ 0 h 733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733427">
                      <a:moveTo>
                        <a:pt x="0" y="723900"/>
                      </a:moveTo>
                      <a:cubicBezTo>
                        <a:pt x="241300" y="365919"/>
                        <a:pt x="482600" y="7938"/>
                        <a:pt x="723900" y="9525"/>
                      </a:cubicBezTo>
                      <a:cubicBezTo>
                        <a:pt x="965200" y="11112"/>
                        <a:pt x="1208088" y="735012"/>
                        <a:pt x="1447800" y="733425"/>
                      </a:cubicBezTo>
                      <a:cubicBezTo>
                        <a:pt x="1687512" y="731838"/>
                        <a:pt x="2162175" y="0"/>
                        <a:pt x="2162175" y="0"/>
                      </a:cubicBezTo>
                      <a:lnTo>
                        <a:pt x="2162175" y="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6" name="フリーフォーム 45"/>
              <p:cNvSpPr/>
              <p:nvPr/>
            </p:nvSpPr>
            <p:spPr>
              <a:xfrm>
                <a:off x="5008286" y="3667284"/>
                <a:ext cx="569368" cy="145105"/>
              </a:xfrm>
              <a:custGeom>
                <a:avLst/>
                <a:gdLst>
                  <a:gd name="connsiteX0" fmla="*/ 0 w 2162175"/>
                  <a:gd name="connsiteY0" fmla="*/ 723900 h 733427"/>
                  <a:gd name="connsiteX1" fmla="*/ 723900 w 2162175"/>
                  <a:gd name="connsiteY1" fmla="*/ 9525 h 733427"/>
                  <a:gd name="connsiteX2" fmla="*/ 1447800 w 2162175"/>
                  <a:gd name="connsiteY2" fmla="*/ 733425 h 733427"/>
                  <a:gd name="connsiteX3" fmla="*/ 2162175 w 2162175"/>
                  <a:gd name="connsiteY3" fmla="*/ 0 h 733427"/>
                  <a:gd name="connsiteX4" fmla="*/ 2162175 w 2162175"/>
                  <a:gd name="connsiteY4" fmla="*/ 0 h 733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733427">
                    <a:moveTo>
                      <a:pt x="0" y="723900"/>
                    </a:moveTo>
                    <a:cubicBezTo>
                      <a:pt x="241300" y="365919"/>
                      <a:pt x="482600" y="7938"/>
                      <a:pt x="723900" y="9525"/>
                    </a:cubicBezTo>
                    <a:cubicBezTo>
                      <a:pt x="965200" y="11112"/>
                      <a:pt x="1208088" y="735012"/>
                      <a:pt x="1447800" y="733425"/>
                    </a:cubicBezTo>
                    <a:cubicBezTo>
                      <a:pt x="1687512" y="731838"/>
                      <a:pt x="2162175" y="0"/>
                      <a:pt x="2162175" y="0"/>
                    </a:cubicBezTo>
                    <a:lnTo>
                      <a:pt x="2162175" y="0"/>
                    </a:lnTo>
                  </a:path>
                </a:pathLst>
              </a:custGeom>
              <a:no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51" name="テキスト ボックス 50"/>
          <p:cNvSpPr txBox="1"/>
          <p:nvPr/>
        </p:nvSpPr>
        <p:spPr>
          <a:xfrm>
            <a:off x="7806088" y="3241215"/>
            <a:ext cx="782587" cy="307777"/>
          </a:xfrm>
          <a:prstGeom prst="rect">
            <a:avLst/>
          </a:prstGeom>
          <a:noFill/>
        </p:spPr>
        <p:txBody>
          <a:bodyPr wrap="none" rtlCol="0">
            <a:spAutoFit/>
          </a:bodyPr>
          <a:lstStyle/>
          <a:p>
            <a:r>
              <a:rPr kumimoji="1" lang="en-US" altLang="ja-JP" sz="1400" dirty="0" smtClean="0"/>
              <a:t>150 km</a:t>
            </a:r>
            <a:endParaRPr kumimoji="1" lang="ja-JP" altLang="en-US" sz="1400" dirty="0"/>
          </a:p>
        </p:txBody>
      </p:sp>
      <p:sp>
        <p:nvSpPr>
          <p:cNvPr id="52" name="テキスト ボックス 51"/>
          <p:cNvSpPr txBox="1"/>
          <p:nvPr/>
        </p:nvSpPr>
        <p:spPr>
          <a:xfrm>
            <a:off x="5932964" y="5684860"/>
            <a:ext cx="683200" cy="307777"/>
          </a:xfrm>
          <a:prstGeom prst="rect">
            <a:avLst/>
          </a:prstGeom>
          <a:noFill/>
        </p:spPr>
        <p:txBody>
          <a:bodyPr wrap="none" rtlCol="0">
            <a:spAutoFit/>
          </a:bodyPr>
          <a:lstStyle/>
          <a:p>
            <a:r>
              <a:rPr lang="en-US" altLang="ja-JP" sz="1400" dirty="0" smtClean="0"/>
              <a:t>30</a:t>
            </a:r>
            <a:r>
              <a:rPr kumimoji="1" lang="en-US" altLang="ja-JP" sz="1400" dirty="0" smtClean="0"/>
              <a:t> km</a:t>
            </a:r>
            <a:endParaRPr kumimoji="1" lang="ja-JP" altLang="en-US" sz="1400" dirty="0"/>
          </a:p>
        </p:txBody>
      </p:sp>
      <p:sp>
        <p:nvSpPr>
          <p:cNvPr id="53" name="テキスト ボックス 52"/>
          <p:cNvSpPr txBox="1"/>
          <p:nvPr/>
        </p:nvSpPr>
        <p:spPr>
          <a:xfrm>
            <a:off x="5146460" y="5358661"/>
            <a:ext cx="615874" cy="276999"/>
          </a:xfrm>
          <a:prstGeom prst="rect">
            <a:avLst/>
          </a:prstGeom>
          <a:noFill/>
        </p:spPr>
        <p:txBody>
          <a:bodyPr wrap="square" rtlCol="0">
            <a:spAutoFit/>
          </a:bodyPr>
          <a:lstStyle/>
          <a:p>
            <a:r>
              <a:rPr lang="en-US" altLang="ja-JP" sz="1200" dirty="0" smtClean="0"/>
              <a:t>230</a:t>
            </a:r>
            <a:r>
              <a:rPr kumimoji="1" lang="en-US" altLang="ja-JP" sz="1200" dirty="0" smtClean="0"/>
              <a:t> m</a:t>
            </a:r>
            <a:endParaRPr kumimoji="1" lang="ja-JP" altLang="en-US" sz="1200" dirty="0"/>
          </a:p>
        </p:txBody>
      </p:sp>
      <p:sp>
        <p:nvSpPr>
          <p:cNvPr id="60" name="左大かっこ 59"/>
          <p:cNvSpPr/>
          <p:nvPr/>
        </p:nvSpPr>
        <p:spPr>
          <a:xfrm>
            <a:off x="5200636" y="4922918"/>
            <a:ext cx="52919" cy="313979"/>
          </a:xfrm>
          <a:prstGeom prst="leftBracket">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3" name="左大かっこ 62"/>
          <p:cNvSpPr/>
          <p:nvPr/>
        </p:nvSpPr>
        <p:spPr>
          <a:xfrm rot="16200000">
            <a:off x="5415100" y="5158718"/>
            <a:ext cx="89675" cy="312279"/>
          </a:xfrm>
          <a:prstGeom prst="leftBracket">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4" name="テキスト ボックス 63"/>
          <p:cNvSpPr txBox="1"/>
          <p:nvPr/>
        </p:nvSpPr>
        <p:spPr>
          <a:xfrm>
            <a:off x="4611221" y="4941407"/>
            <a:ext cx="615874" cy="276999"/>
          </a:xfrm>
          <a:prstGeom prst="rect">
            <a:avLst/>
          </a:prstGeom>
          <a:noFill/>
        </p:spPr>
        <p:txBody>
          <a:bodyPr wrap="square" rtlCol="0">
            <a:spAutoFit/>
          </a:bodyPr>
          <a:lstStyle/>
          <a:p>
            <a:r>
              <a:rPr lang="en-US" altLang="ja-JP" sz="1200" dirty="0" smtClean="0"/>
              <a:t>300</a:t>
            </a:r>
            <a:r>
              <a:rPr kumimoji="1" lang="en-US" altLang="ja-JP" sz="1200" dirty="0" smtClean="0"/>
              <a:t> m</a:t>
            </a:r>
            <a:endParaRPr kumimoji="1" lang="ja-JP" altLang="en-US" sz="1200" dirty="0"/>
          </a:p>
        </p:txBody>
      </p:sp>
      <p:sp>
        <p:nvSpPr>
          <p:cNvPr id="65" name="乗算記号 64"/>
          <p:cNvSpPr/>
          <p:nvPr/>
        </p:nvSpPr>
        <p:spPr>
          <a:xfrm>
            <a:off x="6202329" y="4939433"/>
            <a:ext cx="278973" cy="278973"/>
          </a:xfrm>
          <a:prstGeom prst="mathMultiply">
            <a:avLst>
              <a:gd name="adj1" fmla="val 17096"/>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58744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内部</a:t>
            </a:r>
            <a:r>
              <a:rPr lang="ja-JP" altLang="en-US" dirty="0" smtClean="0"/>
              <a:t>重力波と大気大循環</a:t>
            </a:r>
            <a:endParaRPr kumimoji="1" lang="ja-JP" altLang="en-US" dirty="0"/>
          </a:p>
        </p:txBody>
      </p:sp>
      <p:sp>
        <p:nvSpPr>
          <p:cNvPr id="3" name="コンテンツ プレースホルダー 2"/>
          <p:cNvSpPr>
            <a:spLocks noGrp="1"/>
          </p:cNvSpPr>
          <p:nvPr>
            <p:ph idx="1"/>
          </p:nvPr>
        </p:nvSpPr>
        <p:spPr>
          <a:xfrm>
            <a:off x="633844" y="1134719"/>
            <a:ext cx="7797978" cy="2294281"/>
          </a:xfrm>
        </p:spPr>
        <p:txBody>
          <a:bodyPr>
            <a:normAutofit/>
          </a:bodyPr>
          <a:lstStyle/>
          <a:p>
            <a:pPr>
              <a:lnSpc>
                <a:spcPct val="100000"/>
              </a:lnSpc>
            </a:pPr>
            <a:r>
              <a:rPr lang="ja-JP" altLang="en-US" sz="2400" dirty="0"/>
              <a:t>内部重力波とは</a:t>
            </a:r>
          </a:p>
          <a:p>
            <a:pPr lvl="1">
              <a:lnSpc>
                <a:spcPct val="100000"/>
              </a:lnSpc>
            </a:pPr>
            <a:r>
              <a:rPr lang="ja-JP" altLang="en-US" sz="2000" dirty="0"/>
              <a:t>安定成層した</a:t>
            </a:r>
            <a:r>
              <a:rPr lang="ja-JP" altLang="en-US" sz="2000" dirty="0" smtClean="0"/>
              <a:t>流体中を</a:t>
            </a:r>
            <a:r>
              <a:rPr lang="ja-JP" altLang="en-US" sz="2000" dirty="0"/>
              <a:t>伝播</a:t>
            </a:r>
            <a:r>
              <a:rPr lang="ja-JP" altLang="en-US" sz="2000" dirty="0" smtClean="0"/>
              <a:t>する</a:t>
            </a:r>
            <a:r>
              <a:rPr lang="en-US" altLang="ja-JP" sz="2000" dirty="0" smtClean="0"/>
              <a:t>, </a:t>
            </a:r>
            <a:r>
              <a:rPr lang="ja-JP" altLang="en-US" sz="2000" dirty="0" smtClean="0"/>
              <a:t>浮力</a:t>
            </a:r>
            <a:r>
              <a:rPr lang="ja-JP" altLang="en-US" sz="2000" dirty="0"/>
              <a:t>を復元力とする波</a:t>
            </a:r>
          </a:p>
          <a:p>
            <a:pPr lvl="1">
              <a:lnSpc>
                <a:spcPct val="100000"/>
              </a:lnSpc>
            </a:pPr>
            <a:r>
              <a:rPr lang="ja-JP" altLang="en-US" sz="2000" dirty="0"/>
              <a:t>大気や海洋</a:t>
            </a:r>
            <a:r>
              <a:rPr lang="ja-JP" altLang="en-US" sz="2000" dirty="0" smtClean="0"/>
              <a:t>など</a:t>
            </a:r>
            <a:r>
              <a:rPr lang="en-US" altLang="ja-JP" sz="2000" dirty="0" smtClean="0"/>
              <a:t>, </a:t>
            </a:r>
            <a:r>
              <a:rPr lang="ja-JP" altLang="en-US" sz="2000" dirty="0" smtClean="0"/>
              <a:t>成層</a:t>
            </a:r>
            <a:r>
              <a:rPr lang="ja-JP" altLang="en-US" sz="2000" dirty="0"/>
              <a:t>した流体中に普遍的に存在して</a:t>
            </a:r>
            <a:r>
              <a:rPr lang="ja-JP" altLang="en-US" sz="2000" dirty="0" smtClean="0"/>
              <a:t>いる</a:t>
            </a:r>
            <a:endParaRPr lang="en-US" altLang="ja-JP" sz="2000" dirty="0" smtClean="0"/>
          </a:p>
          <a:p>
            <a:pPr lvl="1">
              <a:lnSpc>
                <a:spcPct val="100000"/>
              </a:lnSpc>
            </a:pPr>
            <a:r>
              <a:rPr lang="ja-JP" altLang="en-US" sz="2000" dirty="0" smtClean="0"/>
              <a:t>運動量を</a:t>
            </a:r>
            <a:r>
              <a:rPr lang="ja-JP" altLang="en-US" sz="2000" dirty="0"/>
              <a:t>遠方</a:t>
            </a:r>
            <a:r>
              <a:rPr lang="ja-JP" altLang="en-US" sz="2000" dirty="0" smtClean="0"/>
              <a:t>へ伝達する</a:t>
            </a:r>
            <a:r>
              <a:rPr lang="ja-JP" altLang="en-US" sz="2000" dirty="0"/>
              <a:t>性質を</a:t>
            </a:r>
            <a:r>
              <a:rPr lang="ja-JP" altLang="en-US" sz="2000" dirty="0" smtClean="0"/>
              <a:t>持ち</a:t>
            </a:r>
            <a:r>
              <a:rPr lang="en-US" altLang="ja-JP" sz="2000" dirty="0" smtClean="0"/>
              <a:t>, </a:t>
            </a:r>
            <a:r>
              <a:rPr lang="ja-JP" altLang="en-US" sz="2000" dirty="0" smtClean="0"/>
              <a:t>内部重力波が大気の</a:t>
            </a:r>
            <a:r>
              <a:rPr lang="ja-JP" altLang="en-US" sz="2000" dirty="0"/>
              <a:t>循環</a:t>
            </a:r>
            <a:r>
              <a:rPr lang="ja-JP" altLang="en-US" sz="2000" dirty="0" smtClean="0"/>
              <a:t>に</a:t>
            </a:r>
            <a:r>
              <a:rPr lang="ja-JP" altLang="en-US" sz="2000" dirty="0"/>
              <a:t>重要な役割を果たして</a:t>
            </a:r>
            <a:r>
              <a:rPr lang="ja-JP" altLang="en-US" sz="2000" dirty="0" smtClean="0"/>
              <a:t>いる</a:t>
            </a:r>
            <a:endParaRPr lang="en-US" altLang="ja-JP" sz="2000" dirty="0" smtClean="0"/>
          </a:p>
          <a:p>
            <a:pPr lvl="1">
              <a:lnSpc>
                <a:spcPct val="100000"/>
              </a:lnSpc>
            </a:pPr>
            <a:r>
              <a:rPr lang="ja-JP" altLang="en-US" sz="2000" dirty="0" smtClean="0"/>
              <a:t>中間圏界面付近で弱風層の形成に関わっている</a:t>
            </a:r>
            <a:endParaRPr lang="en-US" altLang="ja-JP" sz="2000" dirty="0" smtClean="0"/>
          </a:p>
        </p:txBody>
      </p:sp>
      <p:sp>
        <p:nvSpPr>
          <p:cNvPr id="4" name="スライド番号プレースホルダー 3"/>
          <p:cNvSpPr>
            <a:spLocks noGrp="1"/>
          </p:cNvSpPr>
          <p:nvPr>
            <p:ph type="sldNum" sz="quarter" idx="12"/>
          </p:nvPr>
        </p:nvSpPr>
        <p:spPr/>
        <p:txBody>
          <a:bodyPr/>
          <a:lstStyle/>
          <a:p>
            <a:fld id="{AD65664E-0693-4FD6-A3E3-33D460159F90}" type="slidenum">
              <a:rPr kumimoji="1" lang="ja-JP" altLang="en-US" smtClean="0"/>
              <a:t>3</a:t>
            </a:fld>
            <a:endParaRPr kumimoji="1" lang="ja-JP" altLang="en-US"/>
          </a:p>
        </p:txBody>
      </p:sp>
      <p:sp>
        <p:nvSpPr>
          <p:cNvPr id="9" name="日付プレースホルダー 8"/>
          <p:cNvSpPr>
            <a:spLocks noGrp="1"/>
          </p:cNvSpPr>
          <p:nvPr>
            <p:ph type="dt" sz="half" idx="10"/>
          </p:nvPr>
        </p:nvSpPr>
        <p:spPr/>
        <p:txBody>
          <a:bodyPr/>
          <a:lstStyle/>
          <a:p>
            <a:fld id="{A4755521-9F04-456D-93B8-01D605C2FC3E}" type="datetime4">
              <a:rPr kumimoji="1" lang="ja-JP" altLang="en-US" smtClean="0"/>
              <a:t>2017年2月9日</a:t>
            </a:fld>
            <a:endParaRPr kumimoji="1" lang="ja-JP" altLang="en-US"/>
          </a:p>
        </p:txBody>
      </p:sp>
      <p:sp>
        <p:nvSpPr>
          <p:cNvPr id="7" name="テキスト ボックス 6"/>
          <p:cNvSpPr txBox="1"/>
          <p:nvPr/>
        </p:nvSpPr>
        <p:spPr>
          <a:xfrm>
            <a:off x="4233005" y="5103104"/>
            <a:ext cx="3539395" cy="584775"/>
          </a:xfrm>
          <a:prstGeom prst="rect">
            <a:avLst/>
          </a:prstGeom>
          <a:solidFill>
            <a:schemeClr val="bg1">
              <a:alpha val="50000"/>
            </a:schemeClr>
          </a:solidFill>
        </p:spPr>
        <p:txBody>
          <a:bodyPr wrap="square" rtlCol="0">
            <a:spAutoFit/>
          </a:bodyPr>
          <a:lstStyle/>
          <a:p>
            <a:r>
              <a:rPr lang="en-US" altLang="ja-JP" sz="1600" dirty="0" smtClean="0"/>
              <a:t>1 </a:t>
            </a:r>
            <a:r>
              <a:rPr lang="ja-JP" altLang="en-US" sz="1600" dirty="0"/>
              <a:t>月</a:t>
            </a:r>
            <a:r>
              <a:rPr lang="ja-JP" altLang="en-US" sz="1600" dirty="0" smtClean="0"/>
              <a:t>の帯状</a:t>
            </a:r>
            <a:r>
              <a:rPr lang="ja-JP" altLang="en-US" sz="1600" dirty="0"/>
              <a:t>平均</a:t>
            </a:r>
            <a:r>
              <a:rPr lang="ja-JP" altLang="en-US" sz="1600" dirty="0" smtClean="0"/>
              <a:t>東西風</a:t>
            </a:r>
            <a:r>
              <a:rPr lang="en-US" altLang="ja-JP" sz="1600" dirty="0" smtClean="0"/>
              <a:t>.</a:t>
            </a:r>
            <a:r>
              <a:rPr lang="ja-JP" altLang="en-US" sz="1600" dirty="0" smtClean="0"/>
              <a:t> 東向きを正とする</a:t>
            </a:r>
            <a:r>
              <a:rPr lang="en-US" altLang="ja-JP" sz="1600" dirty="0"/>
              <a:t>. (Fleming </a:t>
            </a:r>
            <a:r>
              <a:rPr lang="en-US" altLang="ja-JP" sz="1600" i="1" dirty="0"/>
              <a:t>et al.,</a:t>
            </a:r>
            <a:r>
              <a:rPr lang="en-US" altLang="ja-JP" sz="1600" dirty="0"/>
              <a:t>  1990)</a:t>
            </a:r>
            <a:endParaRPr lang="ja-JP" altLang="en-US" sz="1600" dirty="0"/>
          </a:p>
        </p:txBody>
      </p:sp>
      <p:pic>
        <p:nvPicPr>
          <p:cNvPr id="10" name="図 9"/>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7978" t="7733" r="13644"/>
          <a:stretch/>
        </p:blipFill>
        <p:spPr>
          <a:xfrm>
            <a:off x="1207363" y="3402763"/>
            <a:ext cx="3025642" cy="2953586"/>
          </a:xfrm>
          <a:prstGeom prst="rect">
            <a:avLst/>
          </a:prstGeom>
        </p:spPr>
      </p:pic>
      <p:cxnSp>
        <p:nvCxnSpPr>
          <p:cNvPr id="6" name="直線矢印コネクタ 5"/>
          <p:cNvCxnSpPr/>
          <p:nvPr/>
        </p:nvCxnSpPr>
        <p:spPr>
          <a:xfrm flipH="1">
            <a:off x="3741620" y="4266052"/>
            <a:ext cx="430425" cy="0"/>
          </a:xfrm>
          <a:prstGeom prst="straightConnector1">
            <a:avLst/>
          </a:prstGeom>
          <a:ln w="476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4233005" y="4081386"/>
            <a:ext cx="877163" cy="369332"/>
          </a:xfrm>
          <a:prstGeom prst="rect">
            <a:avLst/>
          </a:prstGeom>
          <a:noFill/>
        </p:spPr>
        <p:txBody>
          <a:bodyPr wrap="none" rtlCol="0">
            <a:spAutoFit/>
          </a:bodyPr>
          <a:lstStyle/>
          <a:p>
            <a:r>
              <a:rPr kumimoji="1" lang="ja-JP" altLang="en-US" dirty="0" smtClean="0"/>
              <a:t>弱風</a:t>
            </a:r>
            <a:r>
              <a:rPr lang="ja-JP" altLang="en-US" dirty="0"/>
              <a:t>層</a:t>
            </a:r>
            <a:endParaRPr kumimoji="1" lang="ja-JP" altLang="en-US" dirty="0"/>
          </a:p>
        </p:txBody>
      </p:sp>
      <p:sp>
        <p:nvSpPr>
          <p:cNvPr id="12" name="正方形/長方形 11"/>
          <p:cNvSpPr/>
          <p:nvPr/>
        </p:nvSpPr>
        <p:spPr>
          <a:xfrm>
            <a:off x="1651635" y="4166613"/>
            <a:ext cx="1939290" cy="198877"/>
          </a:xfrm>
          <a:prstGeom prst="rect">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2955286409"/>
      </p:ext>
    </p:extLst>
  </p:cSld>
  <p:clrMapOvr>
    <a:masterClrMapping/>
  </p:clrMapOvr>
  <mc:AlternateContent xmlns:mc="http://schemas.openxmlformats.org/markup-compatibility/2006" xmlns:p14="http://schemas.microsoft.com/office/powerpoint/2010/main">
    <mc:Choice Requires="p14">
      <p:transition spd="slow" p14:dur="2000" advTm="92576"/>
    </mc:Choice>
    <mc:Fallback xmlns="">
      <p:transition spd="slow" advTm="925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内部重力波の波源</a:t>
            </a:r>
            <a:endParaRPr kumimoji="1" lang="ja-JP" altLang="en-US" dirty="0"/>
          </a:p>
        </p:txBody>
      </p:sp>
      <p:sp>
        <p:nvSpPr>
          <p:cNvPr id="3" name="コンテンツ プレースホルダー 2"/>
          <p:cNvSpPr>
            <a:spLocks noGrp="1"/>
          </p:cNvSpPr>
          <p:nvPr>
            <p:ph idx="1"/>
          </p:nvPr>
        </p:nvSpPr>
        <p:spPr>
          <a:xfrm>
            <a:off x="633845" y="1260629"/>
            <a:ext cx="7886700" cy="3733402"/>
          </a:xfrm>
        </p:spPr>
        <p:txBody>
          <a:bodyPr>
            <a:normAutofit/>
          </a:bodyPr>
          <a:lstStyle/>
          <a:p>
            <a:r>
              <a:rPr lang="ja-JP" altLang="en-US" dirty="0"/>
              <a:t>地形</a:t>
            </a:r>
            <a:endParaRPr lang="en-US" altLang="ja-JP" dirty="0"/>
          </a:p>
          <a:p>
            <a:pPr lvl="1"/>
            <a:r>
              <a:rPr lang="ja-JP" altLang="en-US" dirty="0"/>
              <a:t>気流が山を越える際に重力波が</a:t>
            </a:r>
            <a:r>
              <a:rPr lang="ja-JP" altLang="en-US" dirty="0" smtClean="0"/>
              <a:t>発生</a:t>
            </a:r>
            <a:r>
              <a:rPr lang="en-US" altLang="ja-JP" dirty="0" smtClean="0"/>
              <a:t>(</a:t>
            </a:r>
            <a:r>
              <a:rPr lang="ja-JP" altLang="en-US" dirty="0"/>
              <a:t>山岳波</a:t>
            </a:r>
            <a:r>
              <a:rPr lang="en-US" altLang="ja-JP" dirty="0" smtClean="0"/>
              <a:t>)</a:t>
            </a:r>
          </a:p>
          <a:p>
            <a:r>
              <a:rPr lang="ja-JP" altLang="en-US" dirty="0"/>
              <a:t>流れの不安定性</a:t>
            </a:r>
            <a:endParaRPr lang="en-US" altLang="ja-JP" dirty="0" smtClean="0"/>
          </a:p>
          <a:p>
            <a:pPr lvl="1"/>
            <a:r>
              <a:rPr lang="ja-JP" altLang="en-US" dirty="0" smtClean="0"/>
              <a:t>不安定によって発生した渦から重力波が発生</a:t>
            </a:r>
            <a:endParaRPr lang="en-US" altLang="ja-JP" dirty="0"/>
          </a:p>
          <a:p>
            <a:r>
              <a:rPr lang="ja-JP" altLang="en-US" dirty="0" smtClean="0"/>
              <a:t>対流</a:t>
            </a:r>
            <a:endParaRPr lang="en-US" altLang="ja-JP" dirty="0" smtClean="0"/>
          </a:p>
          <a:p>
            <a:pPr lvl="1"/>
            <a:r>
              <a:rPr lang="ja-JP" altLang="en-US" dirty="0" smtClean="0"/>
              <a:t>安定成層した大気を対流が下から「叩く」ことで、内部重力波が発生</a:t>
            </a:r>
            <a:endParaRPr lang="en-US" altLang="ja-JP" dirty="0"/>
          </a:p>
          <a:p>
            <a:pPr lvl="1"/>
            <a:r>
              <a:rPr kumimoji="1" lang="ja-JP" altLang="en-US" dirty="0" smtClean="0"/>
              <a:t>観測から対流圏における内部重力波</a:t>
            </a:r>
            <a:r>
              <a:rPr lang="ja-JP" altLang="en-US" dirty="0"/>
              <a:t>の重要な波源</a:t>
            </a:r>
            <a:r>
              <a:rPr kumimoji="1" lang="ja-JP" altLang="en-US" dirty="0" smtClean="0"/>
              <a:t>であると考えられる</a:t>
            </a:r>
            <a:r>
              <a:rPr kumimoji="1" lang="en-US" altLang="ja-JP" dirty="0" smtClean="0"/>
              <a:t>(</a:t>
            </a:r>
            <a:r>
              <a:rPr kumimoji="1" lang="en-US" altLang="ja-JP" dirty="0" err="1" smtClean="0"/>
              <a:t>Fritts</a:t>
            </a:r>
            <a:r>
              <a:rPr kumimoji="1" lang="en-US" altLang="ja-JP" dirty="0" smtClean="0"/>
              <a:t> and </a:t>
            </a:r>
            <a:r>
              <a:rPr kumimoji="1" lang="en-US" altLang="ja-JP" dirty="0" err="1" smtClean="0"/>
              <a:t>Nastrom</a:t>
            </a:r>
            <a:r>
              <a:rPr kumimoji="1" lang="en-US" altLang="ja-JP" dirty="0" smtClean="0"/>
              <a:t> 1992)</a:t>
            </a:r>
          </a:p>
        </p:txBody>
      </p:sp>
      <p:sp>
        <p:nvSpPr>
          <p:cNvPr id="7" name="スライド番号プレースホルダー 6"/>
          <p:cNvSpPr>
            <a:spLocks noGrp="1"/>
          </p:cNvSpPr>
          <p:nvPr>
            <p:ph type="sldNum" sz="quarter" idx="12"/>
          </p:nvPr>
        </p:nvSpPr>
        <p:spPr/>
        <p:txBody>
          <a:bodyPr/>
          <a:lstStyle/>
          <a:p>
            <a:fld id="{AD65664E-0693-4FD6-A3E3-33D460159F90}" type="slidenum">
              <a:rPr kumimoji="1" lang="ja-JP" altLang="en-US" smtClean="0"/>
              <a:t>4</a:t>
            </a:fld>
            <a:endParaRPr kumimoji="1" lang="ja-JP" altLang="en-US"/>
          </a:p>
        </p:txBody>
      </p:sp>
      <p:sp>
        <p:nvSpPr>
          <p:cNvPr id="9" name="日付プレースホルダー 8"/>
          <p:cNvSpPr>
            <a:spLocks noGrp="1"/>
          </p:cNvSpPr>
          <p:nvPr>
            <p:ph type="dt" sz="half" idx="10"/>
          </p:nvPr>
        </p:nvSpPr>
        <p:spPr/>
        <p:txBody>
          <a:bodyPr/>
          <a:lstStyle/>
          <a:p>
            <a:fld id="{4E8BD291-B415-4854-95D4-71D7B5F01057}" type="datetime4">
              <a:rPr kumimoji="1" lang="ja-JP" altLang="en-US" smtClean="0"/>
              <a:t>2017年2月9日</a:t>
            </a:fld>
            <a:endParaRPr kumimoji="1" lang="ja-JP" altLang="en-US"/>
          </a:p>
        </p:txBody>
      </p:sp>
    </p:spTree>
    <p:extLst>
      <p:ext uri="{BB962C8B-B14F-4D97-AF65-F5344CB8AC3E}">
        <p14:creationId xmlns:p14="http://schemas.microsoft.com/office/powerpoint/2010/main" val="2863331233"/>
      </p:ext>
    </p:extLst>
  </p:cSld>
  <p:clrMapOvr>
    <a:masterClrMapping/>
  </p:clrMapOvr>
  <mc:AlternateContent xmlns:mc="http://schemas.openxmlformats.org/markup-compatibility/2006" xmlns:p14="http://schemas.microsoft.com/office/powerpoint/2010/main">
    <mc:Choice Requires="p14">
      <p:transition spd="slow" p14:dur="2000" advTm="70296"/>
    </mc:Choice>
    <mc:Fallback xmlns="">
      <p:transition spd="slow" advTm="70296"/>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本</a:t>
            </a:r>
            <a:r>
              <a:rPr lang="ja-JP" altLang="en-US" dirty="0" smtClean="0"/>
              <a:t>研究の</a:t>
            </a:r>
            <a:r>
              <a:rPr lang="ja-JP" altLang="en-US" dirty="0"/>
              <a:t>目的</a:t>
            </a:r>
            <a:r>
              <a:rPr lang="en-US" altLang="ja-JP" dirty="0" smtClean="0"/>
              <a:t>	</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対流によって発生し高高度まで伝播する内部重力波について</a:t>
            </a:r>
            <a:r>
              <a:rPr lang="ja-JP" altLang="en-US" dirty="0" smtClean="0">
                <a:solidFill>
                  <a:schemeClr val="accent5">
                    <a:lumMod val="60000"/>
                    <a:lumOff val="40000"/>
                  </a:schemeClr>
                </a:solidFill>
              </a:rPr>
              <a:t>非線形・非静</a:t>
            </a:r>
            <a:r>
              <a:rPr lang="ja-JP" altLang="en-US" dirty="0">
                <a:solidFill>
                  <a:schemeClr val="accent5">
                    <a:lumMod val="60000"/>
                    <a:lumOff val="40000"/>
                  </a:schemeClr>
                </a:solidFill>
              </a:rPr>
              <a:t>力学・</a:t>
            </a:r>
            <a:r>
              <a:rPr lang="ja-JP" altLang="en-US" dirty="0" smtClean="0">
                <a:solidFill>
                  <a:schemeClr val="accent5">
                    <a:lumMod val="60000"/>
                    <a:lumOff val="40000"/>
                  </a:schemeClr>
                </a:solidFill>
              </a:rPr>
              <a:t>圧縮性の鉛直二次元数値モデル</a:t>
            </a:r>
            <a:r>
              <a:rPr lang="ja-JP" altLang="en-US" dirty="0" smtClean="0"/>
              <a:t>を</a:t>
            </a:r>
            <a:r>
              <a:rPr lang="ja-JP" altLang="en-US" dirty="0"/>
              <a:t>作成して</a:t>
            </a:r>
            <a:r>
              <a:rPr lang="ja-JP" altLang="en-US" dirty="0" smtClean="0"/>
              <a:t>調べる</a:t>
            </a:r>
            <a:endParaRPr lang="en-US" altLang="ja-JP" dirty="0" smtClean="0"/>
          </a:p>
          <a:p>
            <a:pPr lvl="1"/>
            <a:r>
              <a:rPr lang="ja-JP" altLang="en-US" dirty="0" smtClean="0"/>
              <a:t>対流の発生</a:t>
            </a:r>
            <a:endParaRPr lang="en-US" altLang="ja-JP" dirty="0" smtClean="0"/>
          </a:p>
          <a:p>
            <a:pPr lvl="1"/>
            <a:r>
              <a:rPr kumimoji="1" lang="ja-JP" altLang="en-US" dirty="0"/>
              <a:t>対流から</a:t>
            </a:r>
            <a:r>
              <a:rPr kumimoji="1" lang="ja-JP" altLang="en-US" dirty="0" smtClean="0"/>
              <a:t>の内部重力波の発生</a:t>
            </a:r>
            <a:endParaRPr kumimoji="1" lang="en-US" altLang="ja-JP" dirty="0" smtClean="0"/>
          </a:p>
          <a:p>
            <a:pPr lvl="1"/>
            <a:r>
              <a:rPr lang="ja-JP" altLang="en-US" dirty="0" smtClean="0"/>
              <a:t>流れの不安定に伴う重力波の発生</a:t>
            </a:r>
            <a:endParaRPr lang="en-US" altLang="ja-JP" dirty="0" smtClean="0"/>
          </a:p>
          <a:p>
            <a:pPr lvl="1"/>
            <a:r>
              <a:rPr lang="ja-JP" altLang="en-US" dirty="0"/>
              <a:t>伝播した重力波の中層大気での</a:t>
            </a:r>
            <a:r>
              <a:rPr lang="ja-JP" altLang="en-US" dirty="0" smtClean="0"/>
              <a:t>振舞</a:t>
            </a:r>
            <a:endParaRPr lang="en-US" altLang="ja-JP" dirty="0"/>
          </a:p>
        </p:txBody>
      </p:sp>
      <p:sp>
        <p:nvSpPr>
          <p:cNvPr id="5" name="スライド番号プレースホルダー 4"/>
          <p:cNvSpPr>
            <a:spLocks noGrp="1"/>
          </p:cNvSpPr>
          <p:nvPr>
            <p:ph type="sldNum" sz="quarter" idx="12"/>
          </p:nvPr>
        </p:nvSpPr>
        <p:spPr/>
        <p:txBody>
          <a:bodyPr/>
          <a:lstStyle/>
          <a:p>
            <a:fld id="{AD65664E-0693-4FD6-A3E3-33D460159F90}" type="slidenum">
              <a:rPr lang="ja-JP" altLang="en-US" smtClean="0"/>
              <a:pPr/>
              <a:t>5</a:t>
            </a:fld>
            <a:endParaRPr lang="ja-JP" altLang="en-US" dirty="0"/>
          </a:p>
        </p:txBody>
      </p:sp>
      <p:sp>
        <p:nvSpPr>
          <p:cNvPr id="6" name="日付プレースホルダー 5"/>
          <p:cNvSpPr>
            <a:spLocks noGrp="1"/>
          </p:cNvSpPr>
          <p:nvPr>
            <p:ph type="dt" sz="half" idx="10"/>
          </p:nvPr>
        </p:nvSpPr>
        <p:spPr/>
        <p:txBody>
          <a:bodyPr/>
          <a:lstStyle/>
          <a:p>
            <a:fld id="{F12D93E2-8D9F-41F8-9DB6-84FF07F53439}" type="datetime4">
              <a:rPr kumimoji="1" lang="ja-JP" altLang="en-US" smtClean="0"/>
              <a:t>2017年2月9日</a:t>
            </a:fld>
            <a:endParaRPr kumimoji="1" lang="ja-JP" altLang="en-US"/>
          </a:p>
        </p:txBody>
      </p:sp>
    </p:spTree>
    <p:extLst>
      <p:ext uri="{BB962C8B-B14F-4D97-AF65-F5344CB8AC3E}">
        <p14:creationId xmlns:p14="http://schemas.microsoft.com/office/powerpoint/2010/main" val="1130021577"/>
      </p:ext>
    </p:extLst>
  </p:cSld>
  <p:clrMapOvr>
    <a:masterClrMapping/>
  </p:clrMapOvr>
  <mc:AlternateContent xmlns:mc="http://schemas.openxmlformats.org/markup-compatibility/2006" xmlns:p14="http://schemas.microsoft.com/office/powerpoint/2010/main">
    <mc:Choice Requires="p14">
      <p:transition spd="slow" p14:dur="2000" advTm="36063"/>
    </mc:Choice>
    <mc:Fallback xmlns="">
      <p:transition spd="slow" advTm="36063"/>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非線形・非静力学・圧縮性二次元非線形数値</a:t>
            </a:r>
            <a:r>
              <a:rPr lang="ja-JP" altLang="en-US" dirty="0" smtClean="0"/>
              <a:t>モデル</a:t>
            </a:r>
            <a:r>
              <a:rPr lang="ja-JP" altLang="en-US" dirty="0"/>
              <a:t>を</a:t>
            </a:r>
            <a:r>
              <a:rPr lang="ja-JP" altLang="en-US" dirty="0" smtClean="0"/>
              <a:t>使った研究の意義</a:t>
            </a:r>
            <a:r>
              <a:rPr lang="en-US" altLang="ja-JP" dirty="0" smtClean="0"/>
              <a:t>	</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対流圏</a:t>
            </a:r>
            <a:r>
              <a:rPr lang="ja-JP" altLang="en-US" dirty="0"/>
              <a:t>で発生し</a:t>
            </a:r>
            <a:r>
              <a:rPr lang="ja-JP" altLang="en-US" dirty="0" smtClean="0"/>
              <a:t>中間圏まで伝播する内部重力波の</a:t>
            </a:r>
            <a:r>
              <a:rPr lang="ja-JP" altLang="en-US" dirty="0"/>
              <a:t>振る舞い</a:t>
            </a:r>
            <a:r>
              <a:rPr lang="ja-JP" altLang="en-US" dirty="0" smtClean="0"/>
              <a:t>をシームレスにシミュレーションすることができる</a:t>
            </a:r>
            <a:endParaRPr lang="en-US" altLang="ja-JP" dirty="0" smtClean="0"/>
          </a:p>
          <a:p>
            <a:pPr lvl="1"/>
            <a:r>
              <a:rPr lang="en-US" altLang="ja-JP" dirty="0"/>
              <a:t>Goya and Miyahara (1999)</a:t>
            </a:r>
            <a:endParaRPr lang="en-US" altLang="ja-JP" dirty="0" smtClean="0"/>
          </a:p>
          <a:p>
            <a:r>
              <a:rPr lang="ja-JP" altLang="en-US" dirty="0"/>
              <a:t>金星や火星</a:t>
            </a:r>
            <a:r>
              <a:rPr lang="ja-JP" altLang="en-US" dirty="0" smtClean="0"/>
              <a:t>における重力波のシミュレーションにも応用されている</a:t>
            </a:r>
            <a:endParaRPr lang="en-US" altLang="ja-JP" dirty="0" smtClean="0"/>
          </a:p>
          <a:p>
            <a:pPr lvl="1"/>
            <a:r>
              <a:rPr lang="en-US" altLang="ja-JP" dirty="0" smtClean="0"/>
              <a:t>Imamura et al. (2014, 2016)</a:t>
            </a:r>
          </a:p>
          <a:p>
            <a:pPr lvl="1"/>
            <a:endParaRPr kumimoji="1" lang="ja-JP" altLang="en-US" dirty="0"/>
          </a:p>
        </p:txBody>
      </p:sp>
      <p:sp>
        <p:nvSpPr>
          <p:cNvPr id="5" name="スライド番号プレースホルダー 4"/>
          <p:cNvSpPr>
            <a:spLocks noGrp="1"/>
          </p:cNvSpPr>
          <p:nvPr>
            <p:ph type="sldNum" sz="quarter" idx="12"/>
          </p:nvPr>
        </p:nvSpPr>
        <p:spPr/>
        <p:txBody>
          <a:bodyPr/>
          <a:lstStyle/>
          <a:p>
            <a:fld id="{AD65664E-0693-4FD6-A3E3-33D460159F90}" type="slidenum">
              <a:rPr lang="ja-JP" altLang="en-US" smtClean="0"/>
              <a:pPr/>
              <a:t>6</a:t>
            </a:fld>
            <a:endParaRPr lang="ja-JP" altLang="en-US" dirty="0"/>
          </a:p>
        </p:txBody>
      </p:sp>
      <p:sp>
        <p:nvSpPr>
          <p:cNvPr id="6" name="日付プレースホルダー 5"/>
          <p:cNvSpPr>
            <a:spLocks noGrp="1"/>
          </p:cNvSpPr>
          <p:nvPr>
            <p:ph type="dt" sz="half" idx="10"/>
          </p:nvPr>
        </p:nvSpPr>
        <p:spPr/>
        <p:txBody>
          <a:bodyPr/>
          <a:lstStyle/>
          <a:p>
            <a:fld id="{F12D93E2-8D9F-41F8-9DB6-84FF07F53439}" type="datetime4">
              <a:rPr kumimoji="1" lang="ja-JP" altLang="en-US" smtClean="0"/>
              <a:t>2017年2月9日</a:t>
            </a:fld>
            <a:endParaRPr kumimoji="1" lang="ja-JP" altLang="en-US"/>
          </a:p>
        </p:txBody>
      </p:sp>
    </p:spTree>
    <p:extLst>
      <p:ext uri="{BB962C8B-B14F-4D97-AF65-F5344CB8AC3E}">
        <p14:creationId xmlns:p14="http://schemas.microsoft.com/office/powerpoint/2010/main" val="1224719648"/>
      </p:ext>
    </p:extLst>
  </p:cSld>
  <p:clrMapOvr>
    <a:masterClrMapping/>
  </p:clrMapOvr>
  <mc:AlternateContent xmlns:mc="http://schemas.openxmlformats.org/markup-compatibility/2006" xmlns:p14="http://schemas.microsoft.com/office/powerpoint/2010/main">
    <mc:Choice Requires="p14">
      <p:transition spd="slow" p14:dur="2000" advTm="91818"/>
    </mc:Choice>
    <mc:Fallback xmlns="">
      <p:transition spd="slow" advTm="9181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2. </a:t>
            </a:r>
            <a:r>
              <a:rPr kumimoji="1" lang="ja-JP" altLang="en-US" dirty="0" smtClean="0"/>
              <a:t>モデルの概要</a:t>
            </a:r>
            <a:endParaRPr kumimoji="1" lang="ja-JP" altLang="en-US" dirty="0"/>
          </a:p>
        </p:txBody>
      </p:sp>
      <p:sp>
        <p:nvSpPr>
          <p:cNvPr id="6" name="テキスト プレースホルダー 5"/>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D65664E-0693-4FD6-A3E3-33D460159F90}" type="slidenum">
              <a:rPr kumimoji="1" lang="ja-JP" altLang="en-US" smtClean="0"/>
              <a:t>7</a:t>
            </a:fld>
            <a:endParaRPr kumimoji="1" lang="ja-JP" altLang="en-US"/>
          </a:p>
        </p:txBody>
      </p:sp>
      <p:sp>
        <p:nvSpPr>
          <p:cNvPr id="3" name="日付プレースホルダー 2"/>
          <p:cNvSpPr>
            <a:spLocks noGrp="1"/>
          </p:cNvSpPr>
          <p:nvPr>
            <p:ph type="dt" sz="half" idx="10"/>
          </p:nvPr>
        </p:nvSpPr>
        <p:spPr/>
        <p:txBody>
          <a:bodyPr/>
          <a:lstStyle/>
          <a:p>
            <a:fld id="{551A620E-335D-4D53-8047-CA3A4331C6B0}" type="datetime4">
              <a:rPr kumimoji="1" lang="ja-JP" altLang="en-US" smtClean="0"/>
              <a:t>2017年2月9日</a:t>
            </a:fld>
            <a:endParaRPr kumimoji="1" lang="ja-JP" altLang="en-US" dirty="0"/>
          </a:p>
        </p:txBody>
      </p:sp>
    </p:spTree>
    <p:extLst>
      <p:ext uri="{BB962C8B-B14F-4D97-AF65-F5344CB8AC3E}">
        <p14:creationId xmlns:p14="http://schemas.microsoft.com/office/powerpoint/2010/main" val="4256855138"/>
      </p:ext>
    </p:extLst>
  </p:cSld>
  <p:clrMapOvr>
    <a:masterClrMapping/>
  </p:clrMapOvr>
  <mc:AlternateContent xmlns:mc="http://schemas.openxmlformats.org/markup-compatibility/2006" xmlns:p14="http://schemas.microsoft.com/office/powerpoint/2010/main">
    <mc:Choice Requires="p14">
      <p:transition spd="slow" p14:dur="2000" advTm="2101"/>
    </mc:Choice>
    <mc:Fallback xmlns="">
      <p:transition spd="slow" advTm="210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基礎方程式系</a:t>
            </a:r>
            <a:endParaRPr kumimoji="1" lang="ja-JP" altLang="en-US" dirty="0"/>
          </a:p>
        </p:txBody>
      </p:sp>
      <p:sp>
        <p:nvSpPr>
          <p:cNvPr id="3" name="コンテンツ プレースホルダー 2"/>
          <p:cNvSpPr>
            <a:spLocks noGrp="1"/>
          </p:cNvSpPr>
          <p:nvPr>
            <p:ph idx="1"/>
          </p:nvPr>
        </p:nvSpPr>
        <p:spPr>
          <a:xfrm>
            <a:off x="633844" y="1134208"/>
            <a:ext cx="7886699" cy="5222141"/>
          </a:xfrm>
          <a:solidFill>
            <a:schemeClr val="bg1">
              <a:alpha val="60000"/>
            </a:schemeClr>
          </a:solidFill>
        </p:spPr>
        <p:txBody>
          <a:bodyPr>
            <a:normAutofit/>
          </a:bodyPr>
          <a:lstStyle/>
          <a:p>
            <a:r>
              <a:rPr lang="ja-JP" altLang="en-US" sz="2400" dirty="0" smtClean="0">
                <a:solidFill>
                  <a:schemeClr val="accent5">
                    <a:lumMod val="60000"/>
                    <a:lumOff val="40000"/>
                  </a:schemeClr>
                </a:solidFill>
              </a:rPr>
              <a:t>非線形・非静</a:t>
            </a:r>
            <a:r>
              <a:rPr lang="ja-JP" altLang="en-US" sz="2400" dirty="0">
                <a:solidFill>
                  <a:schemeClr val="accent5">
                    <a:lumMod val="60000"/>
                    <a:lumOff val="40000"/>
                  </a:schemeClr>
                </a:solidFill>
              </a:rPr>
              <a:t>力学・</a:t>
            </a:r>
            <a:r>
              <a:rPr lang="ja-JP" altLang="en-US" sz="2400" dirty="0" smtClean="0">
                <a:solidFill>
                  <a:schemeClr val="accent5">
                    <a:lumMod val="60000"/>
                    <a:lumOff val="40000"/>
                  </a:schemeClr>
                </a:solidFill>
              </a:rPr>
              <a:t>圧縮性の鉛直</a:t>
            </a:r>
            <a:r>
              <a:rPr lang="ja-JP" altLang="en-US" sz="2400" dirty="0">
                <a:solidFill>
                  <a:schemeClr val="accent5">
                    <a:lumMod val="60000"/>
                    <a:lumOff val="40000"/>
                  </a:schemeClr>
                </a:solidFill>
              </a:rPr>
              <a:t>二</a:t>
            </a:r>
            <a:r>
              <a:rPr lang="ja-JP" altLang="en-US" sz="2400" dirty="0" smtClean="0">
                <a:solidFill>
                  <a:schemeClr val="accent5">
                    <a:lumMod val="60000"/>
                    <a:lumOff val="40000"/>
                  </a:schemeClr>
                </a:solidFill>
              </a:rPr>
              <a:t>次元流体</a:t>
            </a:r>
            <a:endParaRPr lang="en-US" altLang="ja-JP" sz="2400" dirty="0" smtClean="0">
              <a:solidFill>
                <a:schemeClr val="accent5">
                  <a:lumMod val="60000"/>
                  <a:lumOff val="40000"/>
                </a:schemeClr>
              </a:solidFill>
            </a:endParaRPr>
          </a:p>
          <a:p>
            <a:pPr lvl="1"/>
            <a:r>
              <a:rPr lang="ja-JP" altLang="en-US" sz="2000" dirty="0" smtClean="0"/>
              <a:t>運動量方程式</a:t>
            </a:r>
            <a:endParaRPr lang="en-US" altLang="ja-JP" sz="2000" dirty="0" smtClean="0"/>
          </a:p>
          <a:p>
            <a:pPr lvl="1"/>
            <a:endParaRPr lang="en-US" altLang="ja-JP" sz="2000" dirty="0"/>
          </a:p>
          <a:p>
            <a:pPr lvl="1"/>
            <a:endParaRPr lang="en-US" altLang="ja-JP" sz="2000" dirty="0" smtClean="0"/>
          </a:p>
          <a:p>
            <a:pPr lvl="1"/>
            <a:endParaRPr lang="en-US" altLang="ja-JP" sz="2000" dirty="0"/>
          </a:p>
          <a:p>
            <a:pPr lvl="1"/>
            <a:endParaRPr lang="en-US" altLang="ja-JP" sz="2000" dirty="0" smtClean="0"/>
          </a:p>
          <a:p>
            <a:pPr lvl="1"/>
            <a:r>
              <a:rPr lang="ja-JP" altLang="en-US" sz="2000" dirty="0"/>
              <a:t>熱力学</a:t>
            </a:r>
            <a:r>
              <a:rPr lang="ja-JP" altLang="en-US" sz="2000" dirty="0" smtClean="0"/>
              <a:t>方程式</a:t>
            </a:r>
            <a:endParaRPr lang="en-US" altLang="ja-JP" sz="2000" dirty="0" smtClean="0"/>
          </a:p>
          <a:p>
            <a:pPr lvl="1"/>
            <a:endParaRPr lang="en-US" altLang="ja-JP" sz="2000" dirty="0"/>
          </a:p>
          <a:p>
            <a:pPr lvl="1"/>
            <a:endParaRPr lang="en-US" altLang="ja-JP" sz="2000" dirty="0" smtClean="0"/>
          </a:p>
          <a:p>
            <a:pPr lvl="1"/>
            <a:r>
              <a:rPr lang="ja-JP" altLang="en-US" sz="2000" dirty="0"/>
              <a:t>連続の</a:t>
            </a:r>
            <a:r>
              <a:rPr lang="ja-JP" altLang="en-US" sz="2000" dirty="0" smtClean="0"/>
              <a:t>式</a:t>
            </a:r>
            <a:endParaRPr lang="en-US" altLang="ja-JP" sz="2000" dirty="0" smtClean="0"/>
          </a:p>
          <a:p>
            <a:pPr lvl="1"/>
            <a:endParaRPr lang="en-US" altLang="ja-JP" sz="2000" dirty="0"/>
          </a:p>
          <a:p>
            <a:pPr lvl="1"/>
            <a:endParaRPr lang="en-US" altLang="ja-JP" sz="2000" dirty="0" smtClean="0"/>
          </a:p>
          <a:p>
            <a:pPr lvl="1"/>
            <a:r>
              <a:rPr lang="ja-JP" altLang="en-US" sz="2000" dirty="0" smtClean="0"/>
              <a:t>理想気体の状態方程式</a:t>
            </a:r>
            <a:endParaRPr lang="en-US" altLang="ja-JP" sz="2000" dirty="0" smtClean="0"/>
          </a:p>
          <a:p>
            <a:pPr lvl="1"/>
            <a:endParaRPr lang="en-US" altLang="ja-JP" sz="2000" dirty="0"/>
          </a:p>
        </p:txBody>
      </p:sp>
      <p:sp>
        <p:nvSpPr>
          <p:cNvPr id="5" name="スライド番号プレースホルダー 4"/>
          <p:cNvSpPr>
            <a:spLocks noGrp="1"/>
          </p:cNvSpPr>
          <p:nvPr>
            <p:ph type="sldNum" sz="quarter" idx="12"/>
          </p:nvPr>
        </p:nvSpPr>
        <p:spPr/>
        <p:txBody>
          <a:bodyPr/>
          <a:lstStyle/>
          <a:p>
            <a:fld id="{AD65664E-0693-4FD6-A3E3-33D460159F90}" type="slidenum">
              <a:rPr kumimoji="1" lang="ja-JP" altLang="en-US" smtClean="0"/>
              <a:t>8</a:t>
            </a:fld>
            <a:endParaRPr kumimoji="1" lang="ja-JP" altLang="en-US"/>
          </a:p>
        </p:txBody>
      </p:sp>
      <mc:AlternateContent xmlns:mc="http://schemas.openxmlformats.org/markup-compatibility/2006" xmlns:a14="http://schemas.microsoft.com/office/drawing/2010/main">
        <mc:Choice Requires="a14">
          <p:sp>
            <p:nvSpPr>
              <p:cNvPr id="4" name="テキスト ボックス 3"/>
              <p:cNvSpPr txBox="1"/>
              <p:nvPr/>
            </p:nvSpPr>
            <p:spPr>
              <a:xfrm>
                <a:off x="7006740" y="2040171"/>
                <a:ext cx="1957231" cy="2860911"/>
              </a:xfrm>
              <a:prstGeom prst="rect">
                <a:avLst/>
              </a:prstGeom>
              <a:solidFill>
                <a:schemeClr val="bg1">
                  <a:alpha val="59000"/>
                </a:schemeClr>
              </a:solidFill>
            </p:spPr>
            <p:txBody>
              <a:bodyPr wrap="square" numCol="2" rtlCol="0" anchor="ctr" anchorCtr="0">
                <a:spAutoFit/>
              </a:bodyPr>
              <a:lstStyle/>
              <a:p>
                <a14:m>
                  <m:oMath xmlns:m="http://schemas.openxmlformats.org/officeDocument/2006/math">
                    <m:r>
                      <a:rPr lang="en-US" altLang="ja-JP" sz="1050" i="1">
                        <a:latin typeface="Cambria Math" panose="02040503050406030204" pitchFamily="18" charset="0"/>
                      </a:rPr>
                      <m:t>𝑢</m:t>
                    </m:r>
                    <m:r>
                      <a:rPr lang="en-US" altLang="ja-JP" sz="1050" i="1">
                        <a:latin typeface="Cambria Math" panose="02040503050406030204" pitchFamily="18" charset="0"/>
                      </a:rPr>
                      <m:t>:</m:t>
                    </m:r>
                  </m:oMath>
                </a14:m>
                <a:r>
                  <a:rPr lang="en-US" altLang="ja-JP" sz="1050" dirty="0"/>
                  <a:t> </a:t>
                </a:r>
                <a:r>
                  <a:rPr lang="ja-JP" altLang="en-US" sz="1050" dirty="0"/>
                  <a:t>水平方向の風速</a:t>
                </a:r>
                <a:endParaRPr lang="en-US" altLang="ja-JP" sz="1050" dirty="0"/>
              </a:p>
              <a:p>
                <a14:m>
                  <m:oMath xmlns:m="http://schemas.openxmlformats.org/officeDocument/2006/math">
                    <m:r>
                      <a:rPr lang="en-US" altLang="ja-JP" sz="1050" i="1">
                        <a:latin typeface="Cambria Math" panose="02040503050406030204" pitchFamily="18" charset="0"/>
                      </a:rPr>
                      <m:t>𝑤</m:t>
                    </m:r>
                    <m:r>
                      <a:rPr lang="en-US" altLang="ja-JP" sz="1050" i="1">
                        <a:latin typeface="Cambria Math" panose="02040503050406030204" pitchFamily="18" charset="0"/>
                      </a:rPr>
                      <m:t>: </m:t>
                    </m:r>
                  </m:oMath>
                </a14:m>
                <a:r>
                  <a:rPr lang="ja-JP" altLang="en-US" sz="1050" dirty="0"/>
                  <a:t>鉛直方向の風速</a:t>
                </a:r>
                <a:endParaRPr lang="en-US" altLang="ja-JP" sz="1050" dirty="0"/>
              </a:p>
              <a:p>
                <a14:m>
                  <m:oMath xmlns:m="http://schemas.openxmlformats.org/officeDocument/2006/math">
                    <m:r>
                      <a:rPr lang="en-US" altLang="ja-JP" sz="1050" i="1">
                        <a:latin typeface="Cambria Math" panose="02040503050406030204" pitchFamily="18" charset="0"/>
                      </a:rPr>
                      <m:t>𝑇</m:t>
                    </m:r>
                    <m:r>
                      <a:rPr lang="en-US" altLang="ja-JP" sz="1050" i="1">
                        <a:latin typeface="Cambria Math" panose="02040503050406030204" pitchFamily="18" charset="0"/>
                      </a:rPr>
                      <m:t>: </m:t>
                    </m:r>
                  </m:oMath>
                </a14:m>
                <a:r>
                  <a:rPr lang="ja-JP" altLang="en-US" sz="1050" dirty="0">
                    <a:latin typeface="Cambria Math" panose="02040503050406030204" pitchFamily="18" charset="0"/>
                  </a:rPr>
                  <a:t>温度</a:t>
                </a:r>
                <a:endParaRPr lang="en-US" altLang="ja-JP" sz="1050"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altLang="ja-JP" sz="1050" i="1">
                          <a:latin typeface="Cambria Math" panose="02040503050406030204" pitchFamily="18" charset="0"/>
                        </a:rPr>
                        <m:t>𝜌</m:t>
                      </m:r>
                      <m:r>
                        <a:rPr lang="en-US" altLang="ja-JP" sz="1050" i="1">
                          <a:latin typeface="Cambria Math" panose="02040503050406030204" pitchFamily="18" charset="0"/>
                        </a:rPr>
                        <m:t>: </m:t>
                      </m:r>
                      <m:r>
                        <a:rPr lang="ja-JP" altLang="en-US" sz="1050" i="1">
                          <a:latin typeface="Cambria Math" panose="02040503050406030204" pitchFamily="18" charset="0"/>
                        </a:rPr>
                        <m:t>密度</m:t>
                      </m:r>
                    </m:oMath>
                  </m:oMathPara>
                </a14:m>
                <a:endParaRPr lang="en-US" altLang="ja-JP" sz="105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altLang="ja-JP" sz="1050" i="1">
                          <a:latin typeface="Cambria Math" panose="02040503050406030204" pitchFamily="18" charset="0"/>
                        </a:rPr>
                        <m:t>𝑝</m:t>
                      </m:r>
                      <m:r>
                        <a:rPr lang="en-US" altLang="ja-JP" sz="1050" i="1">
                          <a:latin typeface="Cambria Math" panose="02040503050406030204" pitchFamily="18" charset="0"/>
                        </a:rPr>
                        <m:t>:</m:t>
                      </m:r>
                      <m:r>
                        <a:rPr lang="ja-JP" altLang="en-US" sz="1050" i="1">
                          <a:latin typeface="Cambria Math" panose="02040503050406030204" pitchFamily="18" charset="0"/>
                        </a:rPr>
                        <m:t>圧力</m:t>
                      </m:r>
                    </m:oMath>
                  </m:oMathPara>
                </a14:m>
                <a:endParaRPr lang="en-US" altLang="ja-JP" sz="105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altLang="ja-JP" sz="1050" i="1">
                          <a:latin typeface="Cambria Math" panose="02040503050406030204" pitchFamily="18" charset="0"/>
                        </a:rPr>
                        <m:t>𝑔</m:t>
                      </m:r>
                      <m:r>
                        <a:rPr lang="en-US" altLang="ja-JP" sz="1050" i="1">
                          <a:latin typeface="Cambria Math" panose="02040503050406030204" pitchFamily="18" charset="0"/>
                        </a:rPr>
                        <m:t>: </m:t>
                      </m:r>
                      <m:r>
                        <a:rPr lang="ja-JP" altLang="en-US" sz="1050" i="1">
                          <a:latin typeface="Cambria Math" panose="02040503050406030204" pitchFamily="18" charset="0"/>
                        </a:rPr>
                        <m:t>重力加速度</m:t>
                      </m:r>
                    </m:oMath>
                  </m:oMathPara>
                </a14:m>
                <a:endParaRPr lang="en-US" altLang="ja-JP" sz="105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altLang="ja-JP" sz="1050" i="1">
                          <a:latin typeface="Cambria Math" panose="02040503050406030204" pitchFamily="18" charset="0"/>
                        </a:rPr>
                        <m:t>𝑅</m:t>
                      </m:r>
                      <m:r>
                        <a:rPr lang="en-US" altLang="ja-JP" sz="1050" i="1">
                          <a:latin typeface="Cambria Math" panose="02040503050406030204" pitchFamily="18" charset="0"/>
                        </a:rPr>
                        <m:t>:</m:t>
                      </m:r>
                      <m:r>
                        <a:rPr lang="ja-JP" altLang="en-US" sz="1050" i="1">
                          <a:latin typeface="Cambria Math" panose="02040503050406030204" pitchFamily="18" charset="0"/>
                        </a:rPr>
                        <m:t>乾燥空気の気体定数</m:t>
                      </m:r>
                    </m:oMath>
                  </m:oMathPara>
                </a14:m>
                <a:endParaRPr lang="en-US" altLang="ja-JP" sz="105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altLang="ja-JP" sz="1050" i="1">
                              <a:latin typeface="Cambria Math" panose="02040503050406030204" pitchFamily="18" charset="0"/>
                            </a:rPr>
                          </m:ctrlPr>
                        </m:sSubPr>
                        <m:e>
                          <m:r>
                            <a:rPr lang="en-US" altLang="ja-JP" sz="1050" i="1">
                              <a:latin typeface="Cambria Math" panose="02040503050406030204" pitchFamily="18" charset="0"/>
                            </a:rPr>
                            <m:t>𝑐</m:t>
                          </m:r>
                        </m:e>
                        <m:sub>
                          <m:r>
                            <a:rPr lang="en-US" altLang="ja-JP" sz="1050" i="1">
                              <a:latin typeface="Cambria Math" panose="02040503050406030204" pitchFamily="18" charset="0"/>
                            </a:rPr>
                            <m:t>𝑉</m:t>
                          </m:r>
                        </m:sub>
                      </m:sSub>
                      <m:r>
                        <a:rPr lang="en-US" altLang="ja-JP" sz="1050" i="1">
                          <a:latin typeface="Cambria Math" panose="02040503050406030204" pitchFamily="18" charset="0"/>
                        </a:rPr>
                        <m:t>: </m:t>
                      </m:r>
                      <m:r>
                        <a:rPr lang="ja-JP" altLang="en-US" sz="1050" i="1">
                          <a:latin typeface="Cambria Math" panose="02040503050406030204" pitchFamily="18" charset="0"/>
                        </a:rPr>
                        <m:t>乾燥空気</m:t>
                      </m:r>
                      <m:r>
                        <a:rPr lang="ja-JP" altLang="en-US" sz="1050" i="1" dirty="0">
                          <a:latin typeface="Cambria Math" panose="02040503050406030204" pitchFamily="18" charset="0"/>
                        </a:rPr>
                        <m:t>の定積比熱</m:t>
                      </m:r>
                    </m:oMath>
                  </m:oMathPara>
                </a14:m>
                <a:endParaRPr lang="en-US" altLang="ja-JP" sz="105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altLang="ja-JP" sz="1050" i="1">
                              <a:latin typeface="Cambria Math" panose="02040503050406030204" pitchFamily="18" charset="0"/>
                            </a:rPr>
                          </m:ctrlPr>
                        </m:sSubPr>
                        <m:e>
                          <m:r>
                            <a:rPr lang="en-US" altLang="ja-JP" sz="1050" i="1">
                              <a:latin typeface="Cambria Math" panose="02040503050406030204" pitchFamily="18" charset="0"/>
                            </a:rPr>
                            <m:t>𝐾</m:t>
                          </m:r>
                        </m:e>
                        <m:sub>
                          <m:r>
                            <a:rPr lang="en-US" altLang="ja-JP" sz="1050" i="1">
                              <a:latin typeface="Cambria Math" panose="02040503050406030204" pitchFamily="18" charset="0"/>
                            </a:rPr>
                            <m:t>𝐻</m:t>
                          </m:r>
                        </m:sub>
                      </m:sSub>
                      <m:r>
                        <a:rPr lang="en-US" altLang="ja-JP" sz="1050" i="1">
                          <a:latin typeface="Cambria Math" panose="02040503050406030204" pitchFamily="18" charset="0"/>
                        </a:rPr>
                        <m:t>: </m:t>
                      </m:r>
                      <m:r>
                        <a:rPr lang="ja-JP" altLang="en-US" sz="1050" i="1">
                          <a:latin typeface="Cambria Math" panose="02040503050406030204" pitchFamily="18" charset="0"/>
                        </a:rPr>
                        <m:t>水平方向</m:t>
                      </m:r>
                      <m:r>
                        <a:rPr lang="ja-JP" altLang="en-US" sz="1050" i="1" dirty="0">
                          <a:latin typeface="Cambria Math" panose="02040503050406030204" pitchFamily="18" charset="0"/>
                        </a:rPr>
                        <m:t>の渦拡散係数</m:t>
                      </m:r>
                    </m:oMath>
                  </m:oMathPara>
                </a14:m>
                <a:endParaRPr lang="en-US" altLang="ja-JP" sz="105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altLang="ja-JP" sz="1050" i="1">
                              <a:latin typeface="Cambria Math" panose="02040503050406030204" pitchFamily="18" charset="0"/>
                            </a:rPr>
                          </m:ctrlPr>
                        </m:sSubPr>
                        <m:e>
                          <m:r>
                            <a:rPr lang="en-US" altLang="ja-JP" sz="1050" i="1">
                              <a:latin typeface="Cambria Math" panose="02040503050406030204" pitchFamily="18" charset="0"/>
                            </a:rPr>
                            <m:t>𝐾</m:t>
                          </m:r>
                        </m:e>
                        <m:sub>
                          <m:r>
                            <a:rPr lang="en-US" altLang="ja-JP" sz="1050" i="1">
                              <a:latin typeface="Cambria Math" panose="02040503050406030204" pitchFamily="18" charset="0"/>
                            </a:rPr>
                            <m:t>𝑉</m:t>
                          </m:r>
                        </m:sub>
                      </m:sSub>
                      <m:r>
                        <a:rPr lang="en-US" altLang="ja-JP" sz="1050" i="1">
                          <a:latin typeface="Cambria Math" panose="02040503050406030204" pitchFamily="18" charset="0"/>
                        </a:rPr>
                        <m:t>: </m:t>
                      </m:r>
                      <m:r>
                        <a:rPr lang="ja-JP" altLang="en-US" sz="1050" i="1">
                          <a:latin typeface="Cambria Math" panose="02040503050406030204" pitchFamily="18" charset="0"/>
                        </a:rPr>
                        <m:t>鉛直方向の</m:t>
                      </m:r>
                      <m:r>
                        <a:rPr lang="ja-JP" altLang="en-US" sz="1050" i="1" dirty="0">
                          <a:latin typeface="Cambria Math" panose="02040503050406030204" pitchFamily="18" charset="0"/>
                        </a:rPr>
                        <m:t>渦拡散係数</m:t>
                      </m:r>
                    </m:oMath>
                  </m:oMathPara>
                </a14:m>
                <a:endParaRPr lang="en-US" altLang="ja-JP" sz="105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altLang="ja-JP" sz="1050" i="1">
                              <a:latin typeface="Cambria Math" panose="02040503050406030204" pitchFamily="18" charset="0"/>
                            </a:rPr>
                          </m:ctrlPr>
                        </m:sSubPr>
                        <m:e>
                          <m:r>
                            <a:rPr lang="en-US" altLang="ja-JP" sz="1050" i="1">
                              <a:latin typeface="Cambria Math" panose="02040503050406030204" pitchFamily="18" charset="0"/>
                            </a:rPr>
                            <m:t>𝑅</m:t>
                          </m:r>
                        </m:e>
                        <m:sub>
                          <m:r>
                            <a:rPr lang="en-US" altLang="ja-JP" sz="1050" i="1">
                              <a:latin typeface="Cambria Math" panose="02040503050406030204" pitchFamily="18" charset="0"/>
                            </a:rPr>
                            <m:t>𝑓</m:t>
                          </m:r>
                        </m:sub>
                      </m:sSub>
                      <m:r>
                        <a:rPr lang="en-US" altLang="ja-JP" sz="1050" i="1">
                          <a:latin typeface="Cambria Math" panose="02040503050406030204" pitchFamily="18" charset="0"/>
                        </a:rPr>
                        <m:t>: </m:t>
                      </m:r>
                      <m:r>
                        <a:rPr lang="ja-JP" altLang="en-US" sz="1050" i="1">
                          <a:latin typeface="Cambria Math" panose="02040503050406030204" pitchFamily="18" charset="0"/>
                        </a:rPr>
                        <m:t>レイリー摩擦係数</m:t>
                      </m:r>
                    </m:oMath>
                  </m:oMathPara>
                </a14:m>
                <a:endParaRPr lang="en-US" altLang="ja-JP" sz="1050" i="1" dirty="0">
                  <a:latin typeface="Cambria Math" panose="02040503050406030204" pitchFamily="18" charset="0"/>
                </a:endParaRPr>
              </a:p>
              <a:p>
                <a14:m>
                  <m:oMath xmlns:m="http://schemas.openxmlformats.org/officeDocument/2006/math">
                    <m:r>
                      <a:rPr lang="en-US" altLang="ja-JP" sz="1050" i="1">
                        <a:latin typeface="Cambria Math" panose="02040503050406030204" pitchFamily="18" charset="0"/>
                      </a:rPr>
                      <m:t>𝛼</m:t>
                    </m:r>
                    <m:r>
                      <a:rPr lang="en-US" altLang="ja-JP" sz="1050">
                        <a:latin typeface="Cambria Math" panose="02040503050406030204" pitchFamily="18" charset="0"/>
                      </a:rPr>
                      <m:t>: </m:t>
                    </m:r>
                    <m:r>
                      <a:rPr lang="ja-JP" altLang="en-US" sz="1050" i="1">
                        <a:latin typeface="Cambria Math" panose="02040503050406030204" pitchFamily="18" charset="0"/>
                      </a:rPr>
                      <m:t>ニュートン冷却</m:t>
                    </m:r>
                  </m:oMath>
                </a14:m>
                <a:r>
                  <a:rPr lang="ja-JP" altLang="en-US" sz="1050" dirty="0" smtClean="0"/>
                  <a:t>係数</a:t>
                </a:r>
                <a:endParaRPr lang="en-US" altLang="ja-JP" sz="1050" dirty="0" smtClean="0"/>
              </a:p>
              <a:p>
                <a:endParaRPr lang="en-US" altLang="ja-JP" sz="1050" dirty="0"/>
              </a:p>
              <a:p>
                <a:pPr marL="171450" indent="-171450">
                  <a:buClr>
                    <a:schemeClr val="tx1">
                      <a:lumMod val="50000"/>
                      <a:lumOff val="50000"/>
                    </a:schemeClr>
                  </a:buClr>
                  <a:buFont typeface="Wingdings" panose="05000000000000000000" pitchFamily="2" charset="2"/>
                  <a:buChar char="u"/>
                </a:pPr>
                <a:r>
                  <a:rPr lang="en-US" altLang="ja-JP" sz="1050" dirty="0" smtClean="0"/>
                  <a:t>~</a:t>
                </a:r>
                <a:r>
                  <a:rPr lang="ja-JP" altLang="en-US" sz="1050" dirty="0" smtClean="0"/>
                  <a:t>つき</a:t>
                </a:r>
                <a:r>
                  <a:rPr lang="ja-JP" altLang="en-US" sz="1050" dirty="0"/>
                  <a:t>の量は力学的</a:t>
                </a:r>
                <a:r>
                  <a:rPr lang="ja-JP" altLang="en-US" sz="1050" dirty="0" smtClean="0"/>
                  <a:t>変数と</a:t>
                </a:r>
                <a:r>
                  <a:rPr lang="ja-JP" altLang="en-US" sz="1050" dirty="0"/>
                  <a:t>密度 </a:t>
                </a:r>
                <a14:m>
                  <m:oMath xmlns:m="http://schemas.openxmlformats.org/officeDocument/2006/math">
                    <m:r>
                      <a:rPr lang="en-US" altLang="ja-JP" sz="1050" i="1">
                        <a:latin typeface="Cambria Math" panose="02040503050406030204" pitchFamily="18" charset="0"/>
                      </a:rPr>
                      <m:t>𝜌</m:t>
                    </m:r>
                  </m:oMath>
                </a14:m>
                <a:r>
                  <a:rPr lang="ja-JP" altLang="en-US" sz="1050" dirty="0"/>
                  <a:t> の積を</a:t>
                </a:r>
                <a:r>
                  <a:rPr lang="ja-JP" altLang="en-US" sz="1050" dirty="0" smtClean="0"/>
                  <a:t>表す</a:t>
                </a:r>
                <a:r>
                  <a:rPr lang="en-US" altLang="ja-JP" sz="1050" dirty="0" smtClean="0"/>
                  <a:t>.</a:t>
                </a:r>
                <a:endParaRPr lang="en-US" altLang="ja-JP" sz="1050" dirty="0"/>
              </a:p>
              <a:p>
                <a:pPr marL="171450" indent="-171450">
                  <a:buClr>
                    <a:schemeClr val="tx1">
                      <a:lumMod val="50000"/>
                      <a:lumOff val="50000"/>
                    </a:schemeClr>
                  </a:buClr>
                  <a:buFont typeface="Wingdings" panose="05000000000000000000" pitchFamily="2" charset="2"/>
                  <a:buChar char="u"/>
                </a:pPr>
                <a14:m>
                  <m:oMath xmlns:m="http://schemas.openxmlformats.org/officeDocument/2006/math">
                    <m:r>
                      <a:rPr lang="en-US" altLang="ja-JP" sz="1050" i="1">
                        <a:latin typeface="Cambria Math" panose="02040503050406030204" pitchFamily="18" charset="0"/>
                      </a:rPr>
                      <m:t>𝛿</m:t>
                    </m:r>
                  </m:oMath>
                </a14:m>
                <a:r>
                  <a:rPr lang="ja-JP" altLang="en-US" sz="1050" dirty="0"/>
                  <a:t>つきの量は基本場からのずれを</a:t>
                </a:r>
                <a:r>
                  <a:rPr lang="ja-JP" altLang="en-US" sz="1050" dirty="0" smtClean="0"/>
                  <a:t>表す</a:t>
                </a:r>
                <a:r>
                  <a:rPr lang="en-US" altLang="ja-JP" sz="1050" dirty="0"/>
                  <a:t>.</a:t>
                </a:r>
                <a:endParaRPr lang="ja-JP" altLang="en-US" sz="105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7006740" y="2040171"/>
                <a:ext cx="1957231" cy="2860911"/>
              </a:xfrm>
              <a:prstGeom prst="rect">
                <a:avLst/>
              </a:prstGeom>
              <a:blipFill rotWithShape="0">
                <a:blip r:embed="rId3"/>
                <a:stretch>
                  <a:fillRect b="-853"/>
                </a:stretch>
              </a:blipFill>
            </p:spPr>
            <p:txBody>
              <a:bodyPr/>
              <a:lstStyle/>
              <a:p>
                <a:r>
                  <a:rPr lang="ja-JP" altLang="en-US">
                    <a:noFill/>
                  </a:rPr>
                  <a:t> </a:t>
                </a:r>
              </a:p>
            </p:txBody>
          </p:sp>
        </mc:Fallback>
      </mc:AlternateContent>
      <p:sp>
        <p:nvSpPr>
          <p:cNvPr id="8" name="日付プレースホルダー 7"/>
          <p:cNvSpPr>
            <a:spLocks noGrp="1"/>
          </p:cNvSpPr>
          <p:nvPr>
            <p:ph type="dt" sz="half" idx="10"/>
          </p:nvPr>
        </p:nvSpPr>
        <p:spPr/>
        <p:txBody>
          <a:bodyPr/>
          <a:lstStyle/>
          <a:p>
            <a:fld id="{47381ABC-2BCE-4489-B6F2-383B91E48B5E}" type="datetime4">
              <a:rPr kumimoji="1" lang="ja-JP" altLang="en-US" smtClean="0"/>
              <a:t>2017年2月9日</a:t>
            </a:fld>
            <a:endParaRPr kumimoji="1" lang="ja-JP" altLang="en-US"/>
          </a:p>
        </p:txBody>
      </p:sp>
      <p:pic>
        <p:nvPicPr>
          <p:cNvPr id="7" name="図 6"/>
          <p:cNvPicPr>
            <a:picLocks noChangeAspect="1"/>
          </p:cNvPicPr>
          <p:nvPr/>
        </p:nvPicPr>
        <p:blipFill rotWithShape="1">
          <a:blip r:embed="rId4">
            <a:clrChange>
              <a:clrFrom>
                <a:srgbClr val="FFFFFF"/>
              </a:clrFrom>
              <a:clrTo>
                <a:srgbClr val="FFFFFF">
                  <a:alpha val="0"/>
                </a:srgbClr>
              </a:clrTo>
            </a:clrChange>
          </a:blip>
          <a:srcRect b="53798"/>
          <a:stretch/>
        </p:blipFill>
        <p:spPr>
          <a:xfrm>
            <a:off x="1308528" y="1916060"/>
            <a:ext cx="5698212" cy="1143176"/>
          </a:xfrm>
          <a:prstGeom prst="rect">
            <a:avLst/>
          </a:prstGeom>
        </p:spPr>
      </p:pic>
      <p:pic>
        <p:nvPicPr>
          <p:cNvPr id="12" name="図 11"/>
          <p:cNvPicPr>
            <a:picLocks noChangeAspect="1"/>
          </p:cNvPicPr>
          <p:nvPr/>
        </p:nvPicPr>
        <p:blipFill rotWithShape="1">
          <a:blip r:embed="rId4">
            <a:clrChange>
              <a:clrFrom>
                <a:srgbClr val="FFFFFF"/>
              </a:clrFrom>
              <a:clrTo>
                <a:srgbClr val="FFFFFF">
                  <a:alpha val="0"/>
                </a:srgbClr>
              </a:clrTo>
            </a:clrChange>
          </a:blip>
          <a:srcRect t="43866" b="32326"/>
          <a:stretch/>
        </p:blipFill>
        <p:spPr>
          <a:xfrm>
            <a:off x="1308528" y="3501643"/>
            <a:ext cx="5698212" cy="589084"/>
          </a:xfrm>
          <a:prstGeom prst="rect">
            <a:avLst/>
          </a:prstGeom>
        </p:spPr>
      </p:pic>
      <p:pic>
        <p:nvPicPr>
          <p:cNvPr id="13" name="図 12"/>
          <p:cNvPicPr>
            <a:picLocks noChangeAspect="1"/>
          </p:cNvPicPr>
          <p:nvPr/>
        </p:nvPicPr>
        <p:blipFill rotWithShape="1">
          <a:blip r:embed="rId4">
            <a:clrChange>
              <a:clrFrom>
                <a:srgbClr val="FFFFFF"/>
              </a:clrFrom>
              <a:clrTo>
                <a:srgbClr val="FFFFFF">
                  <a:alpha val="0"/>
                </a:srgbClr>
              </a:clrTo>
            </a:clrChange>
          </a:blip>
          <a:srcRect t="67112" b="14055"/>
          <a:stretch/>
        </p:blipFill>
        <p:spPr>
          <a:xfrm>
            <a:off x="1077272" y="4524550"/>
            <a:ext cx="5698212" cy="465992"/>
          </a:xfrm>
          <a:prstGeom prst="rect">
            <a:avLst/>
          </a:prstGeom>
        </p:spPr>
      </p:pic>
      <p:pic>
        <p:nvPicPr>
          <p:cNvPr id="14" name="図 13"/>
          <p:cNvPicPr>
            <a:picLocks noChangeAspect="1"/>
          </p:cNvPicPr>
          <p:nvPr/>
        </p:nvPicPr>
        <p:blipFill rotWithShape="1">
          <a:blip r:embed="rId4">
            <a:clrChange>
              <a:clrFrom>
                <a:srgbClr val="FFFFFF"/>
              </a:clrFrom>
              <a:clrTo>
                <a:srgbClr val="FFFFFF">
                  <a:alpha val="0"/>
                </a:srgbClr>
              </a:clrTo>
            </a:clrChange>
          </a:blip>
          <a:srcRect t="88333" b="-59"/>
          <a:stretch/>
        </p:blipFill>
        <p:spPr>
          <a:xfrm>
            <a:off x="1077272" y="5456534"/>
            <a:ext cx="5698212" cy="290146"/>
          </a:xfrm>
          <a:prstGeom prst="rect">
            <a:avLst/>
          </a:prstGeom>
        </p:spPr>
      </p:pic>
    </p:spTree>
    <p:extLst>
      <p:ext uri="{BB962C8B-B14F-4D97-AF65-F5344CB8AC3E}">
        <p14:creationId xmlns:p14="http://schemas.microsoft.com/office/powerpoint/2010/main" val="3694928966"/>
      </p:ext>
    </p:extLst>
  </p:cSld>
  <p:clrMapOvr>
    <a:masterClrMapping/>
  </p:clrMapOvr>
  <mc:AlternateContent xmlns:mc="http://schemas.openxmlformats.org/markup-compatibility/2006" xmlns:p14="http://schemas.microsoft.com/office/powerpoint/2010/main">
    <mc:Choice Requires="p14">
      <p:transition spd="slow" p14:dur="2000" advTm="14963"/>
    </mc:Choice>
    <mc:Fallback xmlns="">
      <p:transition spd="slow" advTm="14963"/>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5271299" y="1374452"/>
            <a:ext cx="2182546" cy="237299"/>
          </a:xfrm>
          <a:prstGeom prst="rect">
            <a:avLst/>
          </a:prstGeom>
          <a:solidFill>
            <a:schemeClr val="bg1">
              <a:lumMod val="8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5297208" y="5252889"/>
            <a:ext cx="2182546" cy="237299"/>
          </a:xfrm>
          <a:prstGeom prst="rect">
            <a:avLst/>
          </a:prstGeom>
          <a:solidFill>
            <a:schemeClr val="bg1">
              <a:lumMod val="8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4"/>
          <p:cNvSpPr>
            <a:spLocks noGrp="1"/>
          </p:cNvSpPr>
          <p:nvPr>
            <p:ph type="title"/>
          </p:nvPr>
        </p:nvSpPr>
        <p:spPr/>
        <p:txBody>
          <a:bodyPr>
            <a:normAutofit/>
          </a:bodyPr>
          <a:lstStyle/>
          <a:p>
            <a:r>
              <a:rPr lang="ja-JP" altLang="en-US" sz="3200" dirty="0"/>
              <a:t>モデル</a:t>
            </a:r>
            <a:r>
              <a:rPr lang="ja-JP" altLang="en-US" sz="3200" dirty="0" smtClean="0"/>
              <a:t>の設定・計算方法</a:t>
            </a:r>
            <a:endParaRPr lang="ja-JP" altLang="en-US" sz="3200" dirty="0"/>
          </a:p>
        </p:txBody>
      </p:sp>
      <mc:AlternateContent xmlns:mc="http://schemas.openxmlformats.org/markup-compatibility/2006" xmlns:a14="http://schemas.microsoft.com/office/drawing/2010/main">
        <mc:Choice Requires="a14">
          <p:sp>
            <p:nvSpPr>
              <p:cNvPr id="6" name="コンテンツ プレースホルダー 5"/>
              <p:cNvSpPr>
                <a:spLocks noGrp="1"/>
              </p:cNvSpPr>
              <p:nvPr>
                <p:ph idx="1"/>
              </p:nvPr>
            </p:nvSpPr>
            <p:spPr>
              <a:xfrm>
                <a:off x="633845" y="1290918"/>
                <a:ext cx="4011307" cy="4966447"/>
              </a:xfrm>
            </p:spPr>
            <p:txBody>
              <a:bodyPr>
                <a:noAutofit/>
              </a:bodyPr>
              <a:lstStyle/>
              <a:p>
                <a:r>
                  <a:rPr lang="ja-JP" altLang="en-US" sz="2400" dirty="0" smtClean="0">
                    <a:solidFill>
                      <a:schemeClr val="tx1"/>
                    </a:solidFill>
                  </a:rPr>
                  <a:t>モデルの領域と解像度</a:t>
                </a:r>
                <a:endParaRPr lang="en-US" altLang="ja-JP" sz="2400" dirty="0" smtClean="0">
                  <a:solidFill>
                    <a:schemeClr val="tx1"/>
                  </a:solidFill>
                </a:endParaRPr>
              </a:p>
              <a:p>
                <a:pPr lvl="1"/>
                <a:r>
                  <a:rPr lang="ja-JP" altLang="en-US" sz="2000" dirty="0">
                    <a:solidFill>
                      <a:schemeClr val="tx1"/>
                    </a:solidFill>
                  </a:rPr>
                  <a:t>水平方向</a:t>
                </a:r>
                <a:endParaRPr lang="en-US" altLang="ja-JP" sz="2000" dirty="0">
                  <a:solidFill>
                    <a:schemeClr val="tx1"/>
                  </a:solidFill>
                </a:endParaRPr>
              </a:p>
              <a:p>
                <a:pPr lvl="2"/>
                <a:r>
                  <a:rPr lang="ja-JP" altLang="en-US" sz="1600" dirty="0">
                    <a:solidFill>
                      <a:schemeClr val="tx1"/>
                    </a:solidFill>
                  </a:rPr>
                  <a:t>水平方向の領域</a:t>
                </a:r>
                <a:r>
                  <a:rPr lang="en-US" altLang="ja-JP" sz="1600" dirty="0">
                    <a:solidFill>
                      <a:schemeClr val="tx1"/>
                    </a:solidFill>
                  </a:rPr>
                  <a:t>: 30 km</a:t>
                </a:r>
              </a:p>
              <a:p>
                <a:pPr lvl="2"/>
                <a14:m>
                  <m:oMath xmlns:m="http://schemas.openxmlformats.org/officeDocument/2006/math">
                    <m:r>
                      <m:rPr>
                        <m:sty m:val="p"/>
                      </m:rPr>
                      <a:rPr lang="en-US" altLang="ja-JP" sz="1600" smtClean="0">
                        <a:solidFill>
                          <a:schemeClr val="tx1"/>
                        </a:solidFill>
                        <a:latin typeface="Cambria Math" panose="02040503050406030204" pitchFamily="18" charset="0"/>
                      </a:rPr>
                      <m:t>Δ</m:t>
                    </m:r>
                    <m:r>
                      <a:rPr lang="en-US" altLang="ja-JP" sz="1600" b="0" i="1" smtClean="0">
                        <a:solidFill>
                          <a:schemeClr val="tx1"/>
                        </a:solidFill>
                        <a:latin typeface="Cambria Math" panose="02040503050406030204" pitchFamily="18" charset="0"/>
                      </a:rPr>
                      <m:t>𝑥</m:t>
                    </m:r>
                    <m:r>
                      <a:rPr lang="en-US" altLang="ja-JP" sz="1600" i="1">
                        <a:solidFill>
                          <a:schemeClr val="tx1"/>
                        </a:solidFill>
                        <a:latin typeface="Cambria Math" panose="02040503050406030204" pitchFamily="18" charset="0"/>
                      </a:rPr>
                      <m:t>=</m:t>
                    </m:r>
                    <m:r>
                      <a:rPr lang="en-US" altLang="ja-JP" sz="1600">
                        <a:solidFill>
                          <a:schemeClr val="tx1"/>
                        </a:solidFill>
                        <a:latin typeface="Cambria Math" panose="02040503050406030204" pitchFamily="18" charset="0"/>
                      </a:rPr>
                      <m:t> </m:t>
                    </m:r>
                  </m:oMath>
                </a14:m>
                <a:r>
                  <a:rPr lang="el-GR" altLang="ja-JP" sz="1600" dirty="0" smtClean="0">
                    <a:solidFill>
                      <a:schemeClr val="tx1"/>
                    </a:solidFill>
                  </a:rPr>
                  <a:t>0.</a:t>
                </a:r>
                <a:r>
                  <a:rPr lang="en-US" altLang="ja-JP" sz="1600" dirty="0" smtClean="0">
                    <a:solidFill>
                      <a:schemeClr val="tx1"/>
                    </a:solidFill>
                  </a:rPr>
                  <a:t>2</a:t>
                </a:r>
                <a:r>
                  <a:rPr lang="el-GR" altLang="ja-JP" sz="1600" dirty="0" smtClean="0">
                    <a:solidFill>
                      <a:schemeClr val="tx1"/>
                    </a:solidFill>
                  </a:rPr>
                  <a:t>3 </a:t>
                </a:r>
                <a:r>
                  <a:rPr lang="en-US" altLang="ja-JP" sz="1600" dirty="0" smtClean="0">
                    <a:solidFill>
                      <a:schemeClr val="tx1"/>
                    </a:solidFill>
                  </a:rPr>
                  <a:t>km</a:t>
                </a:r>
                <a:endParaRPr lang="en-US" altLang="ja-JP" sz="1600" dirty="0">
                  <a:solidFill>
                    <a:schemeClr val="tx1"/>
                  </a:solidFill>
                </a:endParaRPr>
              </a:p>
              <a:p>
                <a:pPr lvl="1"/>
                <a:r>
                  <a:rPr lang="ja-JP" altLang="en-US" sz="2000" dirty="0">
                    <a:solidFill>
                      <a:schemeClr val="tx1"/>
                    </a:solidFill>
                  </a:rPr>
                  <a:t>鉛直方向</a:t>
                </a:r>
                <a:endParaRPr lang="en-US" altLang="ja-JP" sz="2000" dirty="0">
                  <a:solidFill>
                    <a:schemeClr val="tx1"/>
                  </a:solidFill>
                </a:endParaRPr>
              </a:p>
              <a:p>
                <a:pPr lvl="2"/>
                <a:r>
                  <a:rPr lang="ja-JP" altLang="en-US" sz="1600" dirty="0">
                    <a:solidFill>
                      <a:schemeClr val="tx1"/>
                    </a:solidFill>
                  </a:rPr>
                  <a:t>鉛直方向の領域</a:t>
                </a:r>
                <a:r>
                  <a:rPr lang="en-US" altLang="ja-JP" sz="1600" dirty="0">
                    <a:solidFill>
                      <a:schemeClr val="tx1"/>
                    </a:solidFill>
                  </a:rPr>
                  <a:t>: 150 </a:t>
                </a:r>
                <a:r>
                  <a:rPr lang="en-US" altLang="ja-JP" sz="1600" dirty="0" smtClean="0">
                    <a:solidFill>
                      <a:schemeClr val="tx1"/>
                    </a:solidFill>
                  </a:rPr>
                  <a:t>km</a:t>
                </a:r>
              </a:p>
              <a:p>
                <a:pPr lvl="2"/>
                <a14:m>
                  <m:oMath xmlns:m="http://schemas.openxmlformats.org/officeDocument/2006/math">
                    <m:r>
                      <m:rPr>
                        <m:sty m:val="p"/>
                      </m:rPr>
                      <a:rPr lang="en-US" altLang="ja-JP" sz="1600">
                        <a:solidFill>
                          <a:schemeClr val="tx1"/>
                        </a:solidFill>
                        <a:latin typeface="Cambria Math" panose="02040503050406030204" pitchFamily="18" charset="0"/>
                      </a:rPr>
                      <m:t>Δ</m:t>
                    </m:r>
                    <m:r>
                      <a:rPr lang="en-US" altLang="ja-JP" sz="1600" i="1">
                        <a:solidFill>
                          <a:schemeClr val="tx1"/>
                        </a:solidFill>
                        <a:latin typeface="Cambria Math" panose="02040503050406030204" pitchFamily="18" charset="0"/>
                      </a:rPr>
                      <m:t>𝑧</m:t>
                    </m:r>
                    <m:r>
                      <a:rPr lang="en-US" altLang="ja-JP" sz="1600" i="1">
                        <a:solidFill>
                          <a:schemeClr val="tx1"/>
                        </a:solidFill>
                        <a:latin typeface="Cambria Math" panose="02040503050406030204" pitchFamily="18" charset="0"/>
                      </a:rPr>
                      <m:t>=</m:t>
                    </m:r>
                    <m:r>
                      <a:rPr lang="en-US" altLang="ja-JP" sz="1600">
                        <a:solidFill>
                          <a:schemeClr val="tx1"/>
                        </a:solidFill>
                        <a:latin typeface="Cambria Math" panose="02040503050406030204" pitchFamily="18" charset="0"/>
                      </a:rPr>
                      <m:t> </m:t>
                    </m:r>
                  </m:oMath>
                </a14:m>
                <a:r>
                  <a:rPr lang="en-US" altLang="ja-JP" sz="1600" dirty="0" smtClean="0">
                    <a:solidFill>
                      <a:schemeClr val="tx1"/>
                    </a:solidFill>
                  </a:rPr>
                  <a:t>0.3 km</a:t>
                </a:r>
                <a:endParaRPr lang="en-US" altLang="ja-JP" sz="1600" dirty="0">
                  <a:solidFill>
                    <a:schemeClr val="tx1"/>
                  </a:solidFill>
                </a:endParaRPr>
              </a:p>
              <a:p>
                <a:r>
                  <a:rPr lang="ja-JP" altLang="en-US" sz="2400" dirty="0">
                    <a:solidFill>
                      <a:schemeClr val="tx1"/>
                    </a:solidFill>
                  </a:rPr>
                  <a:t>計算</a:t>
                </a:r>
                <a:r>
                  <a:rPr lang="ja-JP" altLang="en-US" sz="2400" dirty="0" smtClean="0">
                    <a:solidFill>
                      <a:schemeClr val="tx1"/>
                    </a:solidFill>
                  </a:rPr>
                  <a:t>方法</a:t>
                </a:r>
                <a:endParaRPr lang="en-US" altLang="ja-JP" sz="2400" dirty="0" smtClean="0">
                  <a:solidFill>
                    <a:schemeClr val="tx1"/>
                  </a:solidFill>
                </a:endParaRPr>
              </a:p>
              <a:p>
                <a:pPr lvl="1"/>
                <a:r>
                  <a:rPr lang="ja-JP" altLang="en-US" sz="2000" dirty="0" smtClean="0"/>
                  <a:t>空間の離散化方法</a:t>
                </a:r>
                <a:endParaRPr lang="en-US" altLang="ja-JP" sz="2000" dirty="0"/>
              </a:p>
              <a:p>
                <a:pPr lvl="2"/>
                <a:r>
                  <a:rPr lang="ja-JP" altLang="en-US" dirty="0" smtClean="0"/>
                  <a:t>格子点法</a:t>
                </a:r>
                <a:r>
                  <a:rPr lang="en-US" altLang="ja-JP" dirty="0" smtClean="0"/>
                  <a:t>(</a:t>
                </a:r>
                <a:r>
                  <a:rPr lang="ja-JP" altLang="en-US" dirty="0" smtClean="0"/>
                  <a:t>スタッガード格子</a:t>
                </a:r>
                <a:r>
                  <a:rPr lang="en-US" altLang="ja-JP" dirty="0" smtClean="0"/>
                  <a:t>)</a:t>
                </a:r>
                <a:endParaRPr lang="en-US" altLang="ja-JP" dirty="0"/>
              </a:p>
              <a:p>
                <a:pPr lvl="1"/>
                <a:r>
                  <a:rPr lang="ja-JP" altLang="en-US" sz="2000" dirty="0"/>
                  <a:t>時間積分</a:t>
                </a:r>
                <a:r>
                  <a:rPr lang="en-US" altLang="ja-JP" sz="2000" dirty="0" smtClean="0">
                    <a:solidFill>
                      <a:schemeClr val="tx1"/>
                    </a:solidFill>
                  </a:rPr>
                  <a:t> </a:t>
                </a:r>
                <a:endParaRPr lang="en-US" altLang="ja-JP" sz="2000" dirty="0">
                  <a:solidFill>
                    <a:schemeClr val="tx1"/>
                  </a:solidFill>
                </a:endParaRPr>
              </a:p>
              <a:p>
                <a:pPr lvl="2"/>
                <a:r>
                  <a:rPr lang="en-US" altLang="ja-JP" dirty="0">
                    <a:solidFill>
                      <a:schemeClr val="tx1"/>
                    </a:solidFill>
                  </a:rPr>
                  <a:t>l</a:t>
                </a:r>
                <a:r>
                  <a:rPr lang="en-US" altLang="ja-JP" dirty="0" smtClean="0">
                    <a:solidFill>
                      <a:schemeClr val="tx1"/>
                    </a:solidFill>
                  </a:rPr>
                  <a:t>eap frog </a:t>
                </a:r>
                <a:r>
                  <a:rPr lang="ja-JP" altLang="en-US" dirty="0" smtClean="0">
                    <a:solidFill>
                      <a:schemeClr val="tx1"/>
                    </a:solidFill>
                  </a:rPr>
                  <a:t>法 </a:t>
                </a:r>
                <a:r>
                  <a:rPr lang="en-US" altLang="ja-JP" dirty="0" smtClean="0">
                    <a:solidFill>
                      <a:schemeClr val="tx1"/>
                    </a:solidFill>
                  </a:rPr>
                  <a:t>+ Robert-</a:t>
                </a:r>
                <a:r>
                  <a:rPr lang="en-US" altLang="ja-JP" dirty="0" err="1" smtClean="0">
                    <a:solidFill>
                      <a:schemeClr val="tx1"/>
                    </a:solidFill>
                  </a:rPr>
                  <a:t>Asselin</a:t>
                </a:r>
                <a:r>
                  <a:rPr lang="en-US" altLang="ja-JP" dirty="0" smtClean="0">
                    <a:solidFill>
                      <a:schemeClr val="tx1"/>
                    </a:solidFill>
                  </a:rPr>
                  <a:t> </a:t>
                </a:r>
                <a:r>
                  <a:rPr lang="ja-JP" altLang="en-US" dirty="0" smtClean="0">
                    <a:solidFill>
                      <a:schemeClr val="tx1"/>
                    </a:solidFill>
                  </a:rPr>
                  <a:t>フィルタ</a:t>
                </a:r>
                <a:endParaRPr lang="en-US" altLang="ja-JP" dirty="0" smtClean="0">
                  <a:solidFill>
                    <a:schemeClr val="tx1"/>
                  </a:solidFill>
                </a:endParaRPr>
              </a:p>
              <a:p>
                <a:pPr lvl="2"/>
                <a14:m>
                  <m:oMath xmlns:m="http://schemas.openxmlformats.org/officeDocument/2006/math">
                    <m:r>
                      <m:rPr>
                        <m:sty m:val="p"/>
                      </m:rPr>
                      <a:rPr lang="en-US" altLang="ja-JP">
                        <a:solidFill>
                          <a:schemeClr val="tx1"/>
                        </a:solidFill>
                        <a:latin typeface="Cambria Math" panose="02040503050406030204" pitchFamily="18" charset="0"/>
                      </a:rPr>
                      <m:t>Δ</m:t>
                    </m:r>
                    <m:r>
                      <a:rPr lang="en-US" altLang="ja-JP" i="1">
                        <a:solidFill>
                          <a:schemeClr val="tx1"/>
                        </a:solidFill>
                        <a:latin typeface="Cambria Math" panose="02040503050406030204" pitchFamily="18" charset="0"/>
                      </a:rPr>
                      <m:t> </m:t>
                    </m:r>
                    <m:r>
                      <a:rPr lang="en-US" altLang="ja-JP" i="1">
                        <a:solidFill>
                          <a:schemeClr val="tx1"/>
                        </a:solidFill>
                        <a:latin typeface="Cambria Math" panose="02040503050406030204" pitchFamily="18" charset="0"/>
                      </a:rPr>
                      <m:t>𝑡</m:t>
                    </m:r>
                    <m:r>
                      <a:rPr lang="en-US" altLang="ja-JP" i="1">
                        <a:solidFill>
                          <a:schemeClr val="tx1"/>
                        </a:solidFill>
                        <a:latin typeface="Cambria Math" panose="02040503050406030204" pitchFamily="18" charset="0"/>
                      </a:rPr>
                      <m:t>=</m:t>
                    </m:r>
                  </m:oMath>
                </a14:m>
                <a:r>
                  <a:rPr lang="en-US" altLang="ja-JP" dirty="0" smtClean="0">
                    <a:solidFill>
                      <a:schemeClr val="tx1"/>
                    </a:solidFill>
                  </a:rPr>
                  <a:t> </a:t>
                </a:r>
                <a:r>
                  <a:rPr lang="en-US" altLang="ja-JP" dirty="0">
                    <a:solidFill>
                      <a:schemeClr val="tx1"/>
                    </a:solidFill>
                  </a:rPr>
                  <a:t>0.1 </a:t>
                </a:r>
                <a:r>
                  <a:rPr lang="en-US" altLang="ja-JP" dirty="0" smtClean="0">
                    <a:solidFill>
                      <a:schemeClr val="tx1"/>
                    </a:solidFill>
                  </a:rPr>
                  <a:t>sec</a:t>
                </a:r>
                <a:endParaRPr kumimoji="1" lang="ja-JP" altLang="en-US" sz="2000" dirty="0">
                  <a:solidFill>
                    <a:schemeClr val="tx1"/>
                  </a:solidFill>
                </a:endParaRPr>
              </a:p>
            </p:txBody>
          </p:sp>
        </mc:Choice>
        <mc:Fallback xmlns="">
          <p:sp>
            <p:nvSpPr>
              <p:cNvPr id="6" name="コンテンツ プレースホルダー 5"/>
              <p:cNvSpPr>
                <a:spLocks noGrp="1" noRot="1" noChangeAspect="1" noMove="1" noResize="1" noEditPoints="1" noAdjustHandles="1" noChangeArrowheads="1" noChangeShapeType="1" noTextEdit="1"/>
              </p:cNvSpPr>
              <p:nvPr>
                <p:ph idx="1"/>
              </p:nvPr>
            </p:nvSpPr>
            <p:spPr>
              <a:xfrm>
                <a:off x="633845" y="1290918"/>
                <a:ext cx="4011307" cy="4966447"/>
              </a:xfrm>
              <a:blipFill rotWithShape="0">
                <a:blip r:embed="rId3"/>
                <a:stretch>
                  <a:fillRect l="-760" t="-1597" r="-1216"/>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2"/>
          </p:nvPr>
        </p:nvSpPr>
        <p:spPr/>
        <p:txBody>
          <a:bodyPr/>
          <a:lstStyle/>
          <a:p>
            <a:fld id="{AD65664E-0693-4FD6-A3E3-33D460159F90}" type="slidenum">
              <a:rPr kumimoji="1" lang="ja-JP" altLang="en-US" smtClean="0"/>
              <a:t>9</a:t>
            </a:fld>
            <a:endParaRPr kumimoji="1" lang="ja-JP" altLang="en-US"/>
          </a:p>
        </p:txBody>
      </p:sp>
      <p:sp>
        <p:nvSpPr>
          <p:cNvPr id="3" name="日付プレースホルダー 2"/>
          <p:cNvSpPr>
            <a:spLocks noGrp="1"/>
          </p:cNvSpPr>
          <p:nvPr>
            <p:ph type="dt" sz="half" idx="10"/>
          </p:nvPr>
        </p:nvSpPr>
        <p:spPr/>
        <p:txBody>
          <a:bodyPr/>
          <a:lstStyle/>
          <a:p>
            <a:fld id="{57D93DDF-84BC-480C-92F2-6A62690297AE}" type="datetime4">
              <a:rPr kumimoji="1" lang="ja-JP" altLang="en-US" smtClean="0"/>
              <a:t>2017年2月9日</a:t>
            </a:fld>
            <a:endParaRPr kumimoji="1" lang="ja-JP" altLang="en-US"/>
          </a:p>
        </p:txBody>
      </p:sp>
      <p:cxnSp>
        <p:nvCxnSpPr>
          <p:cNvPr id="8" name="直線矢印コネクタ 7"/>
          <p:cNvCxnSpPr/>
          <p:nvPr/>
        </p:nvCxnSpPr>
        <p:spPr>
          <a:xfrm>
            <a:off x="7806088" y="1629830"/>
            <a:ext cx="3" cy="3615794"/>
          </a:xfrm>
          <a:prstGeom prst="straightConnector1">
            <a:avLst/>
          </a:prstGeom>
          <a:ln w="25400">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V="1">
            <a:off x="5282145" y="5676131"/>
            <a:ext cx="2171700" cy="2"/>
          </a:xfrm>
          <a:prstGeom prst="straightConnector1">
            <a:avLst/>
          </a:prstGeom>
          <a:ln w="25400">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49" name="グループ化 48"/>
          <p:cNvGrpSpPr/>
          <p:nvPr/>
        </p:nvGrpSpPr>
        <p:grpSpPr>
          <a:xfrm>
            <a:off x="5146459" y="1621103"/>
            <a:ext cx="2464722" cy="3624520"/>
            <a:chOff x="5157283" y="1985294"/>
            <a:chExt cx="2464722" cy="3624520"/>
          </a:xfrm>
        </p:grpSpPr>
        <p:sp>
          <p:nvSpPr>
            <p:cNvPr id="2" name="正方形/長方形 1"/>
            <p:cNvSpPr/>
            <p:nvPr/>
          </p:nvSpPr>
          <p:spPr>
            <a:xfrm>
              <a:off x="5292970" y="1985294"/>
              <a:ext cx="2171699" cy="361579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p:cNvGrpSpPr/>
            <p:nvPr/>
          </p:nvGrpSpPr>
          <p:grpSpPr>
            <a:xfrm>
              <a:off x="5311562" y="4810124"/>
              <a:ext cx="946894" cy="799690"/>
              <a:chOff x="5307627" y="3777634"/>
              <a:chExt cx="2163097" cy="1826826"/>
            </a:xfrm>
          </p:grpSpPr>
          <p:cxnSp>
            <p:nvCxnSpPr>
              <p:cNvPr id="20" name="直線コネクタ 19"/>
              <p:cNvCxnSpPr/>
              <p:nvPr/>
            </p:nvCxnSpPr>
            <p:spPr>
              <a:xfrm>
                <a:off x="5314617" y="4865136"/>
                <a:ext cx="2156107" cy="25"/>
              </a:xfrm>
              <a:prstGeom prst="line">
                <a:avLst/>
              </a:prstGeom>
              <a:ln w="25400">
                <a:gradFill flip="none" rotWithShape="1">
                  <a:gsLst>
                    <a:gs pos="0">
                      <a:schemeClr val="accent1">
                        <a:lumMod val="5000"/>
                        <a:lumOff val="95000"/>
                      </a:schemeClr>
                    </a:gs>
                    <a:gs pos="37000">
                      <a:schemeClr val="tx1"/>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V="1">
                <a:off x="6028000" y="3777634"/>
                <a:ext cx="15" cy="1826826"/>
              </a:xfrm>
              <a:prstGeom prst="line">
                <a:avLst/>
              </a:prstGeom>
              <a:ln w="25400">
                <a:gradFill flip="none" rotWithShape="1">
                  <a:gsLst>
                    <a:gs pos="0">
                      <a:schemeClr val="accent1">
                        <a:lumMod val="5000"/>
                        <a:lumOff val="95000"/>
                      </a:schemeClr>
                    </a:gs>
                    <a:gs pos="37000">
                      <a:schemeClr val="tx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5307627" y="4143362"/>
                <a:ext cx="2156106" cy="25"/>
              </a:xfrm>
              <a:prstGeom prst="line">
                <a:avLst/>
              </a:prstGeom>
              <a:ln w="25400">
                <a:gradFill flip="none" rotWithShape="1">
                  <a:gsLst>
                    <a:gs pos="0">
                      <a:schemeClr val="accent1">
                        <a:lumMod val="5000"/>
                        <a:lumOff val="95000"/>
                      </a:schemeClr>
                    </a:gs>
                    <a:gs pos="69000">
                      <a:schemeClr val="tx1"/>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V="1">
                <a:off x="6751900" y="3777634"/>
                <a:ext cx="15" cy="1826826"/>
              </a:xfrm>
              <a:prstGeom prst="line">
                <a:avLst/>
              </a:prstGeom>
              <a:ln w="25400">
                <a:gradFill flip="none" rotWithShape="1">
                  <a:gsLst>
                    <a:gs pos="0">
                      <a:schemeClr val="accent1">
                        <a:lumMod val="5000"/>
                        <a:lumOff val="95000"/>
                      </a:schemeClr>
                    </a:gs>
                    <a:gs pos="98000">
                      <a:schemeClr val="tx1"/>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42" name="グループ化 41"/>
            <p:cNvGrpSpPr/>
            <p:nvPr/>
          </p:nvGrpSpPr>
          <p:grpSpPr>
            <a:xfrm>
              <a:off x="5157283" y="3668897"/>
              <a:ext cx="314672" cy="103003"/>
              <a:chOff x="5008286" y="3621227"/>
              <a:chExt cx="569368" cy="217817"/>
            </a:xfrm>
          </p:grpSpPr>
          <p:grpSp>
            <p:nvGrpSpPr>
              <p:cNvPr id="41" name="グループ化 40"/>
              <p:cNvGrpSpPr/>
              <p:nvPr/>
            </p:nvGrpSpPr>
            <p:grpSpPr>
              <a:xfrm>
                <a:off x="5008286" y="3621227"/>
                <a:ext cx="569368" cy="217817"/>
                <a:chOff x="5008286" y="3429000"/>
                <a:chExt cx="569368" cy="217817"/>
              </a:xfrm>
            </p:grpSpPr>
            <p:sp>
              <p:nvSpPr>
                <p:cNvPr id="38" name="フリーフォーム 37"/>
                <p:cNvSpPr/>
                <p:nvPr/>
              </p:nvSpPr>
              <p:spPr>
                <a:xfrm>
                  <a:off x="5008286" y="3429000"/>
                  <a:ext cx="569368" cy="145105"/>
                </a:xfrm>
                <a:custGeom>
                  <a:avLst/>
                  <a:gdLst>
                    <a:gd name="connsiteX0" fmla="*/ 0 w 2162175"/>
                    <a:gd name="connsiteY0" fmla="*/ 723900 h 733427"/>
                    <a:gd name="connsiteX1" fmla="*/ 723900 w 2162175"/>
                    <a:gd name="connsiteY1" fmla="*/ 9525 h 733427"/>
                    <a:gd name="connsiteX2" fmla="*/ 1447800 w 2162175"/>
                    <a:gd name="connsiteY2" fmla="*/ 733425 h 733427"/>
                    <a:gd name="connsiteX3" fmla="*/ 2162175 w 2162175"/>
                    <a:gd name="connsiteY3" fmla="*/ 0 h 733427"/>
                    <a:gd name="connsiteX4" fmla="*/ 2162175 w 2162175"/>
                    <a:gd name="connsiteY4" fmla="*/ 0 h 733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733427">
                      <a:moveTo>
                        <a:pt x="0" y="723900"/>
                      </a:moveTo>
                      <a:cubicBezTo>
                        <a:pt x="241300" y="365919"/>
                        <a:pt x="482600" y="7938"/>
                        <a:pt x="723900" y="9525"/>
                      </a:cubicBezTo>
                      <a:cubicBezTo>
                        <a:pt x="965200" y="11112"/>
                        <a:pt x="1208088" y="735012"/>
                        <a:pt x="1447800" y="733425"/>
                      </a:cubicBezTo>
                      <a:cubicBezTo>
                        <a:pt x="1687512" y="731838"/>
                        <a:pt x="2162175" y="0"/>
                        <a:pt x="2162175" y="0"/>
                      </a:cubicBezTo>
                      <a:lnTo>
                        <a:pt x="2162175" y="0"/>
                      </a:lnTo>
                    </a:path>
                  </a:pathLst>
                </a:cu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38"/>
                <p:cNvSpPr/>
                <p:nvPr/>
              </p:nvSpPr>
              <p:spPr>
                <a:xfrm>
                  <a:off x="5008286" y="3501712"/>
                  <a:ext cx="569368" cy="145105"/>
                </a:xfrm>
                <a:custGeom>
                  <a:avLst/>
                  <a:gdLst>
                    <a:gd name="connsiteX0" fmla="*/ 0 w 2162175"/>
                    <a:gd name="connsiteY0" fmla="*/ 723900 h 733427"/>
                    <a:gd name="connsiteX1" fmla="*/ 723900 w 2162175"/>
                    <a:gd name="connsiteY1" fmla="*/ 9525 h 733427"/>
                    <a:gd name="connsiteX2" fmla="*/ 1447800 w 2162175"/>
                    <a:gd name="connsiteY2" fmla="*/ 733425 h 733427"/>
                    <a:gd name="connsiteX3" fmla="*/ 2162175 w 2162175"/>
                    <a:gd name="connsiteY3" fmla="*/ 0 h 733427"/>
                    <a:gd name="connsiteX4" fmla="*/ 2162175 w 2162175"/>
                    <a:gd name="connsiteY4" fmla="*/ 0 h 733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733427">
                      <a:moveTo>
                        <a:pt x="0" y="723900"/>
                      </a:moveTo>
                      <a:cubicBezTo>
                        <a:pt x="241300" y="365919"/>
                        <a:pt x="482600" y="7938"/>
                        <a:pt x="723900" y="9525"/>
                      </a:cubicBezTo>
                      <a:cubicBezTo>
                        <a:pt x="965200" y="11112"/>
                        <a:pt x="1208088" y="735012"/>
                        <a:pt x="1447800" y="733425"/>
                      </a:cubicBezTo>
                      <a:cubicBezTo>
                        <a:pt x="1687512" y="731838"/>
                        <a:pt x="2162175" y="0"/>
                        <a:pt x="2162175" y="0"/>
                      </a:cubicBezTo>
                      <a:lnTo>
                        <a:pt x="2162175" y="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フリーフォーム 39"/>
              <p:cNvSpPr/>
              <p:nvPr/>
            </p:nvSpPr>
            <p:spPr>
              <a:xfrm>
                <a:off x="5008286" y="3667284"/>
                <a:ext cx="569368" cy="145104"/>
              </a:xfrm>
              <a:custGeom>
                <a:avLst/>
                <a:gdLst>
                  <a:gd name="connsiteX0" fmla="*/ 0 w 2162175"/>
                  <a:gd name="connsiteY0" fmla="*/ 723900 h 733427"/>
                  <a:gd name="connsiteX1" fmla="*/ 723900 w 2162175"/>
                  <a:gd name="connsiteY1" fmla="*/ 9525 h 733427"/>
                  <a:gd name="connsiteX2" fmla="*/ 1447800 w 2162175"/>
                  <a:gd name="connsiteY2" fmla="*/ 733425 h 733427"/>
                  <a:gd name="connsiteX3" fmla="*/ 2162175 w 2162175"/>
                  <a:gd name="connsiteY3" fmla="*/ 0 h 733427"/>
                  <a:gd name="connsiteX4" fmla="*/ 2162175 w 2162175"/>
                  <a:gd name="connsiteY4" fmla="*/ 0 h 733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733427">
                    <a:moveTo>
                      <a:pt x="0" y="723900"/>
                    </a:moveTo>
                    <a:cubicBezTo>
                      <a:pt x="241300" y="365919"/>
                      <a:pt x="482600" y="7938"/>
                      <a:pt x="723900" y="9525"/>
                    </a:cubicBezTo>
                    <a:cubicBezTo>
                      <a:pt x="965200" y="11112"/>
                      <a:pt x="1208088" y="735012"/>
                      <a:pt x="1447800" y="733425"/>
                    </a:cubicBezTo>
                    <a:cubicBezTo>
                      <a:pt x="1687512" y="731838"/>
                      <a:pt x="2162175" y="0"/>
                      <a:pt x="2162175" y="0"/>
                    </a:cubicBezTo>
                    <a:lnTo>
                      <a:pt x="2162175" y="0"/>
                    </a:lnTo>
                  </a:path>
                </a:pathLst>
              </a:custGeom>
              <a:no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p:cNvGrpSpPr/>
            <p:nvPr/>
          </p:nvGrpSpPr>
          <p:grpSpPr>
            <a:xfrm>
              <a:off x="7307333" y="3680905"/>
              <a:ext cx="314672" cy="103003"/>
              <a:chOff x="5008286" y="3621227"/>
              <a:chExt cx="569368" cy="217817"/>
            </a:xfrm>
          </p:grpSpPr>
          <p:grpSp>
            <p:nvGrpSpPr>
              <p:cNvPr id="45" name="グループ化 44"/>
              <p:cNvGrpSpPr/>
              <p:nvPr/>
            </p:nvGrpSpPr>
            <p:grpSpPr>
              <a:xfrm>
                <a:off x="5008286" y="3621227"/>
                <a:ext cx="569368" cy="217817"/>
                <a:chOff x="5008286" y="3429000"/>
                <a:chExt cx="569368" cy="217817"/>
              </a:xfrm>
            </p:grpSpPr>
            <p:sp>
              <p:nvSpPr>
                <p:cNvPr id="47" name="フリーフォーム 46"/>
                <p:cNvSpPr/>
                <p:nvPr/>
              </p:nvSpPr>
              <p:spPr>
                <a:xfrm>
                  <a:off x="5008286" y="3429000"/>
                  <a:ext cx="569368" cy="145105"/>
                </a:xfrm>
                <a:custGeom>
                  <a:avLst/>
                  <a:gdLst>
                    <a:gd name="connsiteX0" fmla="*/ 0 w 2162175"/>
                    <a:gd name="connsiteY0" fmla="*/ 723900 h 733427"/>
                    <a:gd name="connsiteX1" fmla="*/ 723900 w 2162175"/>
                    <a:gd name="connsiteY1" fmla="*/ 9525 h 733427"/>
                    <a:gd name="connsiteX2" fmla="*/ 1447800 w 2162175"/>
                    <a:gd name="connsiteY2" fmla="*/ 733425 h 733427"/>
                    <a:gd name="connsiteX3" fmla="*/ 2162175 w 2162175"/>
                    <a:gd name="connsiteY3" fmla="*/ 0 h 733427"/>
                    <a:gd name="connsiteX4" fmla="*/ 2162175 w 2162175"/>
                    <a:gd name="connsiteY4" fmla="*/ 0 h 733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733427">
                      <a:moveTo>
                        <a:pt x="0" y="723900"/>
                      </a:moveTo>
                      <a:cubicBezTo>
                        <a:pt x="241300" y="365919"/>
                        <a:pt x="482600" y="7938"/>
                        <a:pt x="723900" y="9525"/>
                      </a:cubicBezTo>
                      <a:cubicBezTo>
                        <a:pt x="965200" y="11112"/>
                        <a:pt x="1208088" y="735012"/>
                        <a:pt x="1447800" y="733425"/>
                      </a:cubicBezTo>
                      <a:cubicBezTo>
                        <a:pt x="1687512" y="731838"/>
                        <a:pt x="2162175" y="0"/>
                        <a:pt x="2162175" y="0"/>
                      </a:cubicBezTo>
                      <a:lnTo>
                        <a:pt x="2162175" y="0"/>
                      </a:lnTo>
                    </a:path>
                  </a:pathLst>
                </a:cu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リーフォーム 47"/>
                <p:cNvSpPr/>
                <p:nvPr/>
              </p:nvSpPr>
              <p:spPr>
                <a:xfrm>
                  <a:off x="5008286" y="3501712"/>
                  <a:ext cx="569368" cy="145105"/>
                </a:xfrm>
                <a:custGeom>
                  <a:avLst/>
                  <a:gdLst>
                    <a:gd name="connsiteX0" fmla="*/ 0 w 2162175"/>
                    <a:gd name="connsiteY0" fmla="*/ 723900 h 733427"/>
                    <a:gd name="connsiteX1" fmla="*/ 723900 w 2162175"/>
                    <a:gd name="connsiteY1" fmla="*/ 9525 h 733427"/>
                    <a:gd name="connsiteX2" fmla="*/ 1447800 w 2162175"/>
                    <a:gd name="connsiteY2" fmla="*/ 733425 h 733427"/>
                    <a:gd name="connsiteX3" fmla="*/ 2162175 w 2162175"/>
                    <a:gd name="connsiteY3" fmla="*/ 0 h 733427"/>
                    <a:gd name="connsiteX4" fmla="*/ 2162175 w 2162175"/>
                    <a:gd name="connsiteY4" fmla="*/ 0 h 733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733427">
                      <a:moveTo>
                        <a:pt x="0" y="723900"/>
                      </a:moveTo>
                      <a:cubicBezTo>
                        <a:pt x="241300" y="365919"/>
                        <a:pt x="482600" y="7938"/>
                        <a:pt x="723900" y="9525"/>
                      </a:cubicBezTo>
                      <a:cubicBezTo>
                        <a:pt x="965200" y="11112"/>
                        <a:pt x="1208088" y="735012"/>
                        <a:pt x="1447800" y="733425"/>
                      </a:cubicBezTo>
                      <a:cubicBezTo>
                        <a:pt x="1687512" y="731838"/>
                        <a:pt x="2162175" y="0"/>
                        <a:pt x="2162175" y="0"/>
                      </a:cubicBezTo>
                      <a:lnTo>
                        <a:pt x="2162175" y="0"/>
                      </a:ln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6" name="フリーフォーム 45"/>
              <p:cNvSpPr/>
              <p:nvPr/>
            </p:nvSpPr>
            <p:spPr>
              <a:xfrm>
                <a:off x="5008286" y="3667284"/>
                <a:ext cx="569368" cy="145105"/>
              </a:xfrm>
              <a:custGeom>
                <a:avLst/>
                <a:gdLst>
                  <a:gd name="connsiteX0" fmla="*/ 0 w 2162175"/>
                  <a:gd name="connsiteY0" fmla="*/ 723900 h 733427"/>
                  <a:gd name="connsiteX1" fmla="*/ 723900 w 2162175"/>
                  <a:gd name="connsiteY1" fmla="*/ 9525 h 733427"/>
                  <a:gd name="connsiteX2" fmla="*/ 1447800 w 2162175"/>
                  <a:gd name="connsiteY2" fmla="*/ 733425 h 733427"/>
                  <a:gd name="connsiteX3" fmla="*/ 2162175 w 2162175"/>
                  <a:gd name="connsiteY3" fmla="*/ 0 h 733427"/>
                  <a:gd name="connsiteX4" fmla="*/ 2162175 w 2162175"/>
                  <a:gd name="connsiteY4" fmla="*/ 0 h 733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733427">
                    <a:moveTo>
                      <a:pt x="0" y="723900"/>
                    </a:moveTo>
                    <a:cubicBezTo>
                      <a:pt x="241300" y="365919"/>
                      <a:pt x="482600" y="7938"/>
                      <a:pt x="723900" y="9525"/>
                    </a:cubicBezTo>
                    <a:cubicBezTo>
                      <a:pt x="965200" y="11112"/>
                      <a:pt x="1208088" y="735012"/>
                      <a:pt x="1447800" y="733425"/>
                    </a:cubicBezTo>
                    <a:cubicBezTo>
                      <a:pt x="1687512" y="731838"/>
                      <a:pt x="2162175" y="0"/>
                      <a:pt x="2162175" y="0"/>
                    </a:cubicBezTo>
                    <a:lnTo>
                      <a:pt x="2162175" y="0"/>
                    </a:lnTo>
                  </a:path>
                </a:pathLst>
              </a:custGeom>
              <a:no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51" name="テキスト ボックス 50"/>
          <p:cNvSpPr txBox="1"/>
          <p:nvPr/>
        </p:nvSpPr>
        <p:spPr>
          <a:xfrm>
            <a:off x="7806088" y="3241215"/>
            <a:ext cx="782587" cy="307777"/>
          </a:xfrm>
          <a:prstGeom prst="rect">
            <a:avLst/>
          </a:prstGeom>
          <a:noFill/>
        </p:spPr>
        <p:txBody>
          <a:bodyPr wrap="none" rtlCol="0">
            <a:spAutoFit/>
          </a:bodyPr>
          <a:lstStyle/>
          <a:p>
            <a:r>
              <a:rPr kumimoji="1" lang="en-US" altLang="ja-JP" sz="1400" dirty="0" smtClean="0"/>
              <a:t>150 km</a:t>
            </a:r>
            <a:endParaRPr kumimoji="1" lang="ja-JP" altLang="en-US" sz="1400" dirty="0"/>
          </a:p>
        </p:txBody>
      </p:sp>
      <p:sp>
        <p:nvSpPr>
          <p:cNvPr id="52" name="テキスト ボックス 51"/>
          <p:cNvSpPr txBox="1"/>
          <p:nvPr/>
        </p:nvSpPr>
        <p:spPr>
          <a:xfrm>
            <a:off x="5932964" y="5684860"/>
            <a:ext cx="683200" cy="307777"/>
          </a:xfrm>
          <a:prstGeom prst="rect">
            <a:avLst/>
          </a:prstGeom>
          <a:noFill/>
        </p:spPr>
        <p:txBody>
          <a:bodyPr wrap="none" rtlCol="0">
            <a:spAutoFit/>
          </a:bodyPr>
          <a:lstStyle/>
          <a:p>
            <a:r>
              <a:rPr lang="en-US" altLang="ja-JP" sz="1400" dirty="0" smtClean="0"/>
              <a:t>30</a:t>
            </a:r>
            <a:r>
              <a:rPr kumimoji="1" lang="en-US" altLang="ja-JP" sz="1400" dirty="0" smtClean="0"/>
              <a:t> km</a:t>
            </a:r>
            <a:endParaRPr kumimoji="1" lang="ja-JP" altLang="en-US" sz="1400" dirty="0"/>
          </a:p>
        </p:txBody>
      </p:sp>
      <p:sp>
        <p:nvSpPr>
          <p:cNvPr id="53" name="テキスト ボックス 52"/>
          <p:cNvSpPr txBox="1"/>
          <p:nvPr/>
        </p:nvSpPr>
        <p:spPr>
          <a:xfrm>
            <a:off x="5146460" y="5358661"/>
            <a:ext cx="615874" cy="276999"/>
          </a:xfrm>
          <a:prstGeom prst="rect">
            <a:avLst/>
          </a:prstGeom>
          <a:noFill/>
        </p:spPr>
        <p:txBody>
          <a:bodyPr wrap="square" rtlCol="0">
            <a:spAutoFit/>
          </a:bodyPr>
          <a:lstStyle/>
          <a:p>
            <a:r>
              <a:rPr lang="en-US" altLang="ja-JP" sz="1200" dirty="0" smtClean="0"/>
              <a:t>230</a:t>
            </a:r>
            <a:r>
              <a:rPr kumimoji="1" lang="en-US" altLang="ja-JP" sz="1200" dirty="0" smtClean="0"/>
              <a:t> m</a:t>
            </a:r>
            <a:endParaRPr kumimoji="1" lang="ja-JP" altLang="en-US" sz="1200" dirty="0"/>
          </a:p>
        </p:txBody>
      </p:sp>
      <p:sp>
        <p:nvSpPr>
          <p:cNvPr id="60" name="左大かっこ 59"/>
          <p:cNvSpPr/>
          <p:nvPr/>
        </p:nvSpPr>
        <p:spPr>
          <a:xfrm>
            <a:off x="5200636" y="4922918"/>
            <a:ext cx="52919" cy="313979"/>
          </a:xfrm>
          <a:prstGeom prst="leftBracket">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3" name="左大かっこ 62"/>
          <p:cNvSpPr/>
          <p:nvPr/>
        </p:nvSpPr>
        <p:spPr>
          <a:xfrm rot="16200000">
            <a:off x="5415100" y="5158718"/>
            <a:ext cx="89675" cy="312279"/>
          </a:xfrm>
          <a:prstGeom prst="leftBracket">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4" name="テキスト ボックス 63"/>
          <p:cNvSpPr txBox="1"/>
          <p:nvPr/>
        </p:nvSpPr>
        <p:spPr>
          <a:xfrm>
            <a:off x="4611221" y="4941407"/>
            <a:ext cx="615874" cy="276999"/>
          </a:xfrm>
          <a:prstGeom prst="rect">
            <a:avLst/>
          </a:prstGeom>
          <a:noFill/>
        </p:spPr>
        <p:txBody>
          <a:bodyPr wrap="square" rtlCol="0">
            <a:spAutoFit/>
          </a:bodyPr>
          <a:lstStyle/>
          <a:p>
            <a:r>
              <a:rPr lang="en-US" altLang="ja-JP" sz="1200" dirty="0" smtClean="0"/>
              <a:t>300</a:t>
            </a:r>
            <a:r>
              <a:rPr kumimoji="1" lang="en-US" altLang="ja-JP" sz="1200" dirty="0" smtClean="0"/>
              <a:t> m</a:t>
            </a:r>
            <a:endParaRPr kumimoji="1" lang="ja-JP" altLang="en-US" sz="1200" dirty="0"/>
          </a:p>
        </p:txBody>
      </p:sp>
      <p:sp>
        <p:nvSpPr>
          <p:cNvPr id="65" name="乗算記号 64"/>
          <p:cNvSpPr/>
          <p:nvPr/>
        </p:nvSpPr>
        <p:spPr>
          <a:xfrm>
            <a:off x="6202329" y="4939433"/>
            <a:ext cx="278973" cy="278973"/>
          </a:xfrm>
          <a:prstGeom prst="mathMultiply">
            <a:avLst>
              <a:gd name="adj1" fmla="val 17096"/>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p:cNvSpPr txBox="1"/>
          <p:nvPr/>
        </p:nvSpPr>
        <p:spPr>
          <a:xfrm>
            <a:off x="4645152" y="5954144"/>
            <a:ext cx="3733714" cy="307777"/>
          </a:xfrm>
          <a:prstGeom prst="rect">
            <a:avLst/>
          </a:prstGeom>
          <a:noFill/>
        </p:spPr>
        <p:txBody>
          <a:bodyPr wrap="none" rtlCol="0">
            <a:spAutoFit/>
          </a:bodyPr>
          <a:lstStyle/>
          <a:p>
            <a:r>
              <a:rPr lang="ja-JP" altLang="en-US" sz="1400" dirty="0"/>
              <a:t>最下層の</a:t>
            </a:r>
            <a:r>
              <a:rPr lang="ja-JP" altLang="en-US" sz="1400" dirty="0" smtClean="0"/>
              <a:t>一点</a:t>
            </a:r>
            <a:r>
              <a:rPr lang="en-US" altLang="ja-JP" sz="1400" dirty="0" smtClean="0"/>
              <a:t>(</a:t>
            </a:r>
            <a:r>
              <a:rPr lang="ja-JP" altLang="en-US" sz="1400" dirty="0" smtClean="0"/>
              <a:t>　</a:t>
            </a:r>
            <a:r>
              <a:rPr lang="en-US" altLang="ja-JP" sz="1400" dirty="0" smtClean="0"/>
              <a:t>)</a:t>
            </a:r>
            <a:r>
              <a:rPr lang="ja-JP" altLang="en-US" sz="1400" dirty="0" smtClean="0"/>
              <a:t>で鉛直速度の摂動を与える</a:t>
            </a:r>
            <a:endParaRPr kumimoji="1" lang="ja-JP" altLang="en-US" sz="1400" dirty="0"/>
          </a:p>
        </p:txBody>
      </p:sp>
      <p:sp>
        <p:nvSpPr>
          <p:cNvPr id="67" name="乗算記号 66"/>
          <p:cNvSpPr/>
          <p:nvPr/>
        </p:nvSpPr>
        <p:spPr>
          <a:xfrm>
            <a:off x="5840202" y="5981361"/>
            <a:ext cx="237895" cy="230348"/>
          </a:xfrm>
          <a:prstGeom prst="mathMultiply">
            <a:avLst>
              <a:gd name="adj1" fmla="val 17096"/>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p:nvPr/>
        </p:nvCxnSpPr>
        <p:spPr>
          <a:xfrm>
            <a:off x="7602389" y="1621103"/>
            <a:ext cx="4197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7622909" y="5220084"/>
            <a:ext cx="4197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7440066" y="5493705"/>
            <a:ext cx="250" cy="3223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H="1">
            <a:off x="5271299" y="5487842"/>
            <a:ext cx="250" cy="322344"/>
          </a:xfrm>
          <a:prstGeom prst="line">
            <a:avLst/>
          </a:prstGeom>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5303795" y="2587786"/>
            <a:ext cx="415498" cy="369332"/>
          </a:xfrm>
          <a:prstGeom prst="rect">
            <a:avLst/>
          </a:prstGeom>
          <a:noFill/>
        </p:spPr>
        <p:txBody>
          <a:bodyPr wrap="none" rtlCol="0">
            <a:spAutoFit/>
          </a:bodyPr>
          <a:lstStyle/>
          <a:p>
            <a:r>
              <a:rPr kumimoji="1" lang="ja-JP" altLang="en-US" dirty="0" smtClean="0"/>
              <a:t>西</a:t>
            </a:r>
            <a:endParaRPr kumimoji="1" lang="ja-JP" altLang="en-US" dirty="0"/>
          </a:p>
        </p:txBody>
      </p:sp>
      <p:sp>
        <p:nvSpPr>
          <p:cNvPr id="56" name="テキスト ボックス 55"/>
          <p:cNvSpPr txBox="1"/>
          <p:nvPr/>
        </p:nvSpPr>
        <p:spPr>
          <a:xfrm>
            <a:off x="7006720" y="2601293"/>
            <a:ext cx="415498" cy="369332"/>
          </a:xfrm>
          <a:prstGeom prst="rect">
            <a:avLst/>
          </a:prstGeom>
          <a:noFill/>
        </p:spPr>
        <p:txBody>
          <a:bodyPr wrap="none" rtlCol="0">
            <a:spAutoFit/>
          </a:bodyPr>
          <a:lstStyle/>
          <a:p>
            <a:r>
              <a:rPr lang="ja-JP" altLang="en-US" dirty="0"/>
              <a:t>東</a:t>
            </a:r>
            <a:endParaRPr kumimoji="1" lang="ja-JP" altLang="en-US" dirty="0"/>
          </a:p>
        </p:txBody>
      </p:sp>
    </p:spTree>
    <p:extLst>
      <p:ext uri="{BB962C8B-B14F-4D97-AF65-F5344CB8AC3E}">
        <p14:creationId xmlns:p14="http://schemas.microsoft.com/office/powerpoint/2010/main" val="2701178900"/>
      </p:ext>
    </p:extLst>
  </p:cSld>
  <p:clrMapOvr>
    <a:masterClrMapping/>
  </p:clrMapOvr>
  <mc:AlternateContent xmlns:mc="http://schemas.openxmlformats.org/markup-compatibility/2006" xmlns:p14="http://schemas.microsoft.com/office/powerpoint/2010/main">
    <mc:Choice Requires="p14">
      <p:transition spd="slow" p14:dur="2000" advTm="60874"/>
    </mc:Choice>
    <mc:Fallback xmlns="">
      <p:transition spd="slow" advTm="60874"/>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9.1"/>
</p:tagLst>
</file>

<file path=ppt/theme/theme1.xml><?xml version="1.0" encoding="utf-8"?>
<a:theme xmlns:a="http://schemas.openxmlformats.org/drawingml/2006/main" name="HDOfficeLightV0">
  <a:themeElements>
    <a:clrScheme name="P3風味">
      <a:dk1>
        <a:srgbClr val="0B2036"/>
      </a:dk1>
      <a:lt1>
        <a:srgbClr val="FFFFFF"/>
      </a:lt1>
      <a:dk2>
        <a:srgbClr val="576F93"/>
      </a:dk2>
      <a:lt2>
        <a:srgbClr val="D1E2F7"/>
      </a:lt2>
      <a:accent1>
        <a:srgbClr val="3199DF"/>
      </a:accent1>
      <a:accent2>
        <a:srgbClr val="8FFAFF"/>
      </a:accent2>
      <a:accent3>
        <a:srgbClr val="0BD0D9"/>
      </a:accent3>
      <a:accent4>
        <a:srgbClr val="10CF9B"/>
      </a:accent4>
      <a:accent5>
        <a:srgbClr val="E54005"/>
      </a:accent5>
      <a:accent6>
        <a:srgbClr val="FCD618"/>
      </a:accent6>
      <a:hlink>
        <a:srgbClr val="F49100"/>
      </a:hlink>
      <a:folHlink>
        <a:srgbClr val="85DFD0"/>
      </a:folHlink>
    </a:clrScheme>
    <a:fontScheme name="ポスター">
      <a:majorFont>
        <a:latin typeface="游ゴシック"/>
        <a:ea typeface="游ゴシック"/>
        <a:cs typeface=""/>
      </a:majorFont>
      <a:minorFont>
        <a:latin typeface="游ゴシック"/>
        <a:ea typeface="游ゴシック"/>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13285</TotalTime>
  <Words>1525</Words>
  <Application>Microsoft Office PowerPoint</Application>
  <PresentationFormat>画面に合わせる (4:3)</PresentationFormat>
  <Paragraphs>287</Paragraphs>
  <Slides>29</Slides>
  <Notes>19</Notes>
  <HiddenSlides>13</HiddenSlides>
  <MMClips>1</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29</vt:i4>
      </vt:variant>
    </vt:vector>
  </HeadingPairs>
  <TitlesOfParts>
    <vt:vector size="37" baseType="lpstr">
      <vt:lpstr>ＭＳ Ｐゴシック</vt:lpstr>
      <vt:lpstr>游ゴシック</vt:lpstr>
      <vt:lpstr>游ゴシック Medium</vt:lpstr>
      <vt:lpstr>Calibri</vt:lpstr>
      <vt:lpstr>Cambria Math</vt:lpstr>
      <vt:lpstr>Wingdings</vt:lpstr>
      <vt:lpstr>Wingdings 2</vt:lpstr>
      <vt:lpstr>HDOfficeLightV0</vt:lpstr>
      <vt:lpstr>非線形・非静力学・圧縮性 モデルを用いた内部重力波の 数値実験的研究</vt:lpstr>
      <vt:lpstr>1. はじめに</vt:lpstr>
      <vt:lpstr>内部重力波と大気大循環</vt:lpstr>
      <vt:lpstr>内部重力波の波源</vt:lpstr>
      <vt:lpstr>本研究の目的 </vt:lpstr>
      <vt:lpstr>非線形・非静力学・圧縮性二次元非線形数値モデルを使った研究の意義 </vt:lpstr>
      <vt:lpstr>2. モデルの概要</vt:lpstr>
      <vt:lpstr>基礎方程式系</vt:lpstr>
      <vt:lpstr>モデルの設定・計算方法</vt:lpstr>
      <vt:lpstr>基本状態</vt:lpstr>
      <vt:lpstr>散逸</vt:lpstr>
      <vt:lpstr>3. 結果: 平均流が存在する場合</vt:lpstr>
      <vt:lpstr>伝播の様子(アニメーション)</vt:lpstr>
      <vt:lpstr>成層圏におけるスペクトル解析の結果</vt:lpstr>
      <vt:lpstr>重力波の砕波による平均流加速</vt:lpstr>
      <vt:lpstr>まとめ</vt:lpstr>
      <vt:lpstr>砕波高度</vt:lpstr>
      <vt:lpstr>対流と内部重力波の発生</vt:lpstr>
      <vt:lpstr>クリティカルレベル</vt:lpstr>
      <vt:lpstr>クリティカルレベルからの二次的な波の発生</vt:lpstr>
      <vt:lpstr>中間圏界面付近での砕波</vt:lpstr>
      <vt:lpstr>目次</vt:lpstr>
      <vt:lpstr>参考文献</vt:lpstr>
      <vt:lpstr>参考文献</vt:lpstr>
      <vt:lpstr>3. 結果: 平均流が存在しない場合</vt:lpstr>
      <vt:lpstr>対流と重力波の発生</vt:lpstr>
      <vt:lpstr>中層大気上部での重力波の砕波</vt:lpstr>
      <vt:lpstr>初期条件・境界条件</vt:lpstr>
      <vt:lpstr>モデルの設定・計算方法</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村上美雪</dc:creator>
  <cp:lastModifiedBy>村上美雪</cp:lastModifiedBy>
  <cp:revision>628</cp:revision>
  <cp:lastPrinted>2017-02-06T04:32:32Z</cp:lastPrinted>
  <dcterms:created xsi:type="dcterms:W3CDTF">2015-12-15T09:24:46Z</dcterms:created>
  <dcterms:modified xsi:type="dcterms:W3CDTF">2017-02-09T05:57:38Z</dcterms:modified>
</cp:coreProperties>
</file>