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3" r:id="rId2"/>
    <p:sldMasterId id="2147483686" r:id="rId3"/>
    <p:sldMasterId id="2147483712" r:id="rId4"/>
    <p:sldMasterId id="2147483699" r:id="rId5"/>
    <p:sldMasterId id="2147483726" r:id="rId6"/>
  </p:sldMasterIdLst>
  <p:notesMasterIdLst>
    <p:notesMasterId r:id="rId27"/>
  </p:notesMasterIdLst>
  <p:handoutMasterIdLst>
    <p:handoutMasterId r:id="rId28"/>
  </p:handoutMasterIdLst>
  <p:sldIdLst>
    <p:sldId id="256" r:id="rId7"/>
    <p:sldId id="314" r:id="rId8"/>
    <p:sldId id="310" r:id="rId9"/>
    <p:sldId id="309" r:id="rId10"/>
    <p:sldId id="266" r:id="rId11"/>
    <p:sldId id="315" r:id="rId12"/>
    <p:sldId id="268" r:id="rId13"/>
    <p:sldId id="316" r:id="rId14"/>
    <p:sldId id="317" r:id="rId15"/>
    <p:sldId id="321" r:id="rId16"/>
    <p:sldId id="296" r:id="rId17"/>
    <p:sldId id="313" r:id="rId18"/>
    <p:sldId id="311" r:id="rId19"/>
    <p:sldId id="332" r:id="rId20"/>
    <p:sldId id="277" r:id="rId21"/>
    <p:sldId id="287" r:id="rId22"/>
    <p:sldId id="286" r:id="rId23"/>
    <p:sldId id="324" r:id="rId24"/>
    <p:sldId id="331" r:id="rId25"/>
    <p:sldId id="330" r:id="rId26"/>
  </p:sldIdLst>
  <p:sldSz cx="9144000" cy="6858000" type="screen4x3"/>
  <p:notesSz cx="9931400" cy="6794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F828"/>
    <a:srgbClr val="E501B4"/>
    <a:srgbClr val="00CBE6"/>
    <a:srgbClr val="215483"/>
    <a:srgbClr val="0A0ADC"/>
    <a:srgbClr val="00CC00"/>
    <a:srgbClr val="0C9FDA"/>
    <a:srgbClr val="0DB7D9"/>
    <a:srgbClr val="0EB2D8"/>
    <a:srgbClr val="AD7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4110" autoAdjust="0"/>
  </p:normalViewPr>
  <p:slideViewPr>
    <p:cSldViewPr snapToGrid="0">
      <p:cViewPr varScale="1">
        <p:scale>
          <a:sx n="112" d="100"/>
          <a:sy n="112" d="100"/>
        </p:scale>
        <p:origin x="1156" y="76"/>
      </p:cViewPr>
      <p:guideLst/>
    </p:cSldViewPr>
  </p:slideViewPr>
  <p:outlineViewPr>
    <p:cViewPr>
      <p:scale>
        <a:sx n="33" d="100"/>
        <a:sy n="33" d="100"/>
      </p:scale>
      <p:origin x="0" y="-34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 d="1"/>
        <a:sy n="1" d="1"/>
      </p:scale>
      <p:origin x="0" y="0"/>
    </p:cViewPr>
  </p:notesTextViewPr>
  <p:notesViewPr>
    <p:cSldViewPr snapToGrid="0">
      <p:cViewPr varScale="1">
        <p:scale>
          <a:sx n="109" d="100"/>
          <a:sy n="109" d="100"/>
        </p:scale>
        <p:origin x="1680"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4.xml"/><Relationship Id="rId7" Type="http://schemas.openxmlformats.org/officeDocument/2006/relationships/slide" Target="slides/slide11.xml"/><Relationship Id="rId12" Type="http://schemas.openxmlformats.org/officeDocument/2006/relationships/slide" Target="slides/slide17.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6.xml"/><Relationship Id="rId5" Type="http://schemas.openxmlformats.org/officeDocument/2006/relationships/slide" Target="slides/slide7.xml"/><Relationship Id="rId10" Type="http://schemas.openxmlformats.org/officeDocument/2006/relationships/slide" Target="slides/slide15.xml"/><Relationship Id="rId4" Type="http://schemas.openxmlformats.org/officeDocument/2006/relationships/slide" Target="slides/slide5.xml"/><Relationship Id="rId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3606" cy="34090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5498" y="2"/>
            <a:ext cx="4303606" cy="340905"/>
          </a:xfrm>
          <a:prstGeom prst="rect">
            <a:avLst/>
          </a:prstGeom>
        </p:spPr>
        <p:txBody>
          <a:bodyPr vert="horz" lIns="91440" tIns="45720" rIns="91440" bIns="45720" rtlCol="0"/>
          <a:lstStyle>
            <a:lvl1pPr algn="r">
              <a:defRPr sz="1200"/>
            </a:lvl1pPr>
          </a:lstStyle>
          <a:p>
            <a:fld id="{E695DB92-43B0-4AFC-A2E9-4207EFB2E50B}" type="datetimeFigureOut">
              <a:rPr kumimoji="1" lang="ja-JP" altLang="en-US" smtClean="0"/>
              <a:t>2018/2/14</a:t>
            </a:fld>
            <a:endParaRPr kumimoji="1" lang="ja-JP" altLang="en-US"/>
          </a:p>
        </p:txBody>
      </p:sp>
      <p:sp>
        <p:nvSpPr>
          <p:cNvPr id="4" name="フッター プレースホルダー 3"/>
          <p:cNvSpPr>
            <a:spLocks noGrp="1"/>
          </p:cNvSpPr>
          <p:nvPr>
            <p:ph type="ftr" sz="quarter" idx="2"/>
          </p:nvPr>
        </p:nvSpPr>
        <p:spPr>
          <a:xfrm>
            <a:off x="2" y="6453596"/>
            <a:ext cx="4303606" cy="34090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5498" y="6453596"/>
            <a:ext cx="4303606" cy="340904"/>
          </a:xfrm>
          <a:prstGeom prst="rect">
            <a:avLst/>
          </a:prstGeom>
        </p:spPr>
        <p:txBody>
          <a:bodyPr vert="horz" lIns="91440" tIns="45720" rIns="91440" bIns="45720" rtlCol="0" anchor="b"/>
          <a:lstStyle>
            <a:lvl1pPr algn="r">
              <a:defRPr sz="1200"/>
            </a:lvl1pPr>
          </a:lstStyle>
          <a:p>
            <a:fld id="{8BF0F05C-2A33-4884-BE42-E5C1FC0A97E3}" type="slidenum">
              <a:rPr kumimoji="1" lang="ja-JP" altLang="en-US" smtClean="0"/>
              <a:t>‹#›</a:t>
            </a:fld>
            <a:endParaRPr kumimoji="1" lang="ja-JP" altLang="en-US"/>
          </a:p>
        </p:txBody>
      </p:sp>
    </p:spTree>
    <p:extLst>
      <p:ext uri="{BB962C8B-B14F-4D97-AF65-F5344CB8AC3E}">
        <p14:creationId xmlns:p14="http://schemas.microsoft.com/office/powerpoint/2010/main" val="41624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3606" cy="34090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5498" y="2"/>
            <a:ext cx="4303606" cy="340905"/>
          </a:xfrm>
          <a:prstGeom prst="rect">
            <a:avLst/>
          </a:prstGeom>
        </p:spPr>
        <p:txBody>
          <a:bodyPr vert="horz" lIns="91440" tIns="45720" rIns="91440" bIns="45720" rtlCol="0"/>
          <a:lstStyle>
            <a:lvl1pPr algn="r">
              <a:defRPr sz="1200"/>
            </a:lvl1pPr>
          </a:lstStyle>
          <a:p>
            <a:fld id="{5D4C6148-A117-400F-B701-89A6BE1E899C}" type="datetimeFigureOut">
              <a:rPr kumimoji="1" lang="ja-JP" altLang="en-US" smtClean="0"/>
              <a:t>2018/2/14</a:t>
            </a:fld>
            <a:endParaRPr kumimoji="1" lang="ja-JP" altLang="en-US"/>
          </a:p>
        </p:txBody>
      </p:sp>
      <p:sp>
        <p:nvSpPr>
          <p:cNvPr id="4" name="スライド イメージ プレースホルダー 3"/>
          <p:cNvSpPr>
            <a:spLocks noGrp="1" noRot="1" noChangeAspect="1"/>
          </p:cNvSpPr>
          <p:nvPr>
            <p:ph type="sldImg" idx="2"/>
          </p:nvPr>
        </p:nvSpPr>
        <p:spPr>
          <a:xfrm>
            <a:off x="3436938" y="849313"/>
            <a:ext cx="3057525" cy="2292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140" y="3269854"/>
            <a:ext cx="7945120" cy="267533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53596"/>
            <a:ext cx="4303606" cy="34090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5498" y="6453596"/>
            <a:ext cx="4303606" cy="340904"/>
          </a:xfrm>
          <a:prstGeom prst="rect">
            <a:avLst/>
          </a:prstGeom>
        </p:spPr>
        <p:txBody>
          <a:bodyPr vert="horz" lIns="91440" tIns="45720" rIns="91440" bIns="45720" rtlCol="0" anchor="b"/>
          <a:lstStyle>
            <a:lvl1pPr algn="r">
              <a:defRPr sz="1200"/>
            </a:lvl1pPr>
          </a:lstStyle>
          <a:p>
            <a:fld id="{46A5F62E-C140-4DFA-A8AF-1F583FA20CEF}" type="slidenum">
              <a:rPr kumimoji="1" lang="ja-JP" altLang="en-US" smtClean="0"/>
              <a:t>‹#›</a:t>
            </a:fld>
            <a:endParaRPr kumimoji="1" lang="ja-JP" altLang="en-US"/>
          </a:p>
        </p:txBody>
      </p:sp>
    </p:spTree>
    <p:extLst>
      <p:ext uri="{BB962C8B-B14F-4D97-AF65-F5344CB8AC3E}">
        <p14:creationId xmlns:p14="http://schemas.microsoft.com/office/powerpoint/2010/main" val="647083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0</a:t>
            </a:fld>
            <a:endParaRPr kumimoji="1" lang="ja-JP" altLang="en-US"/>
          </a:p>
        </p:txBody>
      </p:sp>
    </p:spTree>
    <p:extLst>
      <p:ext uri="{BB962C8B-B14F-4D97-AF65-F5344CB8AC3E}">
        <p14:creationId xmlns:p14="http://schemas.microsoft.com/office/powerpoint/2010/main" val="127392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唐突？</a:t>
            </a:r>
            <a:endParaRPr kumimoji="1" lang="en-US" altLang="ja-JP" dirty="0" smtClean="0"/>
          </a:p>
          <a:p>
            <a:r>
              <a:rPr kumimoji="1" lang="ja-JP" altLang="en-US" dirty="0" smtClean="0"/>
              <a:t>温室効果だったー</a:t>
            </a:r>
            <a:r>
              <a:rPr kumimoji="1" lang="ja-JP" altLang="en-US" dirty="0" err="1" smtClean="0"/>
              <a:t>り</a:t>
            </a:r>
            <a:r>
              <a:rPr kumimoji="1" lang="ja-JP" altLang="en-US" dirty="0" smtClean="0"/>
              <a:t>、</a:t>
            </a:r>
            <a:endParaRPr kumimoji="1" lang="en-US" altLang="ja-JP" dirty="0" smtClean="0"/>
          </a:p>
          <a:p>
            <a:r>
              <a:rPr kumimoji="1" lang="ja-JP" altLang="en-US" dirty="0" smtClean="0"/>
              <a:t>氷期間氷期サイクル太陽活動サイクル</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2</a:t>
            </a:fld>
            <a:endParaRPr kumimoji="1" lang="ja-JP" altLang="en-US"/>
          </a:p>
        </p:txBody>
      </p:sp>
    </p:spTree>
    <p:extLst>
      <p:ext uri="{BB962C8B-B14F-4D97-AF65-F5344CB8AC3E}">
        <p14:creationId xmlns:p14="http://schemas.microsoft.com/office/powerpoint/2010/main" val="89801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変数説明</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7</a:t>
            </a:fld>
            <a:endParaRPr kumimoji="1" lang="ja-JP" altLang="en-US"/>
          </a:p>
        </p:txBody>
      </p:sp>
    </p:spTree>
    <p:extLst>
      <p:ext uri="{BB962C8B-B14F-4D97-AF65-F5344CB8AC3E}">
        <p14:creationId xmlns:p14="http://schemas.microsoft.com/office/powerpoint/2010/main" val="423432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[S1100] </a:t>
            </a:r>
            <a:r>
              <a:rPr kumimoji="1" lang="ja-JP" altLang="en-US" dirty="0" smtClean="0"/>
              <a:t>は太陽放射の吸収率は南北差が小さい</a:t>
            </a:r>
            <a:r>
              <a:rPr kumimoji="1" lang="ja-JP" altLang="en-US" baseline="0" dirty="0" smtClean="0"/>
              <a:t> </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13</a:t>
            </a:fld>
            <a:endParaRPr kumimoji="1" lang="ja-JP" altLang="en-US"/>
          </a:p>
        </p:txBody>
      </p:sp>
    </p:spTree>
    <p:extLst>
      <p:ext uri="{BB962C8B-B14F-4D97-AF65-F5344CB8AC3E}">
        <p14:creationId xmlns:p14="http://schemas.microsoft.com/office/powerpoint/2010/main" val="62492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14</a:t>
            </a:fld>
            <a:endParaRPr kumimoji="1" lang="ja-JP" altLang="en-US"/>
          </a:p>
        </p:txBody>
      </p:sp>
    </p:spTree>
    <p:extLst>
      <p:ext uri="{BB962C8B-B14F-4D97-AF65-F5344CB8AC3E}">
        <p14:creationId xmlns:p14="http://schemas.microsoft.com/office/powerpoint/2010/main" val="195269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16</a:t>
            </a:fld>
            <a:endParaRPr kumimoji="1" lang="ja-JP" altLang="en-US"/>
          </a:p>
        </p:txBody>
      </p:sp>
    </p:spTree>
    <p:extLst>
      <p:ext uri="{BB962C8B-B14F-4D97-AF65-F5344CB8AC3E}">
        <p14:creationId xmlns:p14="http://schemas.microsoft.com/office/powerpoint/2010/main" val="147180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[S1100] </a:t>
            </a:r>
            <a:r>
              <a:rPr kumimoji="1" lang="ja-JP" altLang="en-US" dirty="0" smtClean="0"/>
              <a:t>は太陽放射の吸収率は南北差が小さい</a:t>
            </a:r>
            <a:r>
              <a:rPr kumimoji="1" lang="ja-JP" altLang="en-US" baseline="0" dirty="0" smtClean="0"/>
              <a:t> </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18</a:t>
            </a:fld>
            <a:endParaRPr kumimoji="1" lang="ja-JP" altLang="en-US"/>
          </a:p>
        </p:txBody>
      </p:sp>
    </p:spTree>
    <p:extLst>
      <p:ext uri="{BB962C8B-B14F-4D97-AF65-F5344CB8AC3E}">
        <p14:creationId xmlns:p14="http://schemas.microsoft.com/office/powerpoint/2010/main" val="4041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19249" y="806764"/>
            <a:ext cx="7661710"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0" y="1129432"/>
            <a:ext cx="7354943" cy="2452435"/>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7810745" y="802312"/>
            <a:ext cx="1181141" cy="2990973"/>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5"/>
            <a:ext cx="7684797" cy="95245"/>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3713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5620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72996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275855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5421606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3059999" y="6520385"/>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6083999" y="6511553"/>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0" y="6517209"/>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2809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3556" y="6511003"/>
            <a:ext cx="3086100" cy="365125"/>
          </a:xfrm>
          <a:prstGeom prst="rect">
            <a:avLst/>
          </a:prstGeom>
        </p:spPr>
        <p:txBody>
          <a:bodyPr/>
          <a:lstStyle/>
          <a:p>
            <a:r>
              <a:rPr kumimoji="1" lang="zh-TW" altLang="en-US" dirty="0"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42528637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2. </a:t>
            </a:r>
            <a:r>
              <a:rPr lang="ja-JP" altLang="en-US" dirty="0" smtClean="0"/>
              <a:t>モデル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52995"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7" y="6530830"/>
            <a:ext cx="3084703"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13"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4" name="テキスト ボックス 13"/>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35290849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55076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5911233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74208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510572"/>
            <a:ext cx="3086100" cy="365125"/>
          </a:xfrm>
        </p:spPr>
        <p:txBody>
          <a:bodyPr/>
          <a:lstStyle>
            <a:lvl1pPr>
              <a:defRPr>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7201280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99519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104133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32828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46745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021945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816684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3059999" y="6520385"/>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6083999" y="6511553"/>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0" y="6517209"/>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043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1404481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87003" y="691433"/>
            <a:ext cx="7886700" cy="2852737"/>
          </a:xfrm>
        </p:spPr>
        <p:txBody>
          <a:bodyPr anchor="b">
            <a:normAutofit/>
          </a:bodyPr>
          <a:lstStyle>
            <a:lvl1pPr>
              <a:defRPr sz="4000" b="1"/>
            </a:lvl1pPr>
          </a:lstStyle>
          <a:p>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/30</a:t>
            </a:r>
            <a:endParaRPr kumimoji="1" lang="ja-JP" altLang="en-US" sz="1600" b="1" dirty="0">
              <a:solidFill>
                <a:schemeClr val="bg1"/>
              </a:solidFill>
              <a:latin typeface="+mj-ea"/>
              <a:ea typeface="+mj-ea"/>
            </a:endParaRPr>
          </a:p>
        </p:txBody>
      </p:sp>
      <p:sp>
        <p:nvSpPr>
          <p:cNvPr id="21" name="正方形/長方形 20"/>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5"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2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7" name="テキスト ボックス 2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/24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27852355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58602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1. </a:t>
            </a:r>
            <a:r>
              <a:rPr lang="ja-JP" altLang="en-US" dirty="0" smtClean="0"/>
              <a:t>はじめに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13"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4" name="テキスト ボックス 13"/>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7555139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232496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374497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77609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299573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026888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161631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4272100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472369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3059999" y="6520385"/>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6083999" y="6511553"/>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0" y="6517209"/>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1185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731206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136151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87003" y="691433"/>
            <a:ext cx="7886700" cy="2852737"/>
          </a:xfrm>
        </p:spPr>
        <p:txBody>
          <a:bodyPr anchor="b">
            <a:normAutofit/>
          </a:bodyPr>
          <a:lstStyle>
            <a:lvl1pPr>
              <a:defRPr sz="4000" b="1"/>
            </a:lvl1pPr>
          </a:lstStyle>
          <a:p>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5" name="Footer Placeholder 4"/>
          <p:cNvSpPr>
            <a:spLocks noGrp="1"/>
          </p:cNvSpPr>
          <p:nvPr>
            <p:ph type="ftr" sz="quarter" idx="3"/>
          </p:nvPr>
        </p:nvSpPr>
        <p:spPr>
          <a:xfrm>
            <a:off x="2993556" y="6513496"/>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14"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5" name="テキスト ボックス 14"/>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15060501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216661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3811445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21525106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3245107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8170619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8278798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95568361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3072848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054582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142073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65335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58054989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1. </a:t>
            </a:r>
            <a:r>
              <a:rPr lang="ja-JP" altLang="en-US" dirty="0" smtClean="0"/>
              <a:t>はじめに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13"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4" name="テキスト ボックス 13"/>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25291237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95840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752843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405690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723510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320072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696746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79189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4097021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794547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993357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9694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8563559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1. </a:t>
            </a:r>
            <a:r>
              <a:rPr lang="ja-JP" altLang="en-US" dirty="0" smtClean="0"/>
              <a:t>はじめに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25"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6" name="テキスト ボックス 25"/>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/33</a:t>
            </a:r>
            <a:endParaRPr kumimoji="1" lang="ja-JP" altLang="en-US" sz="1600" b="1" dirty="0">
              <a:solidFill>
                <a:schemeClr val="bg1"/>
              </a:solidFill>
              <a:latin typeface="+mj-ea"/>
              <a:ea typeface="+mj-ea"/>
            </a:endParaRPr>
          </a:p>
        </p:txBody>
      </p:sp>
    </p:spTree>
    <p:extLst>
      <p:ext uri="{BB962C8B-B14F-4D97-AF65-F5344CB8AC3E}">
        <p14:creationId xmlns:p14="http://schemas.microsoft.com/office/powerpoint/2010/main" val="3251638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495354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509805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1284345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4254427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9104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2018/02/13</a:t>
            </a:r>
            <a:endParaRPr lang="ja-JP" altLang="en-US" dirty="0"/>
          </a:p>
        </p:txBody>
      </p:sp>
      <p:sp>
        <p:nvSpPr>
          <p:cNvPr id="4" name="フッター プレースホルダー 3"/>
          <p:cNvSpPr>
            <a:spLocks noGrp="1"/>
          </p:cNvSpPr>
          <p:nvPr>
            <p:ph type="ftr" sz="quarter" idx="11"/>
          </p:nvPr>
        </p:nvSpPr>
        <p:spPr/>
        <p:txBody>
          <a:bodyPr/>
          <a:lstStyle/>
          <a:p>
            <a:r>
              <a:rPr lang="zh-TW" altLang="en-US" smtClean="0"/>
              <a:t>修士論文審査会</a:t>
            </a:r>
            <a:endParaRPr lang="ja-JP" altLang="en-US" dirty="0"/>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1300352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555089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411906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008404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7980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34100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41550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5"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3317435" y="-13213"/>
            <a:ext cx="1445342" cy="369332"/>
          </a:xfrm>
          <a:prstGeom prst="rect">
            <a:avLst/>
          </a:prstGeom>
          <a:noFill/>
        </p:spPr>
        <p:txBody>
          <a:bodyPr wrap="square" rtlCol="0">
            <a:spAutoFit/>
          </a:bodyPr>
          <a:lstStyle/>
          <a:p>
            <a:r>
              <a:rPr kumimoji="1" lang="en-US" altLang="ja-JP" dirty="0" smtClean="0">
                <a:solidFill>
                  <a:schemeClr val="bg1"/>
                </a:solidFill>
              </a:rPr>
              <a:t>1.</a:t>
            </a:r>
            <a:r>
              <a:rPr kumimoji="1" lang="ja-JP" altLang="en-US" baseline="0" dirty="0" smtClean="0">
                <a:solidFill>
                  <a:schemeClr val="bg1"/>
                </a:solidFill>
              </a:rPr>
              <a:t> はじめに</a:t>
            </a:r>
            <a:endParaRPr kumimoji="1" lang="ja-JP" altLang="en-US" dirty="0">
              <a:solidFill>
                <a:schemeClr val="bg1"/>
              </a:solidFill>
            </a:endParaRPr>
          </a:p>
        </p:txBody>
      </p:sp>
      <p:sp>
        <p:nvSpPr>
          <p:cNvPr id="1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7" name="テキスト ボックス 1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1444249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25" r:id="rId7"/>
    <p:sldLayoutId id="2147483672"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3317435" y="-13213"/>
            <a:ext cx="1445342" cy="369332"/>
          </a:xfrm>
          <a:prstGeom prst="rect">
            <a:avLst/>
          </a:prstGeom>
          <a:noFill/>
        </p:spPr>
        <p:txBody>
          <a:bodyPr wrap="square" rtlCol="0">
            <a:spAutoFit/>
          </a:bodyPr>
          <a:lstStyle/>
          <a:p>
            <a:r>
              <a:rPr kumimoji="1" lang="en-US" altLang="ja-JP" baseline="0" dirty="0" smtClean="0">
                <a:solidFill>
                  <a:schemeClr val="bg1"/>
                </a:solidFill>
              </a:rPr>
              <a:t>2. </a:t>
            </a:r>
            <a:r>
              <a:rPr kumimoji="1" lang="ja-JP" altLang="en-US" baseline="0" dirty="0" smtClean="0">
                <a:solidFill>
                  <a:schemeClr val="bg1"/>
                </a:solidFill>
              </a:rPr>
              <a:t>モデル </a:t>
            </a:r>
            <a:endParaRPr kumimoji="1" lang="ja-JP" altLang="en-US" dirty="0">
              <a:solidFill>
                <a:schemeClr val="bg1"/>
              </a:solidFill>
            </a:endParaRPr>
          </a:p>
        </p:txBody>
      </p:sp>
      <p:sp>
        <p:nvSpPr>
          <p:cNvPr id="23" name="正方形/長方形 22"/>
          <p:cNvSpPr/>
          <p:nvPr userDrawn="1"/>
        </p:nvSpPr>
        <p:spPr>
          <a:xfrm>
            <a:off x="3052995"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7"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16" name="Slide Number Placeholder 5"/>
          <p:cNvSpPr>
            <a:spLocks noGrp="1"/>
          </p:cNvSpPr>
          <p:nvPr>
            <p:ph type="sldNum" sz="quarter" idx="4"/>
          </p:nvPr>
        </p:nvSpPr>
        <p:spPr>
          <a:xfrm>
            <a:off x="6742594" y="6513496"/>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7" name="テキスト ボックス 1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3777320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78695" y="0"/>
            <a:ext cx="4552299" cy="369332"/>
          </a:xfrm>
          <a:prstGeom prst="rect">
            <a:avLst/>
          </a:prstGeom>
          <a:noFill/>
        </p:spPr>
        <p:txBody>
          <a:bodyPr wrap="square" rtlCol="0">
            <a:spAutoFit/>
          </a:bodyPr>
          <a:lstStyle/>
          <a:p>
            <a:r>
              <a:rPr kumimoji="1" lang="en-US" altLang="ja-JP" baseline="0" dirty="0" smtClean="0">
                <a:solidFill>
                  <a:schemeClr val="bg1"/>
                </a:solidFill>
              </a:rPr>
              <a:t>3. </a:t>
            </a:r>
            <a:r>
              <a:rPr kumimoji="1" lang="ja-JP" altLang="en-US" baseline="0" dirty="0" smtClean="0">
                <a:solidFill>
                  <a:schemeClr val="bg1"/>
                </a:solidFill>
              </a:rPr>
              <a:t>モデルの計算結果と現在地球気候の比較 </a:t>
            </a:r>
            <a:endParaRPr kumimoji="1" lang="ja-JP" altLang="en-US" dirty="0">
              <a:solidFill>
                <a:schemeClr val="bg1"/>
              </a:solidFill>
            </a:endParaRPr>
          </a:p>
        </p:txBody>
      </p:sp>
      <p:sp>
        <p:nvSpPr>
          <p:cNvPr id="16" name="テキスト ボックス 15"/>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/30</a:t>
            </a:r>
            <a:endParaRPr kumimoji="1" lang="ja-JP" altLang="en-US" sz="1600" b="1" dirty="0">
              <a:solidFill>
                <a:schemeClr val="bg1"/>
              </a:solidFill>
              <a:latin typeface="+mj-ea"/>
              <a:ea typeface="+mj-ea"/>
            </a:endParaRPr>
          </a:p>
        </p:txBody>
      </p:sp>
      <p:sp>
        <p:nvSpPr>
          <p:cNvPr id="17" name="正方形/長方形 16"/>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1"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22"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3" name="テキスト ボックス 22"/>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/26</a:t>
            </a:r>
            <a:endParaRPr kumimoji="1" lang="ja-JP" altLang="en-US" sz="1600" b="1" dirty="0">
              <a:solidFill>
                <a:schemeClr val="bg1"/>
              </a:solidFill>
              <a:latin typeface="+mj-ea"/>
              <a:ea typeface="+mj-ea"/>
            </a:endParaRPr>
          </a:p>
        </p:txBody>
      </p:sp>
    </p:spTree>
    <p:extLst>
      <p:ext uri="{BB962C8B-B14F-4D97-AF65-F5344CB8AC3E}">
        <p14:creationId xmlns:p14="http://schemas.microsoft.com/office/powerpoint/2010/main" val="11081182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2210499" y="-13213"/>
            <a:ext cx="2741863" cy="369332"/>
          </a:xfrm>
          <a:prstGeom prst="rect">
            <a:avLst/>
          </a:prstGeom>
          <a:noFill/>
        </p:spPr>
        <p:txBody>
          <a:bodyPr wrap="square" rtlCol="0">
            <a:spAutoFit/>
          </a:bodyPr>
          <a:lstStyle/>
          <a:p>
            <a:r>
              <a:rPr kumimoji="1" lang="en-US" altLang="ja-JP" baseline="0" dirty="0" smtClean="0">
                <a:solidFill>
                  <a:schemeClr val="bg1"/>
                </a:solidFill>
              </a:rPr>
              <a:t>3. </a:t>
            </a:r>
            <a:r>
              <a:rPr kumimoji="1" lang="ja-JP" altLang="en-US" baseline="0" dirty="0" smtClean="0">
                <a:solidFill>
                  <a:schemeClr val="bg1"/>
                </a:solidFill>
              </a:rPr>
              <a:t>太陽定数増減実験 </a:t>
            </a:r>
            <a:endParaRPr kumimoji="1" lang="ja-JP" altLang="en-US" dirty="0">
              <a:solidFill>
                <a:schemeClr val="bg1"/>
              </a:solidFill>
            </a:endParaRPr>
          </a:p>
        </p:txBody>
      </p:sp>
      <p:sp>
        <p:nvSpPr>
          <p:cNvPr id="17" name="正方形/長方形 16"/>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1"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2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7" name="テキスト ボックス 2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9117859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5"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3317435" y="-13213"/>
            <a:ext cx="1445342" cy="369332"/>
          </a:xfrm>
          <a:prstGeom prst="rect">
            <a:avLst/>
          </a:prstGeom>
          <a:noFill/>
        </p:spPr>
        <p:txBody>
          <a:bodyPr wrap="square" rtlCol="0">
            <a:spAutoFit/>
          </a:bodyPr>
          <a:lstStyle/>
          <a:p>
            <a:r>
              <a:rPr kumimoji="1" lang="en-US" altLang="ja-JP" dirty="0" smtClean="0">
                <a:solidFill>
                  <a:schemeClr val="bg1"/>
                </a:solidFill>
              </a:rPr>
              <a:t>4. </a:t>
            </a:r>
            <a:r>
              <a:rPr kumimoji="1" lang="ja-JP" altLang="en-US" dirty="0" smtClean="0">
                <a:solidFill>
                  <a:schemeClr val="bg1"/>
                </a:solidFill>
              </a:rPr>
              <a:t>まとめ</a:t>
            </a:r>
            <a:endParaRPr kumimoji="1" lang="ja-JP" altLang="en-US" dirty="0">
              <a:solidFill>
                <a:schemeClr val="bg1"/>
              </a:solidFill>
            </a:endParaRPr>
          </a:p>
        </p:txBody>
      </p:sp>
      <p:sp>
        <p:nvSpPr>
          <p:cNvPr id="1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7" name="テキスト ボックス 1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10812252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5"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6" name="テキスト ボックス 15"/>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/24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345674955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43.xml"/><Relationship Id="rId4" Type="http://schemas.openxmlformats.org/officeDocument/2006/relationships/image" Target="../media/image34.tmp"/></Relationships>
</file>

<file path=ppt/slides/_rels/slide1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5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45.tmp"/><Relationship Id="rId4" Type="http://schemas.openxmlformats.org/officeDocument/2006/relationships/image" Target="../media/image44.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55.xml"/><Relationship Id="rId5" Type="http://schemas.openxmlformats.org/officeDocument/2006/relationships/image" Target="../media/image49.tmp"/><Relationship Id="rId4" Type="http://schemas.openxmlformats.org/officeDocument/2006/relationships/image" Target="../media/image48.tmp"/></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26" Type="http://schemas.openxmlformats.org/officeDocument/2006/relationships/image" Target="../media/image28.emf"/><Relationship Id="rId3" Type="http://schemas.openxmlformats.org/officeDocument/2006/relationships/image" Target="../media/image5.tmp"/><Relationship Id="rId21" Type="http://schemas.openxmlformats.org/officeDocument/2006/relationships/image" Target="../media/image23.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5" Type="http://schemas.openxmlformats.org/officeDocument/2006/relationships/image" Target="../media/image27.emf"/><Relationship Id="rId2" Type="http://schemas.openxmlformats.org/officeDocument/2006/relationships/notesSlide" Target="../notesSlides/notesSlide3.xml"/><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15.x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image" Target="../media/image26.emf"/><Relationship Id="rId5" Type="http://schemas.openxmlformats.org/officeDocument/2006/relationships/image" Target="../media/image7.emf"/><Relationship Id="rId15" Type="http://schemas.openxmlformats.org/officeDocument/2006/relationships/image" Target="../media/image17.emf"/><Relationship Id="rId23" Type="http://schemas.openxmlformats.org/officeDocument/2006/relationships/image" Target="../media/image25.emf"/><Relationship Id="rId28" Type="http://schemas.openxmlformats.org/officeDocument/2006/relationships/image" Target="../media/image30.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tmp"/><Relationship Id="rId9" Type="http://schemas.openxmlformats.org/officeDocument/2006/relationships/image" Target="../media/image11.emf"/><Relationship Id="rId14" Type="http://schemas.openxmlformats.org/officeDocument/2006/relationships/image" Target="../media/image16.emf"/><Relationship Id="rId22" Type="http://schemas.openxmlformats.org/officeDocument/2006/relationships/image" Target="../media/image24.emf"/><Relationship Id="rId27" Type="http://schemas.openxmlformats.org/officeDocument/2006/relationships/image" Target="../media/image2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511" y="1140124"/>
            <a:ext cx="7586368" cy="2448107"/>
          </a:xfrm>
        </p:spPr>
        <p:txBody>
          <a:bodyPr>
            <a:normAutofit/>
          </a:bodyPr>
          <a:lstStyle/>
          <a:p>
            <a:r>
              <a:rPr lang="ja-JP" altLang="en-US" sz="2800" dirty="0" smtClean="0"/>
              <a:t>大気循環モデルを用いた</a:t>
            </a:r>
            <a:r>
              <a:rPr lang="en-US" altLang="ja-JP" sz="2800" dirty="0" smtClean="0"/>
              <a:t/>
            </a:r>
            <a:br>
              <a:rPr lang="en-US" altLang="ja-JP" sz="2800" dirty="0" smtClean="0"/>
            </a:br>
            <a:r>
              <a:rPr lang="ja-JP" altLang="en-US" sz="2800" dirty="0" smtClean="0"/>
              <a:t>地球気候の太陽定数依存性に関する数値的研究</a:t>
            </a:r>
            <a:endParaRPr kumimoji="1" lang="ja-JP" altLang="en-US" sz="2800" dirty="0"/>
          </a:p>
        </p:txBody>
      </p:sp>
      <p:sp>
        <p:nvSpPr>
          <p:cNvPr id="3" name="サブタイトル 2"/>
          <p:cNvSpPr>
            <a:spLocks noGrp="1"/>
          </p:cNvSpPr>
          <p:nvPr>
            <p:ph type="subTitle" idx="1"/>
          </p:nvPr>
        </p:nvSpPr>
        <p:spPr>
          <a:xfrm>
            <a:off x="-120315" y="4122360"/>
            <a:ext cx="6858000" cy="2089253"/>
          </a:xfrm>
        </p:spPr>
        <p:txBody>
          <a:bodyPr>
            <a:normAutofit/>
          </a:bodyPr>
          <a:lstStyle/>
          <a:p>
            <a:r>
              <a:rPr kumimoji="1" lang="ja-JP" altLang="en-US" dirty="0" smtClean="0"/>
              <a:t>流体地球物理学教育研究分野 修士 </a:t>
            </a:r>
            <a:r>
              <a:rPr kumimoji="1" lang="en-US" altLang="ja-JP" dirty="0" smtClean="0"/>
              <a:t>2 </a:t>
            </a:r>
            <a:r>
              <a:rPr kumimoji="1" lang="ja-JP" altLang="en-US" dirty="0" smtClean="0"/>
              <a:t>年</a:t>
            </a:r>
            <a:endParaRPr kumimoji="1" lang="en-US" altLang="ja-JP" dirty="0" smtClean="0"/>
          </a:p>
          <a:p>
            <a:r>
              <a:rPr lang="en-US" altLang="ja-JP" dirty="0" smtClean="0"/>
              <a:t>163s409s</a:t>
            </a:r>
            <a:endParaRPr kumimoji="1" lang="en-US" altLang="ja-JP" dirty="0" smtClean="0"/>
          </a:p>
          <a:p>
            <a:r>
              <a:rPr kumimoji="1" lang="ja-JP" altLang="en-US" dirty="0" smtClean="0"/>
              <a:t>松田 幸樹</a:t>
            </a:r>
            <a:endParaRPr kumimoji="1" lang="en-US" altLang="ja-JP" dirty="0" smtClean="0"/>
          </a:p>
          <a:p>
            <a:r>
              <a:rPr kumimoji="1" lang="en-US" altLang="ja-JP" dirty="0" smtClean="0"/>
              <a:t>2018 </a:t>
            </a:r>
            <a:r>
              <a:rPr kumimoji="1" lang="ja-JP" altLang="en-US" dirty="0" smtClean="0"/>
              <a:t>年 </a:t>
            </a:r>
            <a:r>
              <a:rPr lang="en-US" altLang="ja-JP" dirty="0" smtClean="0"/>
              <a:t>2</a:t>
            </a:r>
            <a:r>
              <a:rPr kumimoji="1" lang="en-US" altLang="ja-JP" dirty="0" smtClean="0"/>
              <a:t> </a:t>
            </a:r>
            <a:r>
              <a:rPr kumimoji="1" lang="ja-JP" altLang="en-US" dirty="0" smtClean="0"/>
              <a:t>月 </a:t>
            </a:r>
            <a:r>
              <a:rPr lang="en-US" altLang="ja-JP" dirty="0" smtClean="0"/>
              <a:t>13</a:t>
            </a:r>
            <a:r>
              <a:rPr kumimoji="1" lang="en-US" altLang="ja-JP" dirty="0" smtClean="0"/>
              <a:t> </a:t>
            </a:r>
            <a:r>
              <a:rPr kumimoji="1" lang="ja-JP" altLang="en-US" dirty="0" smtClean="0"/>
              <a:t>日 </a:t>
            </a:r>
            <a:r>
              <a:rPr lang="ja-JP" altLang="en-US" dirty="0" smtClean="0"/>
              <a:t>修士論文審査会</a:t>
            </a:r>
            <a:endParaRPr kumimoji="1" lang="ja-JP" altLang="en-US" dirty="0"/>
          </a:p>
        </p:txBody>
      </p:sp>
    </p:spTree>
    <p:extLst>
      <p:ext uri="{BB962C8B-B14F-4D97-AF65-F5344CB8AC3E}">
        <p14:creationId xmlns:p14="http://schemas.microsoft.com/office/powerpoint/2010/main" val="996324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共通設定</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2000" dirty="0"/>
              <a:t>地形</a:t>
            </a:r>
            <a:r>
              <a:rPr lang="en-US" altLang="ja-JP" sz="2000" dirty="0"/>
              <a:t>: ETOPO1 (</a:t>
            </a:r>
            <a:r>
              <a:rPr lang="en-US" altLang="ja-JP" sz="2000" dirty="0" err="1"/>
              <a:t>Amante</a:t>
            </a:r>
            <a:r>
              <a:rPr lang="en-US" altLang="ja-JP" sz="2000" dirty="0"/>
              <a:t> and  Eakins, 2009) </a:t>
            </a:r>
            <a:r>
              <a:rPr lang="ja-JP" altLang="en-US" sz="2000" dirty="0" smtClean="0"/>
              <a:t>を平滑化</a:t>
            </a:r>
            <a:endParaRPr lang="ja-JP" altLang="en-US" sz="2000" dirty="0"/>
          </a:p>
          <a:p>
            <a:r>
              <a:rPr lang="ja-JP" altLang="en-US" sz="2000" dirty="0"/>
              <a:t>陸面アルベド分布</a:t>
            </a:r>
            <a:r>
              <a:rPr lang="en-US" altLang="ja-JP" sz="2000" dirty="0"/>
              <a:t>: Matthews (1983, 1984, 1985) </a:t>
            </a:r>
            <a:endParaRPr lang="ja-JP" altLang="en-US" sz="2000" dirty="0"/>
          </a:p>
          <a:p>
            <a:r>
              <a:rPr lang="ja-JP" altLang="en-US" sz="2000" dirty="0"/>
              <a:t>オゾン分布 </a:t>
            </a:r>
            <a:r>
              <a:rPr lang="en-US" altLang="ja-JP" sz="2000" dirty="0"/>
              <a:t>: CMIP5 </a:t>
            </a:r>
            <a:r>
              <a:rPr lang="ja-JP" altLang="en-US" sz="2000" dirty="0"/>
              <a:t>設定の気候値の東西</a:t>
            </a:r>
            <a:r>
              <a:rPr lang="ja-JP" altLang="en-US" sz="2000" dirty="0" smtClean="0"/>
              <a:t>平均値</a:t>
            </a:r>
            <a:endParaRPr lang="en-US" altLang="ja-JP" sz="2000" dirty="0"/>
          </a:p>
          <a:p>
            <a:pPr marL="0" indent="0">
              <a:buNone/>
            </a:pPr>
            <a:r>
              <a:rPr lang="en-US" altLang="ja-JP" sz="2000" dirty="0"/>
              <a:t> </a:t>
            </a:r>
            <a:r>
              <a:rPr lang="en-US" altLang="ja-JP" sz="2000" dirty="0" smtClean="0"/>
              <a:t>   </a:t>
            </a:r>
            <a:r>
              <a:rPr lang="en-US" altLang="ja-JP" sz="1800" dirty="0" smtClean="0"/>
              <a:t> </a:t>
            </a:r>
            <a:r>
              <a:rPr lang="en-US" altLang="ja-JP" sz="1600" dirty="0" smtClean="0"/>
              <a:t>※ </a:t>
            </a:r>
            <a:r>
              <a:rPr lang="en-US" altLang="ja-JP" sz="1600" dirty="0"/>
              <a:t>CMIP5 : Coupled Model  </a:t>
            </a:r>
            <a:r>
              <a:rPr lang="en-US" altLang="ja-JP" sz="1600" dirty="0" err="1"/>
              <a:t>Intercomparison</a:t>
            </a:r>
            <a:r>
              <a:rPr lang="en-US" altLang="ja-JP" sz="1600" dirty="0"/>
              <a:t> Project Phase </a:t>
            </a:r>
            <a:r>
              <a:rPr lang="en-US" altLang="ja-JP" sz="1600" dirty="0" smtClean="0"/>
              <a:t>5</a:t>
            </a:r>
            <a:endParaRPr lang="ja-JP" altLang="en-US" sz="1600" dirty="0"/>
          </a:p>
          <a:p>
            <a:r>
              <a:rPr lang="ja-JP" altLang="en-US" sz="2000" dirty="0"/>
              <a:t>海の取り扱い</a:t>
            </a:r>
          </a:p>
          <a:p>
            <a:pPr lvl="1"/>
            <a:r>
              <a:rPr lang="ja-JP" altLang="en-US" sz="1800" dirty="0"/>
              <a:t>海表面温度</a:t>
            </a:r>
            <a:r>
              <a:rPr lang="en-US" altLang="ja-JP" sz="1800" dirty="0"/>
              <a:t>(SST)</a:t>
            </a:r>
            <a:r>
              <a:rPr lang="ja-JP" altLang="en-US" sz="1800" dirty="0" smtClean="0"/>
              <a:t>分布</a:t>
            </a:r>
            <a:r>
              <a:rPr lang="en-US" altLang="ja-JP" sz="1800" dirty="0" smtClean="0"/>
              <a:t>: </a:t>
            </a:r>
            <a:r>
              <a:rPr lang="ja-JP" altLang="en-US" sz="1800" dirty="0" smtClean="0"/>
              <a:t>深さ </a:t>
            </a:r>
            <a:r>
              <a:rPr lang="en-US" altLang="ja-JP" sz="1800" dirty="0"/>
              <a:t>60 m </a:t>
            </a:r>
            <a:r>
              <a:rPr lang="ja-JP" altLang="en-US" sz="1800" dirty="0"/>
              <a:t>の板海</a:t>
            </a:r>
          </a:p>
          <a:p>
            <a:pPr lvl="1"/>
            <a:r>
              <a:rPr lang="ja-JP" altLang="en-US" sz="1800" dirty="0"/>
              <a:t>海表面</a:t>
            </a:r>
            <a:r>
              <a:rPr lang="ja-JP" altLang="en-US" sz="1800" dirty="0" smtClean="0"/>
              <a:t>アルベド</a:t>
            </a:r>
            <a:r>
              <a:rPr lang="en-US" altLang="ja-JP" sz="1800" dirty="0" smtClean="0"/>
              <a:t>: 0.1 </a:t>
            </a:r>
            <a:r>
              <a:rPr lang="en-US" altLang="ja-JP" sz="1800" dirty="0"/>
              <a:t>( SST ≧ 271.15 K </a:t>
            </a:r>
            <a:r>
              <a:rPr lang="en-US" altLang="ja-JP" sz="1800" dirty="0" smtClean="0"/>
              <a:t>), 0.6 </a:t>
            </a:r>
            <a:r>
              <a:rPr lang="en-US" altLang="ja-JP" sz="1800" dirty="0"/>
              <a:t>( SST &lt; 271.15 K )</a:t>
            </a:r>
          </a:p>
          <a:p>
            <a:r>
              <a:rPr lang="ja-JP" altLang="en-US" sz="2000" dirty="0" smtClean="0"/>
              <a:t>解像度</a:t>
            </a:r>
            <a:r>
              <a:rPr lang="en-US" altLang="ja-JP" sz="2000" dirty="0" smtClean="0"/>
              <a:t>: T21L26</a:t>
            </a:r>
            <a:endParaRPr lang="en-US" altLang="ja-JP" sz="2000" dirty="0"/>
          </a:p>
          <a:p>
            <a:pPr lvl="1"/>
            <a:r>
              <a:rPr lang="ja-JP" altLang="en-US" sz="1800" dirty="0"/>
              <a:t>緯度</a:t>
            </a:r>
            <a:r>
              <a:rPr lang="ja-JP" altLang="en-US" sz="1800" dirty="0" smtClean="0"/>
              <a:t>経度</a:t>
            </a:r>
            <a:r>
              <a:rPr lang="ja-JP" altLang="en-US" sz="1800" dirty="0"/>
              <a:t>方向の</a:t>
            </a:r>
            <a:r>
              <a:rPr lang="ja-JP" altLang="en-US" sz="1800" dirty="0" smtClean="0"/>
              <a:t>格子点間隔</a:t>
            </a:r>
            <a:r>
              <a:rPr lang="en-US" altLang="ja-JP" sz="1800" dirty="0" smtClean="0"/>
              <a:t>: </a:t>
            </a:r>
            <a:r>
              <a:rPr lang="ja-JP" altLang="en-US" sz="1800" dirty="0"/>
              <a:t>約 </a:t>
            </a:r>
            <a:r>
              <a:rPr lang="en-US" altLang="ja-JP" sz="1800" dirty="0"/>
              <a:t>5.6 </a:t>
            </a:r>
            <a:r>
              <a:rPr lang="ja-JP" altLang="en-US" sz="1800" dirty="0"/>
              <a:t>度  </a:t>
            </a:r>
          </a:p>
          <a:p>
            <a:pPr lvl="1"/>
            <a:r>
              <a:rPr lang="ja-JP" altLang="en-US" sz="1800" dirty="0"/>
              <a:t>鉛直方向の層数 </a:t>
            </a:r>
            <a:r>
              <a:rPr lang="en-US" altLang="ja-JP" sz="1800" dirty="0"/>
              <a:t>:  26</a:t>
            </a:r>
          </a:p>
          <a:p>
            <a:r>
              <a:rPr lang="ja-JP" altLang="en-US" sz="2000" dirty="0"/>
              <a:t>季節変化</a:t>
            </a:r>
            <a:r>
              <a:rPr lang="ja-JP" altLang="en-US" sz="2000" dirty="0" smtClean="0"/>
              <a:t>あり</a:t>
            </a:r>
            <a:endParaRPr lang="ja-JP" altLang="en-US" sz="2000" dirty="0"/>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p:txBody>
          <a:bodyPr/>
          <a:lstStyle/>
          <a:p>
            <a:fld id="{CAFBEBFA-988F-40E0-ADF6-7BADD92C03B8}" type="slidenum">
              <a:rPr lang="ja-JP" altLang="en-US" smtClean="0"/>
              <a:pPr/>
              <a:t>9</a:t>
            </a:fld>
            <a:endParaRPr lang="en-US" altLang="ja-JP" dirty="0" smtClean="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4636" t="19127" r="11990" b="2170"/>
          <a:stretch/>
        </p:blipFill>
        <p:spPr>
          <a:xfrm>
            <a:off x="6324273" y="1332639"/>
            <a:ext cx="2819727" cy="1925668"/>
          </a:xfrm>
          <a:prstGeom prst="rect">
            <a:avLst/>
          </a:prstGeom>
        </p:spPr>
      </p:pic>
      <p:sp>
        <p:nvSpPr>
          <p:cNvPr id="10" name="テキスト ボックス 9"/>
          <p:cNvSpPr txBox="1"/>
          <p:nvPr/>
        </p:nvSpPr>
        <p:spPr>
          <a:xfrm>
            <a:off x="6859789" y="3320411"/>
            <a:ext cx="189953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使用した地形分布</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rot="16200000">
            <a:off x="6216551" y="1841567"/>
            <a:ext cx="492443" cy="276999"/>
          </a:xfrm>
          <a:prstGeom prst="rect">
            <a:avLst/>
          </a:prstGeom>
          <a:solidFill>
            <a:schemeClr val="bg1"/>
          </a:solidFill>
        </p:spPr>
        <p:txBody>
          <a:bodyPr wrap="none" rtlCol="0">
            <a:spAutoFit/>
          </a:bodyPr>
          <a:lstStyle/>
          <a:p>
            <a:r>
              <a:rPr kumimoji="1" lang="ja-JP" altLang="en-US" sz="1200" b="1" dirty="0" smtClean="0"/>
              <a:t>緯度</a:t>
            </a:r>
            <a:endParaRPr kumimoji="1" lang="en-US" altLang="ja-JP" sz="1200" b="1" dirty="0" smtClean="0"/>
          </a:p>
        </p:txBody>
      </p:sp>
      <p:sp>
        <p:nvSpPr>
          <p:cNvPr id="15" name="テキスト ボックス 14"/>
          <p:cNvSpPr txBox="1"/>
          <p:nvPr/>
        </p:nvSpPr>
        <p:spPr>
          <a:xfrm>
            <a:off x="7643122" y="2681189"/>
            <a:ext cx="492443" cy="276999"/>
          </a:xfrm>
          <a:prstGeom prst="rect">
            <a:avLst/>
          </a:prstGeom>
          <a:solidFill>
            <a:schemeClr val="bg1"/>
          </a:solidFill>
        </p:spPr>
        <p:txBody>
          <a:bodyPr wrap="none" rtlCol="0">
            <a:spAutoFit/>
          </a:bodyPr>
          <a:lstStyle/>
          <a:p>
            <a:r>
              <a:rPr kumimoji="1" lang="ja-JP" altLang="en-US" sz="1200" b="1" dirty="0" smtClean="0"/>
              <a:t>経度</a:t>
            </a:r>
            <a:endParaRPr kumimoji="1" lang="en-US" altLang="ja-JP" sz="1200" b="1" dirty="0" smtClean="0"/>
          </a:p>
        </p:txBody>
      </p:sp>
    </p:spTree>
    <p:extLst>
      <p:ext uri="{BB962C8B-B14F-4D97-AF65-F5344CB8AC3E}">
        <p14:creationId xmlns:p14="http://schemas.microsoft.com/office/powerpoint/2010/main" val="272373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10"/>
          <p:cNvSpPr txBox="1">
            <a:spLocks/>
          </p:cNvSpPr>
          <p:nvPr/>
        </p:nvSpPr>
        <p:spPr>
          <a:xfrm>
            <a:off x="628650" y="1105646"/>
            <a:ext cx="7886700" cy="4815885"/>
          </a:xfrm>
          <a:prstGeom prst="rect">
            <a:avLst/>
          </a:prstGeom>
        </p:spPr>
        <p:txBody>
          <a:bodyPr>
            <a:normAutofit/>
          </a:bodyPr>
          <a:lst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70C0"/>
              </a:buClr>
            </a:pPr>
            <a:r>
              <a:rPr lang="en-US" altLang="ja-JP" sz="2000" dirty="0" smtClean="0">
                <a:latin typeface="游ゴシック" panose="020B0400000000000000" pitchFamily="50" charset="-128"/>
                <a:ea typeface="游ゴシック" panose="020B0400000000000000" pitchFamily="50" charset="-128"/>
              </a:rPr>
              <a:t>DCPAM </a:t>
            </a:r>
            <a:r>
              <a:rPr lang="ja-JP" altLang="en-US" sz="2000" dirty="0" smtClean="0">
                <a:latin typeface="游ゴシック" panose="020B0400000000000000" pitchFamily="50" charset="-128"/>
                <a:ea typeface="游ゴシック" panose="020B0400000000000000" pitchFamily="50" charset="-128"/>
              </a:rPr>
              <a:t>に</a:t>
            </a:r>
            <a:r>
              <a:rPr lang="en-US" altLang="ja-JP" sz="2000" dirty="0" smtClean="0">
                <a:latin typeface="游ゴシック" panose="020B0400000000000000" pitchFamily="50" charset="-128"/>
                <a:ea typeface="游ゴシック" panose="020B0400000000000000" pitchFamily="50" charset="-128"/>
              </a:rPr>
              <a:t> 1100 Wm</a:t>
            </a:r>
            <a:r>
              <a:rPr lang="en-US" altLang="ja-JP" sz="2000" baseline="30000" dirty="0" smtClean="0">
                <a:latin typeface="游ゴシック" panose="020B0400000000000000" pitchFamily="50" charset="-128"/>
                <a:ea typeface="游ゴシック" panose="020B0400000000000000" pitchFamily="50" charset="-128"/>
              </a:rPr>
              <a:t>-2</a:t>
            </a:r>
            <a:r>
              <a:rPr lang="en-US" altLang="ja-JP" sz="2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から</a:t>
            </a:r>
            <a:r>
              <a:rPr lang="en-US" altLang="ja-JP" sz="2000" dirty="0" smtClean="0">
                <a:latin typeface="游ゴシック" panose="020B0400000000000000" pitchFamily="50" charset="-128"/>
                <a:ea typeface="游ゴシック" panose="020B0400000000000000" pitchFamily="50" charset="-128"/>
              </a:rPr>
              <a:t> 1450 Wm</a:t>
            </a:r>
            <a:r>
              <a:rPr lang="en-US" altLang="ja-JP" sz="2000" baseline="30000" dirty="0" smtClean="0">
                <a:latin typeface="游ゴシック" panose="020B0400000000000000" pitchFamily="50" charset="-128"/>
                <a:ea typeface="游ゴシック" panose="020B0400000000000000" pitchFamily="50" charset="-128"/>
              </a:rPr>
              <a:t>-2</a:t>
            </a:r>
            <a:r>
              <a:rPr lang="ja-JP" altLang="en-US" sz="2000" baseline="30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までの太陽定数と複数の初期条件を与えて以下の </a:t>
            </a:r>
            <a:r>
              <a:rPr lang="en-US" altLang="ja-JP" sz="2000" dirty="0" smtClean="0">
                <a:latin typeface="游ゴシック" panose="020B0400000000000000" pitchFamily="50" charset="-128"/>
                <a:ea typeface="游ゴシック" panose="020B0400000000000000" pitchFamily="50" charset="-128"/>
              </a:rPr>
              <a:t>12 </a:t>
            </a:r>
            <a:r>
              <a:rPr lang="ja-JP" altLang="en-US" sz="2000" dirty="0" smtClean="0">
                <a:latin typeface="游ゴシック" panose="020B0400000000000000" pitchFamily="50" charset="-128"/>
                <a:ea typeface="游ゴシック" panose="020B0400000000000000" pitchFamily="50" charset="-128"/>
              </a:rPr>
              <a:t>個の実験を行った</a:t>
            </a:r>
            <a:endParaRPr lang="en-US" altLang="ja-JP" sz="1400" dirty="0">
              <a:latin typeface="游ゴシック" panose="020B0400000000000000" pitchFamily="50" charset="-128"/>
              <a:ea typeface="游ゴシック" panose="020B0400000000000000" pitchFamily="50" charset="-128"/>
            </a:endParaRPr>
          </a:p>
          <a:p>
            <a:pPr marL="457200" lvl="1" indent="0">
              <a:buClr>
                <a:srgbClr val="0070C0"/>
              </a:buClr>
              <a:buNone/>
            </a:pPr>
            <a:endParaRPr lang="en-US" altLang="ja-JP" sz="1400" dirty="0">
              <a:latin typeface="游ゴシック" panose="020B0400000000000000" pitchFamily="50" charset="-128"/>
              <a:ea typeface="游ゴシック" panose="020B0400000000000000" pitchFamily="50" charset="-128"/>
            </a:endParaRPr>
          </a:p>
          <a:p>
            <a:pPr marL="457200" lvl="1" indent="0">
              <a:buClr>
                <a:srgbClr val="0070C0"/>
              </a:buClr>
              <a:buNone/>
            </a:pPr>
            <a:endParaRPr lang="en-US" altLang="ja-JP" sz="1400"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kumimoji="1" lang="ja-JP" altLang="en-US" dirty="0" smtClean="0"/>
              <a:t>実験設定</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a:xfrm>
            <a:off x="6754430" y="6505487"/>
            <a:ext cx="2057400" cy="365125"/>
          </a:xfrm>
        </p:spPr>
        <p:txBody>
          <a:bodyPr/>
          <a:lstStyle/>
          <a:p>
            <a:fld id="{CAFBEBFA-988F-40E0-ADF6-7BADD92C03B8}" type="slidenum">
              <a:rPr lang="ja-JP" altLang="en-US" smtClean="0"/>
              <a:pPr/>
              <a:t>10</a:t>
            </a:fld>
            <a:endParaRPr lang="en-US" altLang="ja-JP" dirty="0" smtClean="0"/>
          </a:p>
        </p:txBody>
      </p:sp>
      <p:graphicFrame>
        <p:nvGraphicFramePr>
          <p:cNvPr id="9" name="コンテンツ プレースホルダー 11"/>
          <p:cNvGraphicFramePr>
            <a:graphicFrameLocks/>
          </p:cNvGraphicFramePr>
          <p:nvPr>
            <p:extLst>
              <p:ext uri="{D42A27DB-BD31-4B8C-83A1-F6EECF244321}">
                <p14:modId xmlns:p14="http://schemas.microsoft.com/office/powerpoint/2010/main" val="827055046"/>
              </p:ext>
            </p:extLst>
          </p:nvPr>
        </p:nvGraphicFramePr>
        <p:xfrm>
          <a:off x="2053997" y="1684474"/>
          <a:ext cx="4593337" cy="4737080"/>
        </p:xfrm>
        <a:graphic>
          <a:graphicData uri="http://schemas.openxmlformats.org/drawingml/2006/table">
            <a:tbl>
              <a:tblPr firstRow="1" bandRow="1">
                <a:tableStyleId>{5C22544A-7EE6-4342-B048-85BDC9FD1C3A}</a:tableStyleId>
              </a:tblPr>
              <a:tblGrid>
                <a:gridCol w="1194033"/>
                <a:gridCol w="1081321"/>
                <a:gridCol w="2317983"/>
              </a:tblGrid>
              <a:tr h="281684">
                <a:tc>
                  <a:txBody>
                    <a:bodyPr/>
                    <a:lstStyle/>
                    <a:p>
                      <a:pPr algn="ctr"/>
                      <a:r>
                        <a:rPr kumimoji="1" lang="ja-JP" altLang="en-US" sz="1200" b="0" dirty="0" smtClean="0">
                          <a:latin typeface="游ゴシック" panose="020B0400000000000000" pitchFamily="50" charset="-128"/>
                          <a:ea typeface="游ゴシック" panose="020B0400000000000000" pitchFamily="50" charset="-128"/>
                        </a:rPr>
                        <a:t>実験名</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tc>
                <a:tc>
                  <a:txBody>
                    <a:bodyPr/>
                    <a:lstStyle/>
                    <a:p>
                      <a:pPr algn="ctr"/>
                      <a:r>
                        <a:rPr kumimoji="1" lang="ja-JP" altLang="en-US" sz="1200" b="0" dirty="0" smtClean="0">
                          <a:latin typeface="游ゴシック" panose="020B0400000000000000" pitchFamily="50" charset="-128"/>
                          <a:ea typeface="游ゴシック" panose="020B0400000000000000" pitchFamily="50" charset="-128"/>
                        </a:rPr>
                        <a:t>太陽定数 </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tc>
                <a:tc>
                  <a:txBody>
                    <a:bodyPr/>
                    <a:lstStyle/>
                    <a:p>
                      <a:pPr algn="ctr"/>
                      <a:r>
                        <a:rPr kumimoji="1" lang="ja-JP" altLang="en-US" sz="1200" b="0" dirty="0" smtClean="0">
                          <a:latin typeface="游ゴシック" panose="020B0400000000000000" pitchFamily="50" charset="-128"/>
                          <a:ea typeface="游ゴシック" panose="020B0400000000000000" pitchFamily="50" charset="-128"/>
                        </a:rPr>
                        <a:t>初期条件</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tcPr>
                </a:tc>
              </a:tr>
              <a:tr h="281684">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[S1100]</a:t>
                      </a:r>
                      <a:endParaRPr kumimoji="1" lang="ja-JP" altLang="en-US" sz="1200" b="1" dirty="0">
                        <a:latin typeface="游ゴシック" panose="020B0400000000000000" pitchFamily="50" charset="-128"/>
                        <a:ea typeface="游ゴシック" panose="020B0400000000000000" pitchFamily="50" charset="-128"/>
                      </a:endParaRPr>
                    </a:p>
                  </a:txBody>
                  <a:tcPr marL="132673" marR="132673">
                    <a:solidFill>
                      <a:schemeClr val="accent4">
                        <a:lumMod val="40000"/>
                        <a:lumOff val="60000"/>
                      </a:schemeClr>
                    </a:solidFill>
                  </a:tcPr>
                </a:tc>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1100 Wm</a:t>
                      </a:r>
                      <a:r>
                        <a:rPr kumimoji="1" lang="en-US" altLang="ja-JP" sz="1200" b="1" baseline="30000" dirty="0" smtClean="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marL="132673" marR="132673">
                    <a:solidFill>
                      <a:schemeClr val="accent4">
                        <a:lumMod val="40000"/>
                        <a:lumOff val="60000"/>
                      </a:schemeClr>
                    </a:solidFill>
                  </a:tcPr>
                </a:tc>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280 K </a:t>
                      </a:r>
                      <a:r>
                        <a:rPr kumimoji="1" lang="ja-JP" altLang="en-US" sz="1200" b="1" dirty="0" err="1" smtClean="0">
                          <a:latin typeface="游ゴシック" panose="020B0400000000000000" pitchFamily="50" charset="-128"/>
                          <a:ea typeface="游ゴシック" panose="020B0400000000000000" pitchFamily="50" charset="-128"/>
                        </a:rPr>
                        <a:t>の等</a:t>
                      </a:r>
                      <a:r>
                        <a:rPr kumimoji="1" lang="ja-JP" altLang="en-US" sz="1200" b="1" dirty="0" smtClean="0">
                          <a:latin typeface="游ゴシック" panose="020B0400000000000000" pitchFamily="50" charset="-128"/>
                          <a:ea typeface="游ゴシック" panose="020B0400000000000000" pitchFamily="50" charset="-128"/>
                        </a:rPr>
                        <a:t>温静止乾燥大気</a:t>
                      </a:r>
                      <a:endParaRPr kumimoji="1" lang="ja-JP" altLang="en-US" sz="1200" b="1"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accent4">
                        <a:lumMod val="40000"/>
                        <a:lumOff val="60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[S1200]</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1200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280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[S1210]</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1210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280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[S1250]</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1250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280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[S1300]</a:t>
                      </a:r>
                      <a:endParaRPr kumimoji="1" lang="ja-JP" altLang="en-US" sz="1200" b="1" dirty="0">
                        <a:latin typeface="游ゴシック" panose="020B0400000000000000" pitchFamily="50" charset="-128"/>
                        <a:ea typeface="游ゴシック" panose="020B0400000000000000" pitchFamily="50" charset="-128"/>
                      </a:endParaRPr>
                    </a:p>
                  </a:txBody>
                  <a:tcPr marL="132673" marR="132673">
                    <a:solidFill>
                      <a:schemeClr val="accent4">
                        <a:lumMod val="40000"/>
                        <a:lumOff val="60000"/>
                      </a:schemeClr>
                    </a:solidFill>
                  </a:tcPr>
                </a:tc>
                <a:tc>
                  <a:txBody>
                    <a:bodyPr/>
                    <a:lstStyle/>
                    <a:p>
                      <a:pPr algn="ctr"/>
                      <a:r>
                        <a:rPr kumimoji="1" lang="en-US" altLang="ja-JP" sz="1200" b="1" dirty="0" smtClean="0">
                          <a:latin typeface="游ゴシック" panose="020B0400000000000000" pitchFamily="50" charset="-128"/>
                          <a:ea typeface="游ゴシック" panose="020B0400000000000000" pitchFamily="50" charset="-128"/>
                        </a:rPr>
                        <a:t>1300 Wm</a:t>
                      </a:r>
                      <a:r>
                        <a:rPr kumimoji="1" lang="en-US" altLang="ja-JP" sz="1200" b="1" baseline="30000" dirty="0" smtClean="0">
                          <a:latin typeface="游ゴシック" panose="020B0400000000000000" pitchFamily="50" charset="-128"/>
                          <a:ea typeface="游ゴシック" panose="020B0400000000000000" pitchFamily="50" charset="-128"/>
                        </a:rPr>
                        <a:t>-2</a:t>
                      </a:r>
                      <a:endParaRPr kumimoji="1" lang="ja-JP" altLang="en-US" sz="500" b="1" dirty="0">
                        <a:latin typeface="游ゴシック" panose="020B0400000000000000" pitchFamily="50" charset="-128"/>
                        <a:ea typeface="游ゴシック" panose="020B0400000000000000" pitchFamily="50" charset="-128"/>
                      </a:endParaRPr>
                    </a:p>
                  </a:txBody>
                  <a:tcPr marL="132673" marR="132673">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游ゴシック" panose="020B0400000000000000" pitchFamily="50" charset="-128"/>
                          <a:ea typeface="游ゴシック" panose="020B0400000000000000" pitchFamily="50" charset="-128"/>
                        </a:rPr>
                        <a:t>280 K </a:t>
                      </a:r>
                      <a:r>
                        <a:rPr kumimoji="1" lang="ja-JP" altLang="en-US" sz="1200" b="1" dirty="0" err="1" smtClean="0">
                          <a:latin typeface="游ゴシック" panose="020B0400000000000000" pitchFamily="50" charset="-128"/>
                          <a:ea typeface="游ゴシック" panose="020B0400000000000000" pitchFamily="50" charset="-128"/>
                        </a:rPr>
                        <a:t>の等</a:t>
                      </a:r>
                      <a:r>
                        <a:rPr kumimoji="1" lang="ja-JP" altLang="en-US" sz="1200" b="1" dirty="0" smtClean="0">
                          <a:latin typeface="游ゴシック" panose="020B0400000000000000" pitchFamily="50" charset="-128"/>
                          <a:ea typeface="游ゴシック" panose="020B0400000000000000" pitchFamily="50" charset="-128"/>
                        </a:rPr>
                        <a:t>温静止乾燥大気</a:t>
                      </a:r>
                    </a:p>
                  </a:txBody>
                  <a:tcPr marL="132673" marR="132673">
                    <a:lnR w="38100" cap="flat" cmpd="sng" algn="ctr">
                      <a:noFill/>
                      <a:prstDash val="solid"/>
                      <a:round/>
                      <a:headEnd type="none" w="med" len="med"/>
                      <a:tailEnd type="none" w="med" len="med"/>
                    </a:lnR>
                    <a:solidFill>
                      <a:schemeClr val="accent4">
                        <a:lumMod val="40000"/>
                        <a:lumOff val="60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[S1300]</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1300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200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[S1366]</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1366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280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[S1400]</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1400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280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[S1425]</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1425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solidFill>
                      <a:schemeClr val="bg1">
                        <a:lumMod val="85000"/>
                      </a:schemeClr>
                    </a:solidFill>
                  </a:tcPr>
                </a:tc>
                <a:tc>
                  <a:txBody>
                    <a:bodyPr/>
                    <a:lstStyle/>
                    <a:p>
                      <a:pPr algn="ctr"/>
                      <a:r>
                        <a:rPr kumimoji="1" lang="en-US" altLang="ja-JP" sz="1200" b="0" dirty="0" smtClean="0">
                          <a:latin typeface="游ゴシック" panose="020B0400000000000000" pitchFamily="50" charset="-128"/>
                          <a:ea typeface="游ゴシック" panose="020B0400000000000000" pitchFamily="50" charset="-128"/>
                        </a:rPr>
                        <a:t>280 K </a:t>
                      </a:r>
                      <a:r>
                        <a:rPr kumimoji="1" lang="ja-JP" altLang="en-US" sz="1200" b="0" dirty="0" err="1" smtClean="0">
                          <a:latin typeface="游ゴシック" panose="020B0400000000000000" pitchFamily="50" charset="-128"/>
                          <a:ea typeface="游ゴシック" panose="020B0400000000000000" pitchFamily="50" charset="-128"/>
                        </a:rPr>
                        <a:t>の等</a:t>
                      </a:r>
                      <a:r>
                        <a:rPr kumimoji="1" lang="ja-JP" altLang="en-US" sz="1200" b="0" dirty="0" smtClean="0">
                          <a:latin typeface="游ゴシック" panose="020B0400000000000000" pitchFamily="50" charset="-128"/>
                          <a:ea typeface="游ゴシック" panose="020B0400000000000000" pitchFamily="50" charset="-128"/>
                        </a:rPr>
                        <a:t>温静止乾燥大気</a:t>
                      </a:r>
                      <a:endParaRPr kumimoji="1" lang="ja-JP" altLang="en-US" sz="1200" b="0" dirty="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游ゴシック" panose="020B0400000000000000" pitchFamily="50" charset="-128"/>
                          <a:ea typeface="游ゴシック" panose="020B0400000000000000" pitchFamily="50" charset="-128"/>
                        </a:rPr>
                        <a:t>[S13501500]</a:t>
                      </a:r>
                      <a:endParaRPr kumimoji="1" lang="ja-JP" altLang="en-US" sz="1200" b="0" dirty="0" smtClean="0">
                        <a:latin typeface="游ゴシック" panose="020B0400000000000000" pitchFamily="50" charset="-128"/>
                        <a:ea typeface="游ゴシック" panose="020B0400000000000000" pitchFamily="50" charset="-128"/>
                      </a:endParaRPr>
                    </a:p>
                    <a:p>
                      <a:pPr algn="ctr"/>
                      <a:endParaRPr kumimoji="1" lang="ja-JP" altLang="en-US" sz="1200" b="0" dirty="0">
                        <a:latin typeface="游ゴシック" panose="020B0400000000000000" pitchFamily="50" charset="-128"/>
                        <a:ea typeface="游ゴシック" panose="020B0400000000000000" pitchFamily="50" charset="-128"/>
                      </a:endParaRPr>
                    </a:p>
                  </a:txBody>
                  <a:tcPr marL="132673" marR="132673"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游ゴシック" panose="020B0400000000000000" pitchFamily="50" charset="-128"/>
                          <a:ea typeface="游ゴシック" panose="020B0400000000000000" pitchFamily="50" charset="-128"/>
                        </a:rPr>
                        <a:t>1350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smtClean="0">
                        <a:latin typeface="游ゴシック" panose="020B0400000000000000" pitchFamily="50" charset="-128"/>
                        <a:ea typeface="游ゴシック" panose="020B0400000000000000" pitchFamily="50" charset="-128"/>
                      </a:endParaRPr>
                    </a:p>
                    <a:p>
                      <a:pPr algn="ctr"/>
                      <a:endParaRPr kumimoji="1" lang="ja-JP" altLang="en-US" sz="1200" b="0" dirty="0">
                        <a:latin typeface="游ゴシック" panose="020B0400000000000000" pitchFamily="50" charset="-128"/>
                        <a:ea typeface="游ゴシック" panose="020B0400000000000000" pitchFamily="50" charset="-128"/>
                      </a:endParaRPr>
                    </a:p>
                  </a:txBody>
                  <a:tcPr marL="132673" marR="132673" anchor="ctr">
                    <a:solidFill>
                      <a:schemeClr val="bg1">
                        <a:lumMod val="85000"/>
                      </a:schemeClr>
                    </a:solidFill>
                  </a:tcPr>
                </a:tc>
                <a:tc>
                  <a:txBody>
                    <a:bodyPr/>
                    <a:lstStyle/>
                    <a:p>
                      <a:pPr algn="ctr"/>
                      <a:r>
                        <a:rPr kumimoji="1" lang="ja-JP" altLang="en-US" sz="1200" b="0" dirty="0" smtClean="0">
                          <a:latin typeface="游ゴシック" panose="020B0400000000000000" pitchFamily="50" charset="-128"/>
                          <a:ea typeface="游ゴシック" panose="020B0400000000000000" pitchFamily="50" charset="-128"/>
                        </a:rPr>
                        <a:t>太陽定数を</a:t>
                      </a:r>
                      <a:r>
                        <a:rPr lang="en-US" altLang="ja-JP" sz="1200" b="0" dirty="0" smtClean="0">
                          <a:latin typeface="游ゴシック" panose="020B0400000000000000" pitchFamily="50" charset="-128"/>
                          <a:ea typeface="游ゴシック" panose="020B0400000000000000" pitchFamily="50" charset="-128"/>
                        </a:rPr>
                        <a:t>1500 Wm</a:t>
                      </a:r>
                      <a:r>
                        <a:rPr lang="en-US" altLang="ja-JP" sz="1200" b="0" baseline="30000" dirty="0" smtClean="0">
                          <a:latin typeface="游ゴシック" panose="020B0400000000000000" pitchFamily="50" charset="-128"/>
                          <a:ea typeface="游ゴシック" panose="020B0400000000000000" pitchFamily="50" charset="-128"/>
                        </a:rPr>
                        <a:t>-2</a:t>
                      </a:r>
                      <a:r>
                        <a:rPr lang="ja-JP" altLang="en-US" sz="1200" b="0" baseline="0" dirty="0" smtClean="0">
                          <a:latin typeface="游ゴシック" panose="020B0400000000000000" pitchFamily="50" charset="-128"/>
                          <a:ea typeface="游ゴシック" panose="020B0400000000000000" pitchFamily="50" charset="-128"/>
                        </a:rPr>
                        <a:t>とし</a:t>
                      </a:r>
                      <a:endParaRPr lang="en-US" altLang="ja-JP" sz="1200" b="0" baseline="0" dirty="0" smtClean="0">
                        <a:latin typeface="游ゴシック" panose="020B0400000000000000" pitchFamily="50" charset="-128"/>
                        <a:ea typeface="游ゴシック" panose="020B0400000000000000" pitchFamily="50" charset="-128"/>
                      </a:endParaRPr>
                    </a:p>
                    <a:p>
                      <a:pPr algn="ctr"/>
                      <a:r>
                        <a:rPr lang="ja-JP" altLang="en-US" sz="1200" b="0" baseline="0" dirty="0" smtClean="0">
                          <a:latin typeface="游ゴシック" panose="020B0400000000000000" pitchFamily="50" charset="-128"/>
                          <a:ea typeface="游ゴシック" panose="020B0400000000000000" pitchFamily="50" charset="-128"/>
                        </a:rPr>
                        <a:t> </a:t>
                      </a:r>
                      <a:r>
                        <a:rPr lang="en-US" altLang="ja-JP" sz="1200" b="0" baseline="0" dirty="0" smtClean="0">
                          <a:latin typeface="游ゴシック" panose="020B0400000000000000" pitchFamily="50" charset="-128"/>
                          <a:ea typeface="游ゴシック" panose="020B0400000000000000" pitchFamily="50" charset="-128"/>
                        </a:rPr>
                        <a:t>280 K </a:t>
                      </a:r>
                      <a:r>
                        <a:rPr lang="ja-JP" altLang="en-US" sz="1200" b="0" baseline="0" dirty="0" err="1" smtClean="0">
                          <a:latin typeface="游ゴシック" panose="020B0400000000000000" pitchFamily="50" charset="-128"/>
                          <a:ea typeface="游ゴシック" panose="020B0400000000000000" pitchFamily="50" charset="-128"/>
                        </a:rPr>
                        <a:t>の等</a:t>
                      </a:r>
                      <a:r>
                        <a:rPr lang="ja-JP" altLang="en-US" sz="1200" b="0" baseline="0" dirty="0" smtClean="0">
                          <a:latin typeface="游ゴシック" panose="020B0400000000000000" pitchFamily="50" charset="-128"/>
                          <a:ea typeface="游ゴシック" panose="020B0400000000000000" pitchFamily="50" charset="-128"/>
                        </a:rPr>
                        <a:t>温静止乾燥大気を</a:t>
                      </a:r>
                      <a:endParaRPr lang="en-US" altLang="ja-JP" sz="1200" b="0" baseline="0" dirty="0" smtClean="0">
                        <a:latin typeface="游ゴシック" panose="020B0400000000000000" pitchFamily="50" charset="-128"/>
                        <a:ea typeface="游ゴシック" panose="020B0400000000000000" pitchFamily="50" charset="-128"/>
                      </a:endParaRPr>
                    </a:p>
                    <a:p>
                      <a:pPr algn="ctr"/>
                      <a:r>
                        <a:rPr lang="ja-JP" altLang="en-US" sz="1200" b="0" baseline="0" dirty="0" smtClean="0">
                          <a:latin typeface="游ゴシック" panose="020B0400000000000000" pitchFamily="50" charset="-128"/>
                          <a:ea typeface="游ゴシック" panose="020B0400000000000000" pitchFamily="50" charset="-128"/>
                        </a:rPr>
                        <a:t> </a:t>
                      </a:r>
                      <a:r>
                        <a:rPr lang="en-US" altLang="ja-JP" sz="1200" b="0" baseline="0" dirty="0" smtClean="0">
                          <a:latin typeface="游ゴシック" panose="020B0400000000000000" pitchFamily="50" charset="-128"/>
                          <a:ea typeface="游ゴシック" panose="020B0400000000000000" pitchFamily="50" charset="-128"/>
                        </a:rPr>
                        <a:t>72 </a:t>
                      </a:r>
                      <a:r>
                        <a:rPr lang="ja-JP" altLang="en-US" sz="1200" b="0" baseline="0" dirty="0" smtClean="0">
                          <a:latin typeface="游ゴシック" panose="020B0400000000000000" pitchFamily="50" charset="-128"/>
                          <a:ea typeface="游ゴシック" panose="020B0400000000000000" pitchFamily="50" charset="-128"/>
                        </a:rPr>
                        <a:t>年計算した結果</a:t>
                      </a:r>
                      <a:endParaRPr kumimoji="1" lang="ja-JP" altLang="en-US" sz="1200" b="0" dirty="0" smtClean="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r h="281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游ゴシック" panose="020B0400000000000000" pitchFamily="50" charset="-128"/>
                          <a:ea typeface="游ゴシック" panose="020B0400000000000000" pitchFamily="50" charset="-128"/>
                        </a:rPr>
                        <a:t>[S14001500]</a:t>
                      </a:r>
                      <a:endParaRPr kumimoji="1" lang="ja-JP" altLang="en-US" sz="1200" b="1" dirty="0" smtClean="0">
                        <a:latin typeface="游ゴシック" panose="020B0400000000000000" pitchFamily="50" charset="-128"/>
                        <a:ea typeface="游ゴシック" panose="020B0400000000000000" pitchFamily="50" charset="-128"/>
                      </a:endParaRPr>
                    </a:p>
                  </a:txBody>
                  <a:tcPr marL="132673" marR="132673"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游ゴシック" panose="020B0400000000000000" pitchFamily="50" charset="-128"/>
                          <a:ea typeface="游ゴシック" panose="020B0400000000000000" pitchFamily="50" charset="-128"/>
                        </a:rPr>
                        <a:t>1400 Wm</a:t>
                      </a:r>
                      <a:r>
                        <a:rPr kumimoji="1" lang="en-US" altLang="ja-JP" sz="1200" b="1" baseline="30000" dirty="0" smtClean="0">
                          <a:latin typeface="游ゴシック" panose="020B0400000000000000" pitchFamily="50" charset="-128"/>
                          <a:ea typeface="游ゴシック" panose="020B0400000000000000" pitchFamily="50" charset="-128"/>
                        </a:rPr>
                        <a:t>-2</a:t>
                      </a:r>
                      <a:endParaRPr kumimoji="1" lang="ja-JP" altLang="en-US" sz="1200" b="1" dirty="0" smtClean="0">
                        <a:latin typeface="游ゴシック" panose="020B0400000000000000" pitchFamily="50" charset="-128"/>
                        <a:ea typeface="游ゴシック" panose="020B0400000000000000" pitchFamily="50" charset="-128"/>
                      </a:endParaRPr>
                    </a:p>
                  </a:txBody>
                  <a:tcPr marL="132673" marR="132673" anchor="ctr">
                    <a:solidFill>
                      <a:schemeClr val="accent4">
                        <a:lumMod val="40000"/>
                        <a:lumOff val="60000"/>
                      </a:schemeClr>
                    </a:solidFill>
                  </a:tcPr>
                </a:tc>
                <a:tc>
                  <a:txBody>
                    <a:bodyPr/>
                    <a:lstStyle/>
                    <a:p>
                      <a:pPr algn="ctr"/>
                      <a:r>
                        <a:rPr kumimoji="1" lang="ja-JP" altLang="en-US" sz="1200" b="1" dirty="0" smtClean="0">
                          <a:latin typeface="游ゴシック" panose="020B0400000000000000" pitchFamily="50" charset="-128"/>
                          <a:ea typeface="游ゴシック" panose="020B0400000000000000" pitchFamily="50" charset="-128"/>
                        </a:rPr>
                        <a:t>太陽定数を</a:t>
                      </a:r>
                      <a:r>
                        <a:rPr lang="en-US" altLang="ja-JP" sz="1200" b="1" dirty="0" smtClean="0">
                          <a:latin typeface="游ゴシック" panose="020B0400000000000000" pitchFamily="50" charset="-128"/>
                          <a:ea typeface="游ゴシック" panose="020B0400000000000000" pitchFamily="50" charset="-128"/>
                        </a:rPr>
                        <a:t>1500 Wm</a:t>
                      </a:r>
                      <a:r>
                        <a:rPr lang="en-US" altLang="ja-JP" sz="1200" b="1" baseline="30000" dirty="0" smtClean="0">
                          <a:latin typeface="游ゴシック" panose="020B0400000000000000" pitchFamily="50" charset="-128"/>
                          <a:ea typeface="游ゴシック" panose="020B0400000000000000" pitchFamily="50" charset="-128"/>
                        </a:rPr>
                        <a:t>-2</a:t>
                      </a:r>
                      <a:r>
                        <a:rPr lang="ja-JP" altLang="en-US" sz="1200" b="1" baseline="0" dirty="0" smtClean="0">
                          <a:latin typeface="游ゴシック" panose="020B0400000000000000" pitchFamily="50" charset="-128"/>
                          <a:ea typeface="游ゴシック" panose="020B0400000000000000" pitchFamily="50" charset="-128"/>
                        </a:rPr>
                        <a:t>とし</a:t>
                      </a:r>
                      <a:endParaRPr lang="en-US" altLang="ja-JP" sz="1200" b="1" baseline="0" dirty="0" smtClean="0">
                        <a:latin typeface="游ゴシック" panose="020B0400000000000000" pitchFamily="50" charset="-128"/>
                        <a:ea typeface="游ゴシック" panose="020B0400000000000000" pitchFamily="50" charset="-128"/>
                      </a:endParaRPr>
                    </a:p>
                    <a:p>
                      <a:pPr algn="ctr"/>
                      <a:r>
                        <a:rPr lang="ja-JP" altLang="en-US" sz="1200" b="1" baseline="0" dirty="0" smtClean="0">
                          <a:latin typeface="游ゴシック" panose="020B0400000000000000" pitchFamily="50" charset="-128"/>
                          <a:ea typeface="游ゴシック" panose="020B0400000000000000" pitchFamily="50" charset="-128"/>
                        </a:rPr>
                        <a:t> </a:t>
                      </a:r>
                      <a:r>
                        <a:rPr lang="en-US" altLang="ja-JP" sz="1200" b="1" baseline="0" dirty="0" smtClean="0">
                          <a:latin typeface="游ゴシック" panose="020B0400000000000000" pitchFamily="50" charset="-128"/>
                          <a:ea typeface="游ゴシック" panose="020B0400000000000000" pitchFamily="50" charset="-128"/>
                        </a:rPr>
                        <a:t>280 K </a:t>
                      </a:r>
                      <a:r>
                        <a:rPr lang="ja-JP" altLang="en-US" sz="1200" b="1" baseline="0" dirty="0" err="1" smtClean="0">
                          <a:latin typeface="游ゴシック" panose="020B0400000000000000" pitchFamily="50" charset="-128"/>
                          <a:ea typeface="游ゴシック" panose="020B0400000000000000" pitchFamily="50" charset="-128"/>
                        </a:rPr>
                        <a:t>の等</a:t>
                      </a:r>
                      <a:r>
                        <a:rPr lang="ja-JP" altLang="en-US" sz="1200" b="1" baseline="0" dirty="0" smtClean="0">
                          <a:latin typeface="游ゴシック" panose="020B0400000000000000" pitchFamily="50" charset="-128"/>
                          <a:ea typeface="游ゴシック" panose="020B0400000000000000" pitchFamily="50" charset="-128"/>
                        </a:rPr>
                        <a:t>温静止乾燥大気を</a:t>
                      </a:r>
                      <a:endParaRPr lang="en-US" altLang="ja-JP" sz="1200" b="1" baseline="0" dirty="0" smtClean="0">
                        <a:latin typeface="游ゴシック" panose="020B0400000000000000" pitchFamily="50" charset="-128"/>
                        <a:ea typeface="游ゴシック" panose="020B0400000000000000" pitchFamily="50" charset="-128"/>
                      </a:endParaRPr>
                    </a:p>
                    <a:p>
                      <a:pPr algn="ctr"/>
                      <a:r>
                        <a:rPr lang="ja-JP" altLang="en-US" sz="1200" b="1" baseline="0" dirty="0" smtClean="0">
                          <a:latin typeface="游ゴシック" panose="020B0400000000000000" pitchFamily="50" charset="-128"/>
                          <a:ea typeface="游ゴシック" panose="020B0400000000000000" pitchFamily="50" charset="-128"/>
                        </a:rPr>
                        <a:t> </a:t>
                      </a:r>
                      <a:r>
                        <a:rPr lang="en-US" altLang="ja-JP" sz="1200" b="1" baseline="0" dirty="0" smtClean="0">
                          <a:latin typeface="游ゴシック" panose="020B0400000000000000" pitchFamily="50" charset="-128"/>
                          <a:ea typeface="游ゴシック" panose="020B0400000000000000" pitchFamily="50" charset="-128"/>
                        </a:rPr>
                        <a:t>72 </a:t>
                      </a:r>
                      <a:r>
                        <a:rPr lang="ja-JP" altLang="en-US" sz="1200" b="1" baseline="0" dirty="0" smtClean="0">
                          <a:latin typeface="游ゴシック" panose="020B0400000000000000" pitchFamily="50" charset="-128"/>
                          <a:ea typeface="游ゴシック" panose="020B0400000000000000" pitchFamily="50" charset="-128"/>
                        </a:rPr>
                        <a:t>年計算した結果</a:t>
                      </a:r>
                      <a:endParaRPr kumimoji="1" lang="ja-JP" altLang="en-US" sz="1200" b="1" dirty="0" smtClean="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accent4">
                        <a:lumMod val="40000"/>
                        <a:lumOff val="60000"/>
                      </a:schemeClr>
                    </a:solidFill>
                  </a:tcPr>
                </a:tc>
              </a:tr>
              <a:tr h="281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游ゴシック" panose="020B0400000000000000" pitchFamily="50" charset="-128"/>
                          <a:ea typeface="游ゴシック" panose="020B0400000000000000" pitchFamily="50" charset="-128"/>
                        </a:rPr>
                        <a:t>[S14501500]</a:t>
                      </a:r>
                      <a:endParaRPr kumimoji="1" lang="ja-JP" altLang="en-US" sz="1200" b="0" dirty="0" smtClean="0">
                        <a:latin typeface="游ゴシック" panose="020B0400000000000000" pitchFamily="50" charset="-128"/>
                        <a:ea typeface="游ゴシック" panose="020B0400000000000000" pitchFamily="50" charset="-128"/>
                      </a:endParaRPr>
                    </a:p>
                    <a:p>
                      <a:pPr algn="ctr"/>
                      <a:endParaRPr kumimoji="1" lang="ja-JP" altLang="en-US" sz="1200" b="0" dirty="0">
                        <a:latin typeface="游ゴシック" panose="020B0400000000000000" pitchFamily="50" charset="-128"/>
                        <a:ea typeface="游ゴシック" panose="020B0400000000000000" pitchFamily="50" charset="-128"/>
                      </a:endParaRPr>
                    </a:p>
                  </a:txBody>
                  <a:tcPr marL="132673" marR="132673"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游ゴシック" panose="020B0400000000000000" pitchFamily="50" charset="-128"/>
                          <a:ea typeface="游ゴシック" panose="020B0400000000000000" pitchFamily="50" charset="-128"/>
                        </a:rPr>
                        <a:t>1450 Wm</a:t>
                      </a:r>
                      <a:r>
                        <a:rPr kumimoji="1" lang="en-US" altLang="ja-JP" sz="1200" b="0" baseline="30000" dirty="0" smtClean="0">
                          <a:latin typeface="游ゴシック" panose="020B0400000000000000" pitchFamily="50" charset="-128"/>
                          <a:ea typeface="游ゴシック" panose="020B0400000000000000" pitchFamily="50" charset="-128"/>
                        </a:rPr>
                        <a:t>-2</a:t>
                      </a:r>
                      <a:endParaRPr kumimoji="1" lang="ja-JP" altLang="en-US" sz="1200" b="0" dirty="0" smtClean="0">
                        <a:latin typeface="游ゴシック" panose="020B0400000000000000" pitchFamily="50" charset="-128"/>
                        <a:ea typeface="游ゴシック" panose="020B0400000000000000" pitchFamily="50" charset="-128"/>
                      </a:endParaRPr>
                    </a:p>
                    <a:p>
                      <a:pPr algn="ctr"/>
                      <a:endParaRPr kumimoji="1" lang="ja-JP" altLang="en-US" sz="1200" b="0" dirty="0">
                        <a:latin typeface="游ゴシック" panose="020B0400000000000000" pitchFamily="50" charset="-128"/>
                        <a:ea typeface="游ゴシック" panose="020B0400000000000000" pitchFamily="50" charset="-128"/>
                      </a:endParaRPr>
                    </a:p>
                  </a:txBody>
                  <a:tcPr marL="132673" marR="132673" anchor="ctr">
                    <a:solidFill>
                      <a:schemeClr val="bg1">
                        <a:lumMod val="85000"/>
                      </a:schemeClr>
                    </a:solidFill>
                  </a:tcPr>
                </a:tc>
                <a:tc>
                  <a:txBody>
                    <a:bodyPr/>
                    <a:lstStyle/>
                    <a:p>
                      <a:pPr algn="ctr"/>
                      <a:r>
                        <a:rPr kumimoji="1" lang="ja-JP" altLang="en-US" sz="1200" b="0" dirty="0" smtClean="0">
                          <a:latin typeface="游ゴシック" panose="020B0400000000000000" pitchFamily="50" charset="-128"/>
                          <a:ea typeface="游ゴシック" panose="020B0400000000000000" pitchFamily="50" charset="-128"/>
                        </a:rPr>
                        <a:t>太陽定数を</a:t>
                      </a:r>
                      <a:r>
                        <a:rPr lang="en-US" altLang="ja-JP" sz="1200" b="0" dirty="0" smtClean="0">
                          <a:latin typeface="游ゴシック" panose="020B0400000000000000" pitchFamily="50" charset="-128"/>
                          <a:ea typeface="游ゴシック" panose="020B0400000000000000" pitchFamily="50" charset="-128"/>
                        </a:rPr>
                        <a:t>1500 Wm</a:t>
                      </a:r>
                      <a:r>
                        <a:rPr lang="en-US" altLang="ja-JP" sz="1200" b="0" baseline="30000" dirty="0" smtClean="0">
                          <a:latin typeface="游ゴシック" panose="020B0400000000000000" pitchFamily="50" charset="-128"/>
                          <a:ea typeface="游ゴシック" panose="020B0400000000000000" pitchFamily="50" charset="-128"/>
                        </a:rPr>
                        <a:t>-2</a:t>
                      </a:r>
                      <a:r>
                        <a:rPr lang="ja-JP" altLang="en-US" sz="1200" b="0" baseline="0" dirty="0" smtClean="0">
                          <a:latin typeface="游ゴシック" panose="020B0400000000000000" pitchFamily="50" charset="-128"/>
                          <a:ea typeface="游ゴシック" panose="020B0400000000000000" pitchFamily="50" charset="-128"/>
                        </a:rPr>
                        <a:t>とし</a:t>
                      </a:r>
                      <a:endParaRPr lang="en-US" altLang="ja-JP" sz="1200" b="0" baseline="0" dirty="0" smtClean="0">
                        <a:latin typeface="游ゴシック" panose="020B0400000000000000" pitchFamily="50" charset="-128"/>
                        <a:ea typeface="游ゴシック" panose="020B0400000000000000" pitchFamily="50" charset="-128"/>
                      </a:endParaRPr>
                    </a:p>
                    <a:p>
                      <a:pPr algn="ctr"/>
                      <a:r>
                        <a:rPr lang="ja-JP" altLang="en-US" sz="1200" b="0" baseline="0" dirty="0" smtClean="0">
                          <a:latin typeface="游ゴシック" panose="020B0400000000000000" pitchFamily="50" charset="-128"/>
                          <a:ea typeface="游ゴシック" panose="020B0400000000000000" pitchFamily="50" charset="-128"/>
                        </a:rPr>
                        <a:t> </a:t>
                      </a:r>
                      <a:r>
                        <a:rPr lang="en-US" altLang="ja-JP" sz="1200" b="0" baseline="0" dirty="0" smtClean="0">
                          <a:latin typeface="游ゴシック" panose="020B0400000000000000" pitchFamily="50" charset="-128"/>
                          <a:ea typeface="游ゴシック" panose="020B0400000000000000" pitchFamily="50" charset="-128"/>
                        </a:rPr>
                        <a:t>280 K </a:t>
                      </a:r>
                      <a:r>
                        <a:rPr lang="ja-JP" altLang="en-US" sz="1200" b="0" baseline="0" dirty="0" err="1" smtClean="0">
                          <a:latin typeface="游ゴシック" panose="020B0400000000000000" pitchFamily="50" charset="-128"/>
                          <a:ea typeface="游ゴシック" panose="020B0400000000000000" pitchFamily="50" charset="-128"/>
                        </a:rPr>
                        <a:t>の等</a:t>
                      </a:r>
                      <a:r>
                        <a:rPr lang="ja-JP" altLang="en-US" sz="1200" b="0" baseline="0" dirty="0" smtClean="0">
                          <a:latin typeface="游ゴシック" panose="020B0400000000000000" pitchFamily="50" charset="-128"/>
                          <a:ea typeface="游ゴシック" panose="020B0400000000000000" pitchFamily="50" charset="-128"/>
                        </a:rPr>
                        <a:t>温静止乾燥大気を</a:t>
                      </a:r>
                      <a:endParaRPr lang="en-US" altLang="ja-JP" sz="1200" b="0" baseline="0" dirty="0" smtClean="0">
                        <a:latin typeface="游ゴシック" panose="020B0400000000000000" pitchFamily="50" charset="-128"/>
                        <a:ea typeface="游ゴシック" panose="020B0400000000000000" pitchFamily="50" charset="-128"/>
                      </a:endParaRPr>
                    </a:p>
                    <a:p>
                      <a:pPr algn="ctr"/>
                      <a:r>
                        <a:rPr lang="ja-JP" altLang="en-US" sz="1200" b="0" baseline="0" dirty="0" smtClean="0">
                          <a:latin typeface="游ゴシック" panose="020B0400000000000000" pitchFamily="50" charset="-128"/>
                          <a:ea typeface="游ゴシック" panose="020B0400000000000000" pitchFamily="50" charset="-128"/>
                        </a:rPr>
                        <a:t> </a:t>
                      </a:r>
                      <a:r>
                        <a:rPr lang="en-US" altLang="ja-JP" sz="1200" b="0" baseline="0" dirty="0" smtClean="0">
                          <a:latin typeface="游ゴシック" panose="020B0400000000000000" pitchFamily="50" charset="-128"/>
                          <a:ea typeface="游ゴシック" panose="020B0400000000000000" pitchFamily="50" charset="-128"/>
                        </a:rPr>
                        <a:t>72 </a:t>
                      </a:r>
                      <a:r>
                        <a:rPr lang="ja-JP" altLang="en-US" sz="1200" b="0" baseline="0" dirty="0" smtClean="0">
                          <a:latin typeface="游ゴシック" panose="020B0400000000000000" pitchFamily="50" charset="-128"/>
                          <a:ea typeface="游ゴシック" panose="020B0400000000000000" pitchFamily="50" charset="-128"/>
                        </a:rPr>
                        <a:t>年計算した結果</a:t>
                      </a:r>
                      <a:endParaRPr kumimoji="1" lang="ja-JP" altLang="en-US" sz="1200" b="0" dirty="0" smtClean="0">
                        <a:latin typeface="游ゴシック" panose="020B0400000000000000" pitchFamily="50" charset="-128"/>
                        <a:ea typeface="游ゴシック" panose="020B0400000000000000" pitchFamily="50" charset="-128"/>
                      </a:endParaRPr>
                    </a:p>
                  </a:txBody>
                  <a:tcPr marL="132673" marR="132673">
                    <a:lnR w="38100" cap="flat" cmpd="sng" algn="ctr">
                      <a:noFill/>
                      <a:prstDash val="solid"/>
                      <a:round/>
                      <a:headEnd type="none" w="med" len="med"/>
                      <a:tailEnd type="none" w="med" len="med"/>
                    </a:lnR>
                    <a:solidFill>
                      <a:schemeClr val="bg1">
                        <a:lumMod val="85000"/>
                      </a:schemeClr>
                    </a:solidFill>
                  </a:tcPr>
                </a:tc>
              </a:tr>
            </a:tbl>
          </a:graphicData>
        </a:graphic>
      </p:graphicFrame>
    </p:spTree>
    <p:extLst>
      <p:ext uri="{BB962C8B-B14F-4D97-AF65-F5344CB8AC3E}">
        <p14:creationId xmlns:p14="http://schemas.microsoft.com/office/powerpoint/2010/main" val="2669871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8489"/>
            <a:ext cx="7346950" cy="601161"/>
          </a:xfrm>
        </p:spPr>
        <p:txBody>
          <a:bodyPr>
            <a:normAutofit/>
          </a:bodyPr>
          <a:lstStyle/>
          <a:p>
            <a:r>
              <a:rPr kumimoji="1" lang="ja-JP" altLang="en-US" dirty="0" smtClean="0"/>
              <a:t>年平均表面アルベドの緯度経度分布</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11</a:t>
            </a:fld>
            <a:endParaRPr lang="en-US" altLang="ja-JP" dirty="0" smtClean="0"/>
          </a:p>
        </p:txBody>
      </p:sp>
      <p:sp>
        <p:nvSpPr>
          <p:cNvPr id="15" name="テキスト ボックス 14"/>
          <p:cNvSpPr txBox="1"/>
          <p:nvPr/>
        </p:nvSpPr>
        <p:spPr>
          <a:xfrm>
            <a:off x="1941466" y="1112922"/>
            <a:ext cx="1157581" cy="400110"/>
          </a:xfrm>
          <a:prstGeom prst="rect">
            <a:avLst/>
          </a:prstGeom>
          <a:noFill/>
        </p:spPr>
        <p:txBody>
          <a:bodyPr wrap="square" rtlCol="0">
            <a:spAutoFit/>
          </a:bodyPr>
          <a:lstStyle/>
          <a:p>
            <a:r>
              <a:rPr lang="en-US" altLang="ja-JP" sz="2000" dirty="0" smtClean="0">
                <a:latin typeface="游ゴシック" panose="020B0400000000000000" pitchFamily="50" charset="-128"/>
                <a:ea typeface="游ゴシック" panose="020B0400000000000000" pitchFamily="50" charset="-128"/>
              </a:rPr>
              <a:t>[S1100]</a:t>
            </a:r>
          </a:p>
        </p:txBody>
      </p:sp>
      <p:sp>
        <p:nvSpPr>
          <p:cNvPr id="17" name="テキスト ボックス 16"/>
          <p:cNvSpPr txBox="1"/>
          <p:nvPr/>
        </p:nvSpPr>
        <p:spPr>
          <a:xfrm>
            <a:off x="6057781" y="1101454"/>
            <a:ext cx="1157581" cy="400110"/>
          </a:xfrm>
          <a:prstGeom prst="rect">
            <a:avLst/>
          </a:prstGeom>
          <a:noFill/>
        </p:spPr>
        <p:txBody>
          <a:bodyPr wrap="square" rtlCol="0">
            <a:spAutoFit/>
          </a:bodyPr>
          <a:lstStyle/>
          <a:p>
            <a:r>
              <a:rPr lang="en-US" altLang="ja-JP" sz="2000" dirty="0" smtClean="0">
                <a:latin typeface="游ゴシック" panose="020B0400000000000000" pitchFamily="50" charset="-128"/>
                <a:ea typeface="游ゴシック" panose="020B0400000000000000" pitchFamily="50" charset="-128"/>
              </a:rPr>
              <a:t>[S1300]</a:t>
            </a:r>
          </a:p>
        </p:txBody>
      </p:sp>
      <p:sp>
        <p:nvSpPr>
          <p:cNvPr id="11" name="円/楕円 10"/>
          <p:cNvSpPr/>
          <p:nvPr/>
        </p:nvSpPr>
        <p:spPr>
          <a:xfrm>
            <a:off x="8736606" y="1562901"/>
            <a:ext cx="114164" cy="20181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a:t>
            </a:r>
            <a:endParaRPr kumimoji="1" lang="ja-JP" altLang="en-US" dirty="0"/>
          </a:p>
        </p:txBody>
      </p:sp>
      <p:sp>
        <p:nvSpPr>
          <p:cNvPr id="12" name="円/楕円 11"/>
          <p:cNvSpPr/>
          <p:nvPr/>
        </p:nvSpPr>
        <p:spPr>
          <a:xfrm>
            <a:off x="6417722" y="6203752"/>
            <a:ext cx="135363" cy="3492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246747" y="6143123"/>
            <a:ext cx="128828" cy="434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dcl_SurfAlbedo_S1100.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l="13396" t="35422" r="30566" b="14928"/>
          <a:stretch/>
        </p:blipFill>
        <p:spPr>
          <a:xfrm>
            <a:off x="457192" y="1473050"/>
            <a:ext cx="4048943" cy="2031287"/>
          </a:xfrm>
          <a:prstGeom prst="rect">
            <a:avLst/>
          </a:prstGeom>
        </p:spPr>
      </p:pic>
      <p:pic>
        <p:nvPicPr>
          <p:cNvPr id="8" name="図 7" descr="dcl_SurfAlbedo_S1300.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3491" t="35255" r="29999" b="14595"/>
          <a:stretch/>
        </p:blipFill>
        <p:spPr>
          <a:xfrm>
            <a:off x="4506135" y="1501564"/>
            <a:ext cx="3985583" cy="2002773"/>
          </a:xfrm>
          <a:prstGeom prst="rect">
            <a:avLst/>
          </a:prstGeom>
        </p:spPr>
      </p:pic>
      <p:pic>
        <p:nvPicPr>
          <p:cNvPr id="9" name="図 8" descr="dcl_SurfAlbedo_S14001500.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21698" t="33422" r="21321" b="15929"/>
          <a:stretch/>
        </p:blipFill>
        <p:spPr>
          <a:xfrm>
            <a:off x="2137191" y="4073543"/>
            <a:ext cx="4087066" cy="2057066"/>
          </a:xfrm>
          <a:prstGeom prst="rect">
            <a:avLst/>
          </a:prstGeom>
        </p:spPr>
      </p:pic>
      <p:sp>
        <p:nvSpPr>
          <p:cNvPr id="33" name="テキスト ボックス 32"/>
          <p:cNvSpPr txBox="1"/>
          <p:nvPr/>
        </p:nvSpPr>
        <p:spPr>
          <a:xfrm>
            <a:off x="3302498" y="3727200"/>
            <a:ext cx="1822526" cy="400110"/>
          </a:xfrm>
          <a:prstGeom prst="rect">
            <a:avLst/>
          </a:prstGeom>
          <a:noFill/>
        </p:spPr>
        <p:txBody>
          <a:bodyPr wrap="square" rtlCol="0">
            <a:spAutoFit/>
          </a:bodyPr>
          <a:lstStyle/>
          <a:p>
            <a:r>
              <a:rPr lang="en-US" altLang="ja-JP" sz="2000" dirty="0" smtClean="0">
                <a:latin typeface="游ゴシック" panose="020B0400000000000000" pitchFamily="50" charset="-128"/>
                <a:ea typeface="游ゴシック" panose="020B0400000000000000" pitchFamily="50" charset="-128"/>
              </a:rPr>
              <a:t>[S14001500]</a:t>
            </a:r>
          </a:p>
        </p:txBody>
      </p:sp>
      <p:sp>
        <p:nvSpPr>
          <p:cNvPr id="35" name="テキスト ボックス 34"/>
          <p:cNvSpPr txBox="1"/>
          <p:nvPr/>
        </p:nvSpPr>
        <p:spPr>
          <a:xfrm>
            <a:off x="3855313" y="6015711"/>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経度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6159992" y="3388646"/>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経度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38" name="テキスト ボックス 37"/>
          <p:cNvSpPr txBox="1"/>
          <p:nvPr/>
        </p:nvSpPr>
        <p:spPr>
          <a:xfrm>
            <a:off x="6475137" y="5145014"/>
            <a:ext cx="23331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latin typeface="游ゴシック" panose="020B0400000000000000" pitchFamily="50" charset="-128"/>
                <a:ea typeface="游ゴシック" panose="020B0400000000000000" pitchFamily="50" charset="-128"/>
              </a:rPr>
              <a:t>年</a:t>
            </a:r>
            <a:r>
              <a:rPr lang="ja-JP" altLang="en-US" dirty="0" smtClean="0">
                <a:latin typeface="游ゴシック" panose="020B0400000000000000" pitchFamily="50" charset="-128"/>
                <a:ea typeface="游ゴシック" panose="020B0400000000000000" pitchFamily="50" charset="-128"/>
              </a:rPr>
              <a:t>平均表面アルベドの緯度経度分布</a:t>
            </a:r>
            <a:endParaRPr kumimoji="1" lang="en-US" altLang="ja-JP" dirty="0" smtClean="0">
              <a:latin typeface="游ゴシック" panose="020B0400000000000000" pitchFamily="50" charset="-128"/>
              <a:ea typeface="游ゴシック" panose="020B0400000000000000" pitchFamily="50" charset="-128"/>
            </a:endParaRPr>
          </a:p>
        </p:txBody>
      </p:sp>
      <p:sp>
        <p:nvSpPr>
          <p:cNvPr id="24" name="テキスト ボックス 23"/>
          <p:cNvSpPr txBox="1"/>
          <p:nvPr/>
        </p:nvSpPr>
        <p:spPr>
          <a:xfrm>
            <a:off x="3060898" y="1140986"/>
            <a:ext cx="1338828" cy="369332"/>
          </a:xfrm>
          <a:prstGeom prst="rect">
            <a:avLst/>
          </a:prstGeom>
          <a:ln>
            <a:solidFill>
              <a:srgbClr val="0A0ADC"/>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smtClean="0"/>
              <a:t>全球凍結解</a:t>
            </a:r>
            <a:endParaRPr kumimoji="1" lang="ja-JP" altLang="en-US" dirty="0"/>
          </a:p>
        </p:txBody>
      </p:sp>
      <p:sp>
        <p:nvSpPr>
          <p:cNvPr id="39" name="テキスト ボックス 38"/>
          <p:cNvSpPr txBox="1"/>
          <p:nvPr/>
        </p:nvSpPr>
        <p:spPr>
          <a:xfrm>
            <a:off x="7340535" y="1171509"/>
            <a:ext cx="133882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dirty="0"/>
              <a:t>部分</a:t>
            </a:r>
            <a:r>
              <a:rPr kumimoji="1" lang="ja-JP" altLang="en-US" dirty="0" smtClean="0"/>
              <a:t>凍結解</a:t>
            </a:r>
            <a:endParaRPr kumimoji="1" lang="ja-JP" altLang="en-US" dirty="0"/>
          </a:p>
        </p:txBody>
      </p:sp>
      <p:sp>
        <p:nvSpPr>
          <p:cNvPr id="40" name="テキスト ボックス 39"/>
          <p:cNvSpPr txBox="1"/>
          <p:nvPr/>
        </p:nvSpPr>
        <p:spPr>
          <a:xfrm>
            <a:off x="5045395" y="6115633"/>
            <a:ext cx="133882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ja-JP" altLang="en-US" b="1" dirty="0"/>
              <a:t>部分</a:t>
            </a:r>
            <a:r>
              <a:rPr kumimoji="1" lang="ja-JP" altLang="en-US" b="1" dirty="0" smtClean="0"/>
              <a:t>凍結解</a:t>
            </a:r>
            <a:endParaRPr kumimoji="1" lang="ja-JP" altLang="en-US" b="1" dirty="0"/>
          </a:p>
        </p:txBody>
      </p:sp>
      <p:sp>
        <p:nvSpPr>
          <p:cNvPr id="41" name="テキスト ボックス 40"/>
          <p:cNvSpPr txBox="1"/>
          <p:nvPr/>
        </p:nvSpPr>
        <p:spPr>
          <a:xfrm>
            <a:off x="5220631" y="3749930"/>
            <a:ext cx="1031051"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b="1" dirty="0"/>
              <a:t>氷</a:t>
            </a:r>
            <a:r>
              <a:rPr lang="ja-JP" altLang="en-US" b="1" dirty="0" smtClean="0"/>
              <a:t>なし</a:t>
            </a:r>
            <a:r>
              <a:rPr kumimoji="1" lang="ja-JP" altLang="en-US" b="1" dirty="0" smtClean="0"/>
              <a:t>解</a:t>
            </a:r>
            <a:endParaRPr kumimoji="1" lang="ja-JP" altLang="en-US" b="1" dirty="0"/>
          </a:p>
        </p:txBody>
      </p:sp>
      <p:sp>
        <p:nvSpPr>
          <p:cNvPr id="42" name="テキスト ボックス 41"/>
          <p:cNvSpPr txBox="1"/>
          <p:nvPr/>
        </p:nvSpPr>
        <p:spPr>
          <a:xfrm>
            <a:off x="2137191" y="3388646"/>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経度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rot="16200000">
            <a:off x="24775" y="2179566"/>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緯度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46" name="テキスト ボックス 45"/>
          <p:cNvSpPr txBox="1"/>
          <p:nvPr/>
        </p:nvSpPr>
        <p:spPr>
          <a:xfrm rot="16200000">
            <a:off x="1661564" y="4778874"/>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緯度</a:t>
            </a:r>
            <a:endParaRPr lang="en-US" altLang="ja-JP" sz="1600"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5854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dcl_zm_SurfTemp_year_exp2.pdf - Adobe Acrobat Reader DC"/>
          <p:cNvPicPr>
            <a:picLocks noChangeAspect="1"/>
          </p:cNvPicPr>
          <p:nvPr/>
        </p:nvPicPr>
        <p:blipFill rotWithShape="1">
          <a:blip r:embed="rId2" cstate="print">
            <a:extLst>
              <a:ext uri="{28A0092B-C50C-407E-A947-70E740481C1C}">
                <a14:useLocalDpi xmlns:a14="http://schemas.microsoft.com/office/drawing/2010/main" val="0"/>
              </a:ext>
            </a:extLst>
          </a:blip>
          <a:srcRect l="22453" t="24759" r="25754" b="12096"/>
          <a:stretch/>
        </p:blipFill>
        <p:spPr>
          <a:xfrm>
            <a:off x="671202" y="1317564"/>
            <a:ext cx="4547780" cy="3139542"/>
          </a:xfrm>
          <a:prstGeom prst="rect">
            <a:avLst/>
          </a:prstGeom>
        </p:spPr>
      </p:pic>
      <p:sp>
        <p:nvSpPr>
          <p:cNvPr id="2" name="タイトル 1"/>
          <p:cNvSpPr>
            <a:spLocks noGrp="1"/>
          </p:cNvSpPr>
          <p:nvPr>
            <p:ph type="title"/>
          </p:nvPr>
        </p:nvSpPr>
        <p:spPr>
          <a:xfrm>
            <a:off x="628650" y="408488"/>
            <a:ext cx="7652708" cy="678439"/>
          </a:xfrm>
        </p:spPr>
        <p:txBody>
          <a:bodyPr>
            <a:normAutofit/>
          </a:bodyPr>
          <a:lstStyle/>
          <a:p>
            <a:r>
              <a:rPr kumimoji="1" lang="ja-JP" altLang="en-US" dirty="0" smtClean="0"/>
              <a:t>年平均</a:t>
            </a:r>
            <a:r>
              <a:rPr lang="ja-JP" altLang="en-US" dirty="0" smtClean="0"/>
              <a:t>東西平均</a:t>
            </a:r>
            <a:r>
              <a:rPr kumimoji="1" lang="ja-JP" altLang="en-US" dirty="0" smtClean="0"/>
              <a:t>表面温度の緯度分布</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p:txBody>
          <a:bodyPr/>
          <a:lstStyle/>
          <a:p>
            <a:fld id="{CAFBEBFA-988F-40E0-ADF6-7BADD92C03B8}" type="slidenum">
              <a:rPr lang="ja-JP" altLang="en-US" smtClean="0"/>
              <a:pPr/>
              <a:t>12</a:t>
            </a:fld>
            <a:endParaRPr lang="en-US" altLang="ja-JP" dirty="0" smtClean="0"/>
          </a:p>
        </p:txBody>
      </p:sp>
      <p:sp>
        <p:nvSpPr>
          <p:cNvPr id="23" name="テキスト ボックス 22"/>
          <p:cNvSpPr txBox="1"/>
          <p:nvPr/>
        </p:nvSpPr>
        <p:spPr>
          <a:xfrm>
            <a:off x="5278295" y="1929791"/>
            <a:ext cx="3700873" cy="2000548"/>
          </a:xfrm>
          <a:prstGeom prst="rect">
            <a:avLst/>
          </a:prstGeom>
          <a:noFill/>
        </p:spPr>
        <p:txBody>
          <a:bodyPr wrap="square" rtlCol="0">
            <a:spAutoFit/>
          </a:bodyPr>
          <a:lstStyle/>
          <a:p>
            <a:pPr marL="285750" indent="-285750">
              <a:buClr>
                <a:srgbClr val="0070C0"/>
              </a:buClr>
              <a:buFont typeface="Wingdings" panose="05000000000000000000" pitchFamily="2" charset="2"/>
              <a:buChar char="n"/>
            </a:pPr>
            <a:r>
              <a:rPr kumimoji="1" lang="ja-JP" altLang="en-US" dirty="0" smtClean="0">
                <a:latin typeface="游ゴシック" panose="020B0400000000000000" pitchFamily="50" charset="-128"/>
                <a:ea typeface="游ゴシック" panose="020B0400000000000000" pitchFamily="50" charset="-128"/>
              </a:rPr>
              <a:t>太陽定数が増加するにつれて</a:t>
            </a:r>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全緯度で表面温度は増加する</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endParaRPr kumimoji="1" lang="en-US" altLang="ja-JP" sz="8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r>
              <a:rPr kumimoji="1" lang="en-US" altLang="ja-JP" dirty="0" smtClean="0">
                <a:latin typeface="游ゴシック" panose="020B0400000000000000" pitchFamily="50" charset="-128"/>
                <a:ea typeface="游ゴシック" panose="020B0400000000000000" pitchFamily="50" charset="-128"/>
              </a:rPr>
              <a:t>[S1300] </a:t>
            </a:r>
            <a:r>
              <a:rPr kumimoji="1" lang="ja-JP" altLang="en-US" dirty="0" smtClean="0">
                <a:latin typeface="游ゴシック" panose="020B0400000000000000" pitchFamily="50" charset="-128"/>
                <a:ea typeface="游ゴシック" panose="020B0400000000000000" pitchFamily="50" charset="-128"/>
              </a:rPr>
              <a:t>より </a:t>
            </a:r>
            <a:r>
              <a:rPr kumimoji="1" lang="en-US" altLang="ja-JP" dirty="0" smtClean="0">
                <a:latin typeface="游ゴシック" panose="020B0400000000000000" pitchFamily="50" charset="-128"/>
                <a:ea typeface="游ゴシック" panose="020B0400000000000000" pitchFamily="50" charset="-128"/>
              </a:rPr>
              <a:t>[S14001500] </a:t>
            </a:r>
            <a:r>
              <a:rPr kumimoji="1" lang="ja-JP" altLang="en-US" dirty="0" smtClean="0">
                <a:latin typeface="游ゴシック" panose="020B0400000000000000" pitchFamily="50" charset="-128"/>
                <a:ea typeface="游ゴシック" panose="020B0400000000000000" pitchFamily="50" charset="-128"/>
              </a:rPr>
              <a:t>の方が表面温度の南北差</a:t>
            </a:r>
            <a:r>
              <a:rPr lang="ja-JP" altLang="en-US" dirty="0" smtClean="0">
                <a:latin typeface="游ゴシック" panose="020B0400000000000000" pitchFamily="50" charset="-128"/>
                <a:ea typeface="游ゴシック" panose="020B0400000000000000" pitchFamily="50" charset="-128"/>
              </a:rPr>
              <a:t>が小さい</a:t>
            </a:r>
            <a:endParaRPr kumimoji="1" lang="en-US" altLang="ja-JP" sz="8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r>
              <a:rPr kumimoji="1" lang="en-US" altLang="ja-JP" dirty="0" smtClean="0">
                <a:latin typeface="游ゴシック" panose="020B0400000000000000" pitchFamily="50" charset="-128"/>
                <a:ea typeface="游ゴシック" panose="020B0400000000000000" pitchFamily="50" charset="-128"/>
              </a:rPr>
              <a:t>[S1300] </a:t>
            </a:r>
            <a:r>
              <a:rPr kumimoji="1" lang="ja-JP" altLang="en-US" dirty="0" smtClean="0">
                <a:latin typeface="游ゴシック" panose="020B0400000000000000" pitchFamily="50" charset="-128"/>
                <a:ea typeface="游ゴシック" panose="020B0400000000000000" pitchFamily="50" charset="-128"/>
              </a:rPr>
              <a:t>より </a:t>
            </a:r>
            <a:r>
              <a:rPr kumimoji="1" lang="en-US" altLang="ja-JP" dirty="0" smtClean="0">
                <a:latin typeface="游ゴシック" panose="020B0400000000000000" pitchFamily="50" charset="-128"/>
                <a:ea typeface="游ゴシック" panose="020B0400000000000000" pitchFamily="50" charset="-128"/>
              </a:rPr>
              <a:t>[S1100] </a:t>
            </a:r>
            <a:r>
              <a:rPr kumimoji="1" lang="ja-JP" altLang="en-US" dirty="0" smtClean="0">
                <a:latin typeface="游ゴシック" panose="020B0400000000000000" pitchFamily="50" charset="-128"/>
                <a:ea typeface="游ゴシック" panose="020B0400000000000000" pitchFamily="50" charset="-128"/>
              </a:rPr>
              <a:t>の方が表面温度の南北差が小さい</a:t>
            </a:r>
            <a:endParaRPr kumimoji="1" lang="en-US" altLang="ja-JP" dirty="0" smtClean="0">
              <a:latin typeface="游ゴシック" panose="020B0400000000000000" pitchFamily="50" charset="-128"/>
              <a:ea typeface="游ゴシック" panose="020B0400000000000000" pitchFamily="50" charset="-128"/>
            </a:endParaRPr>
          </a:p>
          <a:p>
            <a:pPr>
              <a:buClr>
                <a:srgbClr val="0070C0"/>
              </a:buClr>
            </a:pPr>
            <a:endParaRPr lang="en-US" altLang="ja-JP" sz="800" dirty="0">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944578" y="4942455"/>
            <a:ext cx="4333717"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000" dirty="0" smtClean="0">
                <a:latin typeface="游ゴシック" panose="020B0400000000000000" pitchFamily="50" charset="-128"/>
                <a:ea typeface="游ゴシック" panose="020B0400000000000000" pitchFamily="50" charset="-128"/>
              </a:rPr>
              <a:t>年平均東西平均表面温度の緯度分布</a:t>
            </a:r>
            <a:endParaRPr kumimoji="1" lang="en-US" altLang="ja-JP" sz="2000" dirty="0" smtClean="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rot="16200000">
            <a:off x="-497161" y="2345614"/>
            <a:ext cx="1967395" cy="369332"/>
          </a:xfrm>
          <a:prstGeom prst="rect">
            <a:avLst/>
          </a:prstGeom>
          <a:noFill/>
        </p:spPr>
        <p:txBody>
          <a:bodyPr wrap="square" rtlCol="0">
            <a:spAutoFit/>
          </a:bodyPr>
          <a:lstStyle/>
          <a:p>
            <a:r>
              <a:rPr lang="ja-JP" altLang="en-US" b="1" dirty="0" smtClean="0">
                <a:latin typeface="游ゴシック" panose="020B0400000000000000" pitchFamily="50" charset="-128"/>
                <a:ea typeface="游ゴシック" panose="020B0400000000000000" pitchFamily="50" charset="-128"/>
              </a:rPr>
              <a:t>表面</a:t>
            </a:r>
            <a:r>
              <a:rPr lang="ja-JP" altLang="en-US" b="1" dirty="0">
                <a:latin typeface="游ゴシック" panose="020B0400000000000000" pitchFamily="50" charset="-128"/>
                <a:ea typeface="游ゴシック" panose="020B0400000000000000" pitchFamily="50" charset="-128"/>
              </a:rPr>
              <a:t>温度</a:t>
            </a:r>
            <a:r>
              <a:rPr lang="ja-JP" altLang="en-US" b="1" dirty="0" smtClean="0">
                <a:latin typeface="游ゴシック" panose="020B0400000000000000" pitchFamily="50" charset="-128"/>
                <a:ea typeface="游ゴシック" panose="020B0400000000000000" pitchFamily="50" charset="-128"/>
              </a:rPr>
              <a:t> </a:t>
            </a:r>
            <a:r>
              <a:rPr lang="en-US" altLang="ja-JP" b="1" dirty="0" smtClean="0">
                <a:latin typeface="游ゴシック" panose="020B0400000000000000" pitchFamily="50" charset="-128"/>
                <a:ea typeface="游ゴシック" panose="020B0400000000000000" pitchFamily="50" charset="-128"/>
              </a:rPr>
              <a:t>[K]</a:t>
            </a:r>
            <a:endParaRPr kumimoji="1" lang="ja-JP" altLang="en-US"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720320" y="4525446"/>
            <a:ext cx="692150" cy="369332"/>
          </a:xfrm>
          <a:prstGeom prst="rect">
            <a:avLst/>
          </a:prstGeom>
          <a:noFill/>
        </p:spPr>
        <p:txBody>
          <a:bodyPr wrap="square" rtlCol="0">
            <a:spAutoFit/>
          </a:bodyPr>
          <a:lstStyle/>
          <a:p>
            <a:r>
              <a:rPr kumimoji="1" lang="ja-JP" altLang="en-US" b="1" dirty="0" smtClean="0">
                <a:latin typeface="游ゴシック" panose="020B0400000000000000" pitchFamily="50" charset="-128"/>
                <a:ea typeface="游ゴシック" panose="020B0400000000000000" pitchFamily="50" charset="-128"/>
              </a:rPr>
              <a:t>緯度</a:t>
            </a:r>
            <a:endParaRPr kumimoji="1" lang="ja-JP" altLang="en-US"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3593201" y="1624513"/>
            <a:ext cx="1367682" cy="369332"/>
          </a:xfrm>
          <a:prstGeom prst="rect">
            <a:avLst/>
          </a:prstGeom>
          <a:noFill/>
        </p:spPr>
        <p:txBody>
          <a:bodyPr wrap="none" rtlCol="0">
            <a:spAutoFit/>
          </a:bodyPr>
          <a:lstStyle/>
          <a:p>
            <a:r>
              <a:rPr kumimoji="1" lang="en-US" altLang="ja-JP" dirty="0" smtClean="0">
                <a:solidFill>
                  <a:srgbClr val="FF0000"/>
                </a:solidFill>
              </a:rPr>
              <a:t>[S14001500]</a:t>
            </a:r>
            <a:endParaRPr kumimoji="1" lang="ja-JP" altLang="en-US" dirty="0">
              <a:solidFill>
                <a:srgbClr val="FF0000"/>
              </a:solidFill>
            </a:endParaRPr>
          </a:p>
        </p:txBody>
      </p:sp>
      <p:sp>
        <p:nvSpPr>
          <p:cNvPr id="11" name="テキスト ボックス 10"/>
          <p:cNvSpPr txBox="1"/>
          <p:nvPr/>
        </p:nvSpPr>
        <p:spPr>
          <a:xfrm>
            <a:off x="4157133" y="2479194"/>
            <a:ext cx="899605" cy="369332"/>
          </a:xfrm>
          <a:prstGeom prst="rect">
            <a:avLst/>
          </a:prstGeom>
          <a:noFill/>
        </p:spPr>
        <p:txBody>
          <a:bodyPr wrap="none" rtlCol="0">
            <a:spAutoFit/>
          </a:bodyPr>
          <a:lstStyle/>
          <a:p>
            <a:r>
              <a:rPr kumimoji="1" lang="en-US" altLang="ja-JP" dirty="0" smtClean="0">
                <a:solidFill>
                  <a:srgbClr val="2DF828"/>
                </a:solidFill>
              </a:rPr>
              <a:t>[S1300]</a:t>
            </a:r>
            <a:endParaRPr kumimoji="1" lang="ja-JP" altLang="en-US" dirty="0">
              <a:solidFill>
                <a:srgbClr val="2DF828"/>
              </a:solidFill>
            </a:endParaRPr>
          </a:p>
        </p:txBody>
      </p:sp>
      <p:sp>
        <p:nvSpPr>
          <p:cNvPr id="30" name="テキスト ボックス 29"/>
          <p:cNvSpPr txBox="1"/>
          <p:nvPr/>
        </p:nvSpPr>
        <p:spPr>
          <a:xfrm>
            <a:off x="4184671" y="3740096"/>
            <a:ext cx="899605" cy="369332"/>
          </a:xfrm>
          <a:prstGeom prst="rect">
            <a:avLst/>
          </a:prstGeom>
          <a:noFill/>
        </p:spPr>
        <p:txBody>
          <a:bodyPr wrap="none" rtlCol="0">
            <a:spAutoFit/>
          </a:bodyPr>
          <a:lstStyle/>
          <a:p>
            <a:r>
              <a:rPr kumimoji="1" lang="en-US" altLang="ja-JP" dirty="0" smtClean="0">
                <a:solidFill>
                  <a:srgbClr val="0A0ADC"/>
                </a:solidFill>
              </a:rPr>
              <a:t>[S1100]</a:t>
            </a:r>
            <a:endParaRPr kumimoji="1" lang="ja-JP" altLang="en-US" dirty="0">
              <a:solidFill>
                <a:srgbClr val="0A0ADC"/>
              </a:solidFill>
            </a:endParaRPr>
          </a:p>
        </p:txBody>
      </p:sp>
    </p:spTree>
    <p:extLst>
      <p:ext uri="{BB962C8B-B14F-4D97-AF65-F5344CB8AC3E}">
        <p14:creationId xmlns:p14="http://schemas.microsoft.com/office/powerpoint/2010/main" val="1892281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8490"/>
            <a:ext cx="7758605" cy="575680"/>
          </a:xfrm>
        </p:spPr>
        <p:txBody>
          <a:bodyPr>
            <a:normAutofit fontScale="90000"/>
          </a:bodyPr>
          <a:lstStyle/>
          <a:p>
            <a:r>
              <a:rPr kumimoji="1" lang="ja-JP" altLang="en-US" dirty="0" smtClean="0"/>
              <a:t>表面における年平均東西平均熱フラックス</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13</a:t>
            </a:fld>
            <a:endParaRPr lang="en-US" altLang="ja-JP" dirty="0" smtClean="0"/>
          </a:p>
        </p:txBody>
      </p:sp>
      <p:sp>
        <p:nvSpPr>
          <p:cNvPr id="37" name="テキスト ボックス 36"/>
          <p:cNvSpPr txBox="1"/>
          <p:nvPr/>
        </p:nvSpPr>
        <p:spPr>
          <a:xfrm>
            <a:off x="567219" y="5530718"/>
            <a:ext cx="8419126" cy="1046440"/>
          </a:xfrm>
          <a:prstGeom prst="rect">
            <a:avLst/>
          </a:prstGeom>
          <a:noFill/>
        </p:spPr>
        <p:txBody>
          <a:bodyPr wrap="square" rtlCol="0">
            <a:spAutoFit/>
          </a:bodyPr>
          <a:lstStyle/>
          <a:p>
            <a:pPr marL="285750" indent="-285750">
              <a:buClr>
                <a:srgbClr val="0070C0"/>
              </a:buClr>
              <a:buFont typeface="Wingdings" panose="05000000000000000000" pitchFamily="2" charset="2"/>
              <a:buChar char="n"/>
            </a:pPr>
            <a:r>
              <a:rPr lang="en-US" altLang="ja-JP" sz="1600" dirty="0" smtClean="0">
                <a:latin typeface="游ゴシック" panose="020B0400000000000000" pitchFamily="50" charset="-128"/>
                <a:ea typeface="游ゴシック" panose="020B0400000000000000" pitchFamily="50" charset="-128"/>
              </a:rPr>
              <a:t>[S1100] </a:t>
            </a:r>
            <a:r>
              <a:rPr lang="ja-JP" altLang="en-US" sz="1600" dirty="0" smtClean="0">
                <a:latin typeface="游ゴシック" panose="020B0400000000000000" pitchFamily="50" charset="-128"/>
                <a:ea typeface="游ゴシック" panose="020B0400000000000000" pitchFamily="50" charset="-128"/>
              </a:rPr>
              <a:t>は下向き長波</a:t>
            </a:r>
            <a:r>
              <a:rPr lang="ja-JP" altLang="en-US" sz="1600" smtClean="0">
                <a:latin typeface="游ゴシック" panose="020B0400000000000000" pitchFamily="50" charset="-128"/>
                <a:ea typeface="游ゴシック" panose="020B0400000000000000" pitchFamily="50" charset="-128"/>
              </a:rPr>
              <a:t>放射フラックスが小さく</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太陽放射フラックスの南北差が小さい</a:t>
            </a:r>
            <a:endParaRPr lang="en-US" altLang="ja-JP" sz="16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r>
              <a:rPr lang="en-US" altLang="ja-JP" sz="1600" dirty="0" smtClean="0">
                <a:latin typeface="游ゴシック" panose="020B0400000000000000" pitchFamily="50" charset="-128"/>
                <a:ea typeface="游ゴシック" panose="020B0400000000000000" pitchFamily="50" charset="-128"/>
              </a:rPr>
              <a:t>[S1300] </a:t>
            </a:r>
            <a:r>
              <a:rPr lang="ja-JP" altLang="en-US" sz="1600" dirty="0" smtClean="0">
                <a:latin typeface="游ゴシック" panose="020B0400000000000000" pitchFamily="50" charset="-128"/>
                <a:ea typeface="游ゴシック" panose="020B0400000000000000" pitchFamily="50" charset="-128"/>
              </a:rPr>
              <a:t>と </a:t>
            </a:r>
            <a:r>
              <a:rPr lang="en-US" altLang="ja-JP" sz="1600" dirty="0" smtClean="0">
                <a:latin typeface="游ゴシック" panose="020B0400000000000000" pitchFamily="50" charset="-128"/>
                <a:ea typeface="游ゴシック" panose="020B0400000000000000" pitchFamily="50" charset="-128"/>
              </a:rPr>
              <a:t>[S14001500] </a:t>
            </a:r>
            <a:r>
              <a:rPr lang="ja-JP" altLang="en-US" sz="1600" dirty="0" smtClean="0">
                <a:latin typeface="游ゴシック" panose="020B0400000000000000" pitchFamily="50" charset="-128"/>
                <a:ea typeface="游ゴシック" panose="020B0400000000000000" pitchFamily="50" charset="-128"/>
              </a:rPr>
              <a:t>を比較すると</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下向き長波放射フラックスの増加量は北極の方が大きい</a:t>
            </a:r>
            <a:endParaRPr lang="en-US" altLang="ja-JP" sz="1600" dirty="0" smtClean="0">
              <a:latin typeface="游ゴシック" panose="020B0400000000000000" pitchFamily="50" charset="-128"/>
              <a:ea typeface="游ゴシック" panose="020B0400000000000000" pitchFamily="50" charset="-128"/>
            </a:endParaRPr>
          </a:p>
          <a:p>
            <a:pPr marL="742950" lvl="1" indent="-285750">
              <a:buClr>
                <a:srgbClr val="0070C0"/>
              </a:buClr>
              <a:buSzPct val="80000"/>
              <a:buFont typeface="Wingdings" panose="05000000000000000000" pitchFamily="2" charset="2"/>
              <a:buChar char="p"/>
            </a:pPr>
            <a:r>
              <a:rPr lang="ja-JP" altLang="en-US" sz="1400" dirty="0" smtClean="0">
                <a:latin typeface="游ゴシック" panose="020B0400000000000000" pitchFamily="50" charset="-128"/>
                <a:ea typeface="游ゴシック" panose="020B0400000000000000" pitchFamily="50" charset="-128"/>
              </a:rPr>
              <a:t>太陽定数の増加に伴う表面温度上昇量は北極の方が大きく</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表面温度の南北差を小さくする</a:t>
            </a:r>
            <a:endParaRPr lang="en-US" altLang="ja-JP" sz="1400" dirty="0" smtClean="0">
              <a:latin typeface="游ゴシック" panose="020B0400000000000000" pitchFamily="50" charset="-128"/>
              <a:ea typeface="游ゴシック" panose="020B04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39401498"/>
              </p:ext>
            </p:extLst>
          </p:nvPr>
        </p:nvGraphicFramePr>
        <p:xfrm>
          <a:off x="567219" y="1446403"/>
          <a:ext cx="8232775" cy="1850904"/>
        </p:xfrm>
        <a:graphic>
          <a:graphicData uri="http://schemas.openxmlformats.org/drawingml/2006/table">
            <a:tbl>
              <a:tblPr firstRow="1" bandRow="1">
                <a:tableStyleId>{5C22544A-7EE6-4342-B048-85BDC9FD1C3A}</a:tableStyleId>
              </a:tblPr>
              <a:tblGrid>
                <a:gridCol w="3024505"/>
                <a:gridCol w="900430"/>
                <a:gridCol w="900430"/>
                <a:gridCol w="1306830"/>
                <a:gridCol w="2100580"/>
              </a:tblGrid>
              <a:tr h="426541">
                <a:tc>
                  <a:txBody>
                    <a:bodyPr/>
                    <a:lstStyle/>
                    <a:p>
                      <a:pPr algn="ct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[S1100]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[S1300]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[S14001500]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[S14001500]</a:t>
                      </a:r>
                      <a:r>
                        <a:rPr kumimoji="1" lang="ja-JP" altLang="en-US" sz="1400" baseline="0" dirty="0" smtClean="0">
                          <a:latin typeface="游ゴシック" panose="020B0400000000000000" pitchFamily="50" charset="-128"/>
                          <a:ea typeface="游ゴシック" panose="020B0400000000000000" pitchFamily="50" charset="-128"/>
                        </a:rPr>
                        <a:t> </a:t>
                      </a:r>
                      <a:r>
                        <a:rPr kumimoji="1" lang="en-US" altLang="ja-JP" sz="1400" dirty="0" smtClean="0">
                          <a:latin typeface="游ゴシック" panose="020B0400000000000000" pitchFamily="50" charset="-128"/>
                          <a:ea typeface="游ゴシック" panose="020B0400000000000000" pitchFamily="50" charset="-128"/>
                        </a:rPr>
                        <a:t>- [S1300]</a:t>
                      </a:r>
                      <a:endParaRPr kumimoji="1" lang="ja-JP" altLang="en-US" sz="1400" dirty="0">
                        <a:latin typeface="游ゴシック" panose="020B0400000000000000" pitchFamily="50" charset="-128"/>
                        <a:ea typeface="游ゴシック" panose="020B0400000000000000" pitchFamily="50" charset="-128"/>
                      </a:endParaRPr>
                    </a:p>
                  </a:txBody>
                  <a:tcPr anchor="ctr"/>
                </a:tc>
              </a:tr>
              <a:tr h="329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太陽放射フラックス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-125</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-210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-240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-30</a:t>
                      </a:r>
                      <a:endParaRPr kumimoji="1" lang="ja-JP" altLang="en-US" sz="1400" dirty="0">
                        <a:latin typeface="游ゴシック" panose="020B0400000000000000" pitchFamily="50" charset="-128"/>
                        <a:ea typeface="游ゴシック" panose="020B0400000000000000" pitchFamily="50" charset="-128"/>
                      </a:endParaRPr>
                    </a:p>
                  </a:txBody>
                  <a:tcPr anchor="ctr"/>
                </a:tc>
              </a:tr>
              <a:tr h="360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下向き長波放射フラックス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-60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-350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-525</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-175</a:t>
                      </a:r>
                      <a:endParaRPr kumimoji="1" lang="ja-JP" altLang="en-US" sz="1400" dirty="0">
                        <a:latin typeface="游ゴシック" panose="020B0400000000000000" pitchFamily="50" charset="-128"/>
                        <a:ea typeface="游ゴシック" panose="020B0400000000000000" pitchFamily="50" charset="-128"/>
                      </a:endParaRPr>
                    </a:p>
                  </a:txBody>
                  <a:tcPr anchor="ctr"/>
                </a:tc>
              </a:tr>
              <a:tr h="404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上向き長波放射フラックス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160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425</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550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-125</a:t>
                      </a:r>
                      <a:endParaRPr kumimoji="1" lang="ja-JP" altLang="en-US" sz="1400" dirty="0">
                        <a:latin typeface="游ゴシック" panose="020B0400000000000000" pitchFamily="50" charset="-128"/>
                        <a:ea typeface="游ゴシック" panose="020B0400000000000000" pitchFamily="50" charset="-128"/>
                      </a:endParaRPr>
                    </a:p>
                  </a:txBody>
                  <a:tcPr anchor="ctr"/>
                </a:tc>
              </a:tr>
              <a:tr h="329650">
                <a:tc>
                  <a:txBody>
                    <a:bodyPr/>
                    <a:lstStyle/>
                    <a:p>
                      <a:pPr algn="ctr"/>
                      <a:r>
                        <a:rPr kumimoji="1" lang="ja-JP" altLang="en-US" sz="1400" dirty="0" smtClean="0">
                          <a:latin typeface="游ゴシック" panose="020B0400000000000000" pitchFamily="50" charset="-128"/>
                          <a:ea typeface="游ゴシック" panose="020B0400000000000000" pitchFamily="50" charset="-128"/>
                        </a:rPr>
                        <a:t>蒸発フラックス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125</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75</a:t>
                      </a:r>
                      <a:endParaRPr kumimoji="1" lang="ja-JP" altLang="en-US" sz="1400" dirty="0">
                        <a:latin typeface="游ゴシック" panose="020B0400000000000000" pitchFamily="50" charset="-128"/>
                        <a:ea typeface="游ゴシック" panose="020B0400000000000000" pitchFamily="50" charset="-128"/>
                      </a:endParaRPr>
                    </a:p>
                  </a:txBody>
                  <a:tcPr anchor="ctr"/>
                </a:tc>
              </a:tr>
            </a:tbl>
          </a:graphicData>
        </a:graphic>
      </p:graphicFrame>
      <p:sp>
        <p:nvSpPr>
          <p:cNvPr id="14" name="テキスト ボックス 13"/>
          <p:cNvSpPr txBox="1"/>
          <p:nvPr/>
        </p:nvSpPr>
        <p:spPr>
          <a:xfrm>
            <a:off x="681070" y="1104785"/>
            <a:ext cx="70629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rgbClr val="0070C0"/>
              </a:buClr>
            </a:pPr>
            <a:r>
              <a:rPr kumimoji="1" lang="ja-JP" altLang="en-US" sz="1600" dirty="0" smtClean="0"/>
              <a:t>赤道</a:t>
            </a:r>
            <a:endParaRPr kumimoji="1" lang="ja-JP" altLang="en-US" sz="1600" dirty="0"/>
          </a:p>
        </p:txBody>
      </p:sp>
      <p:sp>
        <p:nvSpPr>
          <p:cNvPr id="30" name="テキスト ボックス 29"/>
          <p:cNvSpPr txBox="1"/>
          <p:nvPr/>
        </p:nvSpPr>
        <p:spPr>
          <a:xfrm>
            <a:off x="674765" y="3327781"/>
            <a:ext cx="71260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
                <a:srgbClr val="0070C0"/>
              </a:buClr>
            </a:pPr>
            <a:r>
              <a:rPr kumimoji="1" lang="ja-JP" altLang="en-US" sz="1600" dirty="0" smtClean="0"/>
              <a:t>北極</a:t>
            </a:r>
            <a:endParaRPr kumimoji="1" lang="ja-JP" altLang="en-US" sz="1600" dirty="0"/>
          </a:p>
        </p:txBody>
      </p:sp>
      <p:graphicFrame>
        <p:nvGraphicFramePr>
          <p:cNvPr id="36" name="表 35"/>
          <p:cNvGraphicFramePr>
            <a:graphicFrameLocks noGrp="1"/>
          </p:cNvGraphicFramePr>
          <p:nvPr>
            <p:extLst>
              <p:ext uri="{D42A27DB-BD31-4B8C-83A1-F6EECF244321}">
                <p14:modId xmlns:p14="http://schemas.microsoft.com/office/powerpoint/2010/main" val="1070747441"/>
              </p:ext>
            </p:extLst>
          </p:nvPr>
        </p:nvGraphicFramePr>
        <p:xfrm>
          <a:off x="567219" y="3681859"/>
          <a:ext cx="8232775" cy="1841624"/>
        </p:xfrm>
        <a:graphic>
          <a:graphicData uri="http://schemas.openxmlformats.org/drawingml/2006/table">
            <a:tbl>
              <a:tblPr firstRow="1" bandRow="1">
                <a:tableStyleId>{5C22544A-7EE6-4342-B048-85BDC9FD1C3A}</a:tableStyleId>
              </a:tblPr>
              <a:tblGrid>
                <a:gridCol w="3024505"/>
                <a:gridCol w="900430"/>
                <a:gridCol w="900430"/>
                <a:gridCol w="1306830"/>
                <a:gridCol w="2100580"/>
              </a:tblGrid>
              <a:tr h="417261">
                <a:tc>
                  <a:txBody>
                    <a:bodyPr/>
                    <a:lstStyle/>
                    <a:p>
                      <a:pPr algn="ct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[S1100]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[S1300]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[S14001500]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[S14001500] - [S1300]</a:t>
                      </a:r>
                      <a:endParaRPr kumimoji="1" lang="ja-JP" altLang="en-US" sz="1400" dirty="0">
                        <a:latin typeface="游ゴシック" panose="020B0400000000000000" pitchFamily="50" charset="-128"/>
                        <a:ea typeface="游ゴシック" panose="020B0400000000000000" pitchFamily="50" charset="-128"/>
                      </a:endParaRPr>
                    </a:p>
                  </a:txBody>
                  <a:tcPr anchor="ctr"/>
                </a:tc>
              </a:tr>
              <a:tr h="329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太陽放射フラックス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-50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-50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-90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-40</a:t>
                      </a:r>
                      <a:endParaRPr kumimoji="1" lang="ja-JP" altLang="en-US" sz="1400" dirty="0">
                        <a:latin typeface="游ゴシック" panose="020B0400000000000000" pitchFamily="50" charset="-128"/>
                        <a:ea typeface="游ゴシック" panose="020B0400000000000000" pitchFamily="50" charset="-128"/>
                      </a:endParaRPr>
                    </a:p>
                  </a:txBody>
                  <a:tcPr anchor="ctr"/>
                </a:tc>
              </a:tr>
              <a:tr h="360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下向き長波放射フラックス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-75</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-300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-225</a:t>
                      </a:r>
                      <a:endParaRPr kumimoji="1" lang="ja-JP" altLang="en-US" sz="1400" dirty="0">
                        <a:latin typeface="游ゴシック" panose="020B0400000000000000" pitchFamily="50" charset="-128"/>
                        <a:ea typeface="游ゴシック" panose="020B0400000000000000" pitchFamily="50" charset="-128"/>
                      </a:endParaRPr>
                    </a:p>
                  </a:txBody>
                  <a:tcPr anchor="ctr"/>
                </a:tc>
              </a:tr>
              <a:tr h="404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上向き長波放射フラックス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smtClean="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60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140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350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210</a:t>
                      </a:r>
                      <a:endParaRPr kumimoji="1" lang="ja-JP" altLang="en-US" sz="1400" dirty="0">
                        <a:latin typeface="游ゴシック" panose="020B0400000000000000" pitchFamily="50" charset="-128"/>
                        <a:ea typeface="游ゴシック" panose="020B0400000000000000" pitchFamily="50" charset="-128"/>
                      </a:endParaRPr>
                    </a:p>
                  </a:txBody>
                  <a:tcPr anchor="ctr"/>
                </a:tc>
              </a:tr>
              <a:tr h="329650">
                <a:tc>
                  <a:txBody>
                    <a:bodyPr/>
                    <a:lstStyle/>
                    <a:p>
                      <a:pPr algn="ctr"/>
                      <a:r>
                        <a:rPr kumimoji="1" lang="ja-JP" altLang="en-US" sz="1400" dirty="0" smtClean="0">
                          <a:latin typeface="游ゴシック" panose="020B0400000000000000" pitchFamily="50" charset="-128"/>
                          <a:ea typeface="游ゴシック" panose="020B0400000000000000" pitchFamily="50" charset="-128"/>
                        </a:rPr>
                        <a:t>蒸発フラックス</a:t>
                      </a:r>
                      <a:r>
                        <a:rPr kumimoji="1" lang="en-US" altLang="ja-JP" sz="1400" baseline="0" dirty="0" smtClean="0">
                          <a:latin typeface="游ゴシック" panose="020B0400000000000000" pitchFamily="50" charset="-128"/>
                          <a:ea typeface="游ゴシック" panose="020B0400000000000000" pitchFamily="50" charset="-128"/>
                        </a:rPr>
                        <a:t> [W/m</a:t>
                      </a:r>
                      <a:r>
                        <a:rPr kumimoji="1" lang="en-US" altLang="ja-JP" sz="1400" baseline="30000" dirty="0" smtClean="0">
                          <a:latin typeface="游ゴシック" panose="020B0400000000000000" pitchFamily="50" charset="-128"/>
                          <a:ea typeface="游ゴシック" panose="020B0400000000000000" pitchFamily="50" charset="-128"/>
                        </a:rPr>
                        <a:t>2</a:t>
                      </a:r>
                      <a:r>
                        <a:rPr kumimoji="1" lang="en-US" altLang="ja-JP" sz="1400" baseline="0" dirty="0" smtClean="0">
                          <a:latin typeface="游ゴシック" panose="020B0400000000000000" pitchFamily="50" charset="-128"/>
                          <a:ea typeface="游ゴシック" panose="020B0400000000000000" pitchFamily="50" charset="-128"/>
                        </a:rPr>
                        <a:t>]</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0</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25</a:t>
                      </a:r>
                      <a:endParaRPr kumimoji="1" lang="ja-JP" altLang="en-US" sz="14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400" dirty="0" smtClean="0">
                          <a:latin typeface="游ゴシック" panose="020B0400000000000000" pitchFamily="50" charset="-128"/>
                          <a:ea typeface="游ゴシック" panose="020B0400000000000000" pitchFamily="50" charset="-128"/>
                        </a:rPr>
                        <a:t>25</a:t>
                      </a:r>
                      <a:endParaRPr kumimoji="1" lang="ja-JP" altLang="en-US" sz="1400" dirty="0">
                        <a:latin typeface="游ゴシック" panose="020B0400000000000000" pitchFamily="50" charset="-128"/>
                        <a:ea typeface="游ゴシック" panose="020B0400000000000000" pitchFamily="50" charset="-128"/>
                      </a:endParaRPr>
                    </a:p>
                  </a:txBody>
                  <a:tcPr anchor="ctr"/>
                </a:tc>
              </a:tr>
            </a:tbl>
          </a:graphicData>
        </a:graphic>
      </p:graphicFrame>
    </p:spTree>
    <p:extLst>
      <p:ext uri="{BB962C8B-B14F-4D97-AF65-F5344CB8AC3E}">
        <p14:creationId xmlns:p14="http://schemas.microsoft.com/office/powerpoint/2010/main" val="4087737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6316" t="1220" r="12071" b="6881"/>
          <a:stretch/>
        </p:blipFill>
        <p:spPr>
          <a:xfrm>
            <a:off x="5222117" y="1325338"/>
            <a:ext cx="2930250" cy="2820220"/>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16034" r="12071" b="6692"/>
          <a:stretch/>
        </p:blipFill>
        <p:spPr>
          <a:xfrm>
            <a:off x="1365430" y="1325338"/>
            <a:ext cx="2897407" cy="2820220"/>
          </a:xfrm>
          <a:prstGeom prst="rect">
            <a:avLst/>
          </a:prstGeom>
        </p:spPr>
      </p:pic>
      <p:sp>
        <p:nvSpPr>
          <p:cNvPr id="2" name="タイトル 1"/>
          <p:cNvSpPr>
            <a:spLocks noGrp="1"/>
          </p:cNvSpPr>
          <p:nvPr>
            <p:ph type="title"/>
          </p:nvPr>
        </p:nvSpPr>
        <p:spPr/>
        <p:txBody>
          <a:bodyPr/>
          <a:lstStyle/>
          <a:p>
            <a:r>
              <a:rPr kumimoji="1" lang="ja-JP" altLang="en-US" dirty="0" smtClean="0"/>
              <a:t>氷線緯度と太陽定数の関係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14</a:t>
            </a:fld>
            <a:endParaRPr lang="en-US" altLang="ja-JP" dirty="0" smtClean="0"/>
          </a:p>
        </p:txBody>
      </p:sp>
      <p:sp>
        <p:nvSpPr>
          <p:cNvPr id="35" name="テキスト ボックス 34"/>
          <p:cNvSpPr txBox="1"/>
          <p:nvPr/>
        </p:nvSpPr>
        <p:spPr>
          <a:xfrm rot="16200000">
            <a:off x="679652" y="2485031"/>
            <a:ext cx="1033003"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氷線緯度</a:t>
            </a:r>
            <a:endParaRPr kumimoji="1" lang="ja-JP" altLang="en-US" sz="1600" b="1" dirty="0">
              <a:latin typeface="游ゴシック" panose="020B0400000000000000" pitchFamily="50" charset="-128"/>
              <a:ea typeface="游ゴシック" panose="020B0400000000000000" pitchFamily="50" charset="-128"/>
            </a:endParaRPr>
          </a:p>
        </p:txBody>
      </p:sp>
      <p:sp>
        <p:nvSpPr>
          <p:cNvPr id="43" name="角丸四角形 42"/>
          <p:cNvSpPr/>
          <p:nvPr/>
        </p:nvSpPr>
        <p:spPr>
          <a:xfrm>
            <a:off x="2686909" y="2968703"/>
            <a:ext cx="1393207" cy="8339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746857" y="2975317"/>
            <a:ext cx="1443769" cy="830997"/>
          </a:xfrm>
          <a:prstGeom prst="rect">
            <a:avLst/>
          </a:prstGeom>
          <a:noFill/>
        </p:spPr>
        <p:txBody>
          <a:bodyPr wrap="square" rtlCol="0">
            <a:spAutoFit/>
          </a:bodyPr>
          <a:lstStyle/>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全球凍結</a:t>
            </a:r>
            <a:r>
              <a:rPr lang="ja-JP" altLang="en-US" sz="800" b="1" dirty="0">
                <a:latin typeface="游ゴシック" panose="020B0400000000000000" pitchFamily="50" charset="-128"/>
                <a:ea typeface="游ゴシック" panose="020B0400000000000000" pitchFamily="50" charset="-128"/>
              </a:rPr>
              <a:t>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280 K)</a:t>
            </a:r>
          </a:p>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全球凍結解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200 K)</a:t>
            </a:r>
          </a:p>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部分凍結解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280 K)</a:t>
            </a:r>
          </a:p>
          <a:p>
            <a:r>
              <a:rPr kumimoji="1" lang="en-US" altLang="ja-JP" sz="800" b="1" dirty="0" smtClean="0">
                <a:latin typeface="游ゴシック" panose="020B0400000000000000" pitchFamily="50" charset="-128"/>
                <a:ea typeface="游ゴシック" panose="020B0400000000000000" pitchFamily="50" charset="-128"/>
              </a:rPr>
              <a:t>: </a:t>
            </a:r>
            <a:r>
              <a:rPr lang="ja-JP" altLang="en-US" sz="800" b="1" dirty="0" smtClean="0">
                <a:latin typeface="游ゴシック" panose="020B0400000000000000" pitchFamily="50" charset="-128"/>
                <a:ea typeface="游ゴシック" panose="020B0400000000000000" pitchFamily="50" charset="-128"/>
              </a:rPr>
              <a:t>部分凍結解</a:t>
            </a:r>
            <a:r>
              <a:rPr lang="en-US" altLang="ja-JP" sz="800" b="1" dirty="0" smtClean="0">
                <a:latin typeface="游ゴシック" panose="020B0400000000000000" pitchFamily="50" charset="-128"/>
                <a:ea typeface="游ゴシック" panose="020B0400000000000000" pitchFamily="50" charset="-128"/>
              </a:rPr>
              <a:t>(</a:t>
            </a:r>
            <a:r>
              <a:rPr lang="en-US" altLang="ja-JP" sz="800" b="1" dirty="0" err="1" smtClean="0">
                <a:latin typeface="游ゴシック" panose="020B0400000000000000" pitchFamily="50" charset="-128"/>
                <a:ea typeface="游ゴシック" panose="020B0400000000000000" pitchFamily="50" charset="-128"/>
              </a:rPr>
              <a:t>Init</a:t>
            </a:r>
            <a:r>
              <a:rPr lang="en-US" altLang="ja-JP" sz="800" b="1" dirty="0" smtClean="0">
                <a:latin typeface="游ゴシック" panose="020B0400000000000000" pitchFamily="50" charset="-128"/>
                <a:ea typeface="游ゴシック" panose="020B0400000000000000" pitchFamily="50" charset="-128"/>
              </a:rPr>
              <a:t> [S1500])</a:t>
            </a:r>
            <a:endParaRPr kumimoji="1" lang="en-US" altLang="ja-JP" sz="800" b="1" dirty="0" smtClean="0">
              <a:latin typeface="游ゴシック" panose="020B0400000000000000" pitchFamily="50" charset="-128"/>
              <a:ea typeface="游ゴシック" panose="020B0400000000000000" pitchFamily="50" charset="-128"/>
            </a:endParaRPr>
          </a:p>
          <a:p>
            <a:r>
              <a:rPr lang="en-US" altLang="ja-JP" sz="800" b="1" dirty="0" smtClean="0">
                <a:latin typeface="游ゴシック" panose="020B0400000000000000" pitchFamily="50" charset="-128"/>
                <a:ea typeface="游ゴシック" panose="020B0400000000000000" pitchFamily="50" charset="-128"/>
              </a:rPr>
              <a:t>: </a:t>
            </a:r>
            <a:r>
              <a:rPr lang="ja-JP" altLang="en-US" sz="800" b="1" dirty="0">
                <a:latin typeface="游ゴシック" panose="020B0400000000000000" pitchFamily="50" charset="-128"/>
                <a:ea typeface="游ゴシック" panose="020B0400000000000000" pitchFamily="50" charset="-128"/>
              </a:rPr>
              <a:t>氷</a:t>
            </a:r>
            <a:r>
              <a:rPr lang="ja-JP" altLang="en-US" sz="800" b="1" dirty="0" smtClean="0">
                <a:latin typeface="游ゴシック" panose="020B0400000000000000" pitchFamily="50" charset="-128"/>
                <a:ea typeface="游ゴシック" panose="020B0400000000000000" pitchFamily="50" charset="-128"/>
              </a:rPr>
              <a:t>なし</a:t>
            </a:r>
            <a:r>
              <a:rPr lang="ja-JP" altLang="en-US" sz="800" b="1" dirty="0">
                <a:latin typeface="游ゴシック" panose="020B0400000000000000" pitchFamily="50" charset="-128"/>
                <a:ea typeface="游ゴシック" panose="020B0400000000000000" pitchFamily="50" charset="-128"/>
              </a:rPr>
              <a:t>解</a:t>
            </a:r>
            <a:r>
              <a:rPr lang="en-US" altLang="ja-JP" sz="800" b="1" dirty="0" smtClean="0">
                <a:latin typeface="游ゴシック" panose="020B0400000000000000" pitchFamily="50" charset="-128"/>
                <a:ea typeface="游ゴシック" panose="020B0400000000000000" pitchFamily="50" charset="-128"/>
              </a:rPr>
              <a:t>(</a:t>
            </a:r>
            <a:r>
              <a:rPr lang="en-US" altLang="ja-JP" sz="800" b="1" dirty="0" err="1" smtClean="0">
                <a:latin typeface="游ゴシック" panose="020B0400000000000000" pitchFamily="50" charset="-128"/>
                <a:ea typeface="游ゴシック" panose="020B0400000000000000" pitchFamily="50" charset="-128"/>
              </a:rPr>
              <a:t>Init</a:t>
            </a:r>
            <a:r>
              <a:rPr lang="en-US" altLang="ja-JP" sz="800" b="1" dirty="0" smtClean="0">
                <a:latin typeface="游ゴシック" panose="020B0400000000000000" pitchFamily="50" charset="-128"/>
                <a:ea typeface="游ゴシック" panose="020B0400000000000000" pitchFamily="50" charset="-128"/>
              </a:rPr>
              <a:t> 280 K)</a:t>
            </a:r>
            <a:endParaRPr lang="en-US" altLang="ja-JP" sz="800" b="1" dirty="0">
              <a:latin typeface="游ゴシック" panose="020B0400000000000000" pitchFamily="50" charset="-128"/>
              <a:ea typeface="游ゴシック" panose="020B0400000000000000" pitchFamily="50" charset="-128"/>
            </a:endParaRPr>
          </a:p>
          <a:p>
            <a:r>
              <a:rPr lang="en-US" altLang="ja-JP" sz="800" b="1" dirty="0" smtClean="0">
                <a:latin typeface="游ゴシック" panose="020B0400000000000000" pitchFamily="50" charset="-128"/>
                <a:ea typeface="游ゴシック" panose="020B0400000000000000" pitchFamily="50" charset="-128"/>
              </a:rPr>
              <a:t>: </a:t>
            </a:r>
            <a:r>
              <a:rPr lang="ja-JP" altLang="en-US" sz="800" b="1" dirty="0" smtClean="0">
                <a:latin typeface="游ゴシック" panose="020B0400000000000000" pitchFamily="50" charset="-128"/>
                <a:ea typeface="游ゴシック" panose="020B0400000000000000" pitchFamily="50" charset="-128"/>
              </a:rPr>
              <a:t>氷なし</a:t>
            </a:r>
            <a:r>
              <a:rPr lang="ja-JP" altLang="en-US" sz="800" b="1" dirty="0">
                <a:latin typeface="游ゴシック" panose="020B0400000000000000" pitchFamily="50" charset="-128"/>
                <a:ea typeface="游ゴシック" panose="020B0400000000000000" pitchFamily="50" charset="-128"/>
              </a:rPr>
              <a:t>解</a:t>
            </a:r>
            <a:r>
              <a:rPr lang="en-US" altLang="ja-JP" sz="800" b="1" dirty="0" smtClean="0">
                <a:latin typeface="游ゴシック" panose="020B0400000000000000" pitchFamily="50" charset="-128"/>
                <a:ea typeface="游ゴシック" panose="020B0400000000000000" pitchFamily="50" charset="-128"/>
              </a:rPr>
              <a:t>(</a:t>
            </a:r>
            <a:r>
              <a:rPr lang="en-US" altLang="ja-JP" sz="800" b="1" dirty="0" err="1">
                <a:latin typeface="游ゴシック" panose="020B0400000000000000" pitchFamily="50" charset="-128"/>
                <a:ea typeface="游ゴシック" panose="020B0400000000000000" pitchFamily="50" charset="-128"/>
              </a:rPr>
              <a:t>Init</a:t>
            </a:r>
            <a:r>
              <a:rPr lang="en-US" altLang="ja-JP" sz="800" b="1" dirty="0">
                <a:latin typeface="游ゴシック" panose="020B0400000000000000" pitchFamily="50" charset="-128"/>
                <a:ea typeface="游ゴシック" panose="020B0400000000000000" pitchFamily="50" charset="-128"/>
              </a:rPr>
              <a:t> [</a:t>
            </a:r>
            <a:r>
              <a:rPr lang="en-US" altLang="ja-JP" sz="800" b="1" dirty="0" smtClean="0">
                <a:latin typeface="游ゴシック" panose="020B0400000000000000" pitchFamily="50" charset="-128"/>
                <a:ea typeface="游ゴシック" panose="020B0400000000000000" pitchFamily="50" charset="-128"/>
              </a:rPr>
              <a:t>S1500])</a:t>
            </a:r>
          </a:p>
        </p:txBody>
      </p:sp>
      <p:sp>
        <p:nvSpPr>
          <p:cNvPr id="30" name="テキスト ボックス 29"/>
          <p:cNvSpPr txBox="1"/>
          <p:nvPr/>
        </p:nvSpPr>
        <p:spPr>
          <a:xfrm>
            <a:off x="2366389" y="1093760"/>
            <a:ext cx="947713" cy="369332"/>
          </a:xfrm>
          <a:prstGeom prst="rect">
            <a:avLst/>
          </a:prstGeom>
          <a:noFill/>
        </p:spPr>
        <p:txBody>
          <a:bodyPr wrap="square" rtlCol="0">
            <a:spAutoFit/>
          </a:bodyPr>
          <a:lstStyle/>
          <a:p>
            <a:r>
              <a:rPr lang="ja-JP" altLang="en-US" b="1" dirty="0" smtClean="0">
                <a:latin typeface="游ゴシック" panose="020B0400000000000000" pitchFamily="50" charset="-128"/>
                <a:ea typeface="游ゴシック" panose="020B0400000000000000" pitchFamily="50" charset="-128"/>
              </a:rPr>
              <a:t>北半球</a:t>
            </a:r>
            <a:endParaRPr kumimoji="1" lang="ja-JP" altLang="en-US" b="1" dirty="0">
              <a:latin typeface="游ゴシック" panose="020B0400000000000000" pitchFamily="50" charset="-128"/>
              <a:ea typeface="游ゴシック" panose="020B0400000000000000" pitchFamily="50" charset="-128"/>
            </a:endParaRPr>
          </a:p>
        </p:txBody>
      </p:sp>
      <p:sp>
        <p:nvSpPr>
          <p:cNvPr id="31" name="テキスト ボックス 30"/>
          <p:cNvSpPr txBox="1"/>
          <p:nvPr/>
        </p:nvSpPr>
        <p:spPr>
          <a:xfrm>
            <a:off x="6198011" y="1083817"/>
            <a:ext cx="1712385" cy="369332"/>
          </a:xfrm>
          <a:prstGeom prst="rect">
            <a:avLst/>
          </a:prstGeom>
          <a:noFill/>
        </p:spPr>
        <p:txBody>
          <a:bodyPr wrap="square" rtlCol="0">
            <a:spAutoFit/>
          </a:bodyPr>
          <a:lstStyle/>
          <a:p>
            <a:r>
              <a:rPr lang="en-US" altLang="ja-JP" b="1" dirty="0" smtClean="0">
                <a:latin typeface="游ゴシック" panose="020B0400000000000000" pitchFamily="50" charset="-128"/>
                <a:ea typeface="游ゴシック" panose="020B0400000000000000" pitchFamily="50" charset="-128"/>
              </a:rPr>
              <a:t> </a:t>
            </a:r>
            <a:r>
              <a:rPr lang="ja-JP" altLang="en-US" b="1" dirty="0">
                <a:latin typeface="游ゴシック" panose="020B0400000000000000" pitchFamily="50" charset="-128"/>
                <a:ea typeface="游ゴシック" panose="020B0400000000000000" pitchFamily="50" charset="-128"/>
              </a:rPr>
              <a:t>南</a:t>
            </a:r>
            <a:r>
              <a:rPr lang="ja-JP" altLang="en-US" b="1" dirty="0" smtClean="0">
                <a:latin typeface="游ゴシック" panose="020B0400000000000000" pitchFamily="50" charset="-128"/>
                <a:ea typeface="游ゴシック" panose="020B0400000000000000" pitchFamily="50" charset="-128"/>
              </a:rPr>
              <a:t>半球</a:t>
            </a:r>
            <a:endParaRPr kumimoji="1" lang="ja-JP" altLang="en-US" b="1" dirty="0">
              <a:latin typeface="游ゴシック" panose="020B0400000000000000" pitchFamily="50" charset="-128"/>
              <a:ea typeface="游ゴシック" panose="020B0400000000000000" pitchFamily="50" charset="-128"/>
            </a:endParaRPr>
          </a:p>
        </p:txBody>
      </p:sp>
      <p:sp>
        <p:nvSpPr>
          <p:cNvPr id="94" name="テキスト ボックス 93"/>
          <p:cNvSpPr txBox="1"/>
          <p:nvPr/>
        </p:nvSpPr>
        <p:spPr>
          <a:xfrm>
            <a:off x="5849719" y="4177563"/>
            <a:ext cx="2060677"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太陽定数 </a:t>
            </a:r>
            <a:r>
              <a:rPr lang="en-US" altLang="ja-JP" sz="1600" b="1" dirty="0" smtClean="0">
                <a:latin typeface="游ゴシック" panose="020B0400000000000000" pitchFamily="50" charset="-128"/>
                <a:ea typeface="游ゴシック" panose="020B0400000000000000" pitchFamily="50" charset="-128"/>
              </a:rPr>
              <a:t>[Wm</a:t>
            </a:r>
            <a:r>
              <a:rPr lang="en-US" altLang="ja-JP" sz="1600" b="1" baseline="30000" dirty="0" smtClean="0">
                <a:latin typeface="游ゴシック" panose="020B0400000000000000" pitchFamily="50" charset="-128"/>
                <a:ea typeface="游ゴシック" panose="020B0400000000000000" pitchFamily="50" charset="-128"/>
              </a:rPr>
              <a:t>-2</a:t>
            </a:r>
            <a:r>
              <a:rPr lang="en-US" altLang="ja-JP" sz="1600" b="1" dirty="0" smtClean="0">
                <a:latin typeface="游ゴシック" panose="020B0400000000000000" pitchFamily="50" charset="-128"/>
                <a:ea typeface="游ゴシック" panose="020B0400000000000000" pitchFamily="50" charset="-128"/>
              </a:rPr>
              <a:t>]</a:t>
            </a:r>
            <a:endParaRPr kumimoji="1" lang="ja-JP" altLang="en-US" sz="1600" b="1" dirty="0">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2762849" y="3060700"/>
            <a:ext cx="54000" cy="54000"/>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762849" y="3305004"/>
            <a:ext cx="54000" cy="5400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761008" y="3546525"/>
            <a:ext cx="54000" cy="5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762849" y="3665598"/>
            <a:ext cx="54000" cy="54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711486" y="5086176"/>
            <a:ext cx="7877878" cy="1200329"/>
          </a:xfrm>
          <a:prstGeom prst="rect">
            <a:avLst/>
          </a:prstGeom>
          <a:noFill/>
        </p:spPr>
        <p:txBody>
          <a:bodyPr wrap="square" rtlCol="0">
            <a:spAutoFit/>
          </a:bodyPr>
          <a:lstStyle/>
          <a:p>
            <a:pPr marL="457200" indent="-457200">
              <a:buClr>
                <a:srgbClr val="0070C0"/>
              </a:buClr>
              <a:buFont typeface="Wingdings" panose="05000000000000000000" pitchFamily="2" charset="2"/>
              <a:buChar char="n"/>
            </a:pPr>
            <a:r>
              <a:rPr lang="ja-JP" altLang="en-US" dirty="0" smtClean="0">
                <a:latin typeface="游ゴシック" panose="020B0400000000000000" pitchFamily="50" charset="-128"/>
                <a:ea typeface="游ゴシック" panose="020B0400000000000000" pitchFamily="50" charset="-128"/>
              </a:rPr>
              <a:t>全球凍結解</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両半球部分凍結解および北半球氷なし解が得られた</a:t>
            </a:r>
            <a:endParaRPr lang="en-US" altLang="ja-JP" dirty="0" smtClean="0">
              <a:latin typeface="游ゴシック" panose="020B0400000000000000" pitchFamily="50" charset="-128"/>
              <a:ea typeface="游ゴシック" panose="020B0400000000000000" pitchFamily="50" charset="-128"/>
            </a:endParaRPr>
          </a:p>
          <a:p>
            <a:pPr marL="914400" lvl="1" indent="-457200">
              <a:buClr>
                <a:srgbClr val="0070C0"/>
              </a:buClr>
              <a:buSzPct val="80000"/>
              <a:buFont typeface="Wingdings" panose="05000000000000000000" pitchFamily="2" charset="2"/>
              <a:buChar char="p"/>
            </a:pPr>
            <a:r>
              <a:rPr lang="ja-JP" altLang="en-US" dirty="0" smtClean="0">
                <a:latin typeface="游ゴシック" panose="020B0400000000000000" pitchFamily="50" charset="-128"/>
                <a:ea typeface="游ゴシック" panose="020B0400000000000000" pitchFamily="50" charset="-128"/>
              </a:rPr>
              <a:t>南半球氷なし解は得られていない</a:t>
            </a:r>
            <a:endParaRPr lang="en-US" altLang="ja-JP" dirty="0" smtClean="0">
              <a:latin typeface="游ゴシック" panose="020B0400000000000000" pitchFamily="50" charset="-128"/>
              <a:ea typeface="游ゴシック" panose="020B0400000000000000" pitchFamily="50" charset="-128"/>
            </a:endParaRPr>
          </a:p>
          <a:p>
            <a:pPr marL="914400" lvl="1" indent="-457200">
              <a:buClr>
                <a:srgbClr val="0070C0"/>
              </a:buClr>
              <a:buSzPct val="80000"/>
              <a:buFont typeface="Wingdings" panose="05000000000000000000" pitchFamily="2" charset="2"/>
              <a:buChar char="p"/>
            </a:pPr>
            <a:r>
              <a:rPr lang="ja-JP" altLang="en-US" dirty="0" smtClean="0">
                <a:latin typeface="游ゴシック" panose="020B0400000000000000" pitchFamily="50" charset="-128"/>
                <a:ea typeface="游ゴシック" panose="020B0400000000000000" pitchFamily="50" charset="-128"/>
              </a:rPr>
              <a:t>海陸分布を</a:t>
            </a:r>
            <a:r>
              <a:rPr lang="ja-JP" altLang="en-US" dirty="0">
                <a:latin typeface="游ゴシック" panose="020B0400000000000000" pitchFamily="50" charset="-128"/>
                <a:ea typeface="游ゴシック" panose="020B0400000000000000" pitchFamily="50" charset="-128"/>
              </a:rPr>
              <a:t>考慮</a:t>
            </a:r>
            <a:r>
              <a:rPr lang="ja-JP" altLang="en-US" dirty="0" smtClean="0">
                <a:latin typeface="游ゴシック" panose="020B0400000000000000" pitchFamily="50" charset="-128"/>
                <a:ea typeface="游ゴシック" panose="020B0400000000000000" pitchFamily="50" charset="-128"/>
              </a:rPr>
              <a:t>したことが原因と考えられる</a:t>
            </a:r>
            <a:endParaRPr lang="en-US" altLang="ja-JP" dirty="0" smtClean="0">
              <a:latin typeface="游ゴシック" panose="020B0400000000000000" pitchFamily="50" charset="-128"/>
              <a:ea typeface="游ゴシック" panose="020B0400000000000000" pitchFamily="50" charset="-128"/>
            </a:endParaRPr>
          </a:p>
          <a:p>
            <a:pPr marL="457200" lvl="1" indent="-457200">
              <a:buClr>
                <a:srgbClr val="0070C0"/>
              </a:buClr>
              <a:buFont typeface="Wingdings" panose="05000000000000000000" pitchFamily="2" charset="2"/>
              <a:buChar char="n"/>
            </a:pPr>
            <a:r>
              <a:rPr lang="ja-JP" altLang="en-US" dirty="0" smtClean="0">
                <a:latin typeface="游ゴシック" panose="020B0400000000000000" pitchFamily="50" charset="-128"/>
                <a:ea typeface="游ゴシック" panose="020B0400000000000000" pitchFamily="50" charset="-128"/>
              </a:rPr>
              <a:t>これまで計算した結果では</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暴走温室</a:t>
            </a:r>
            <a:r>
              <a:rPr lang="ja-JP" altLang="en-US" dirty="0">
                <a:latin typeface="游ゴシック" panose="020B0400000000000000" pitchFamily="50" charset="-128"/>
                <a:ea typeface="游ゴシック" panose="020B0400000000000000" pitchFamily="50" charset="-128"/>
              </a:rPr>
              <a:t>解</a:t>
            </a:r>
            <a:r>
              <a:rPr lang="ja-JP" altLang="en-US" dirty="0" smtClean="0">
                <a:latin typeface="游ゴシック" panose="020B0400000000000000" pitchFamily="50" charset="-128"/>
                <a:ea typeface="游ゴシック" panose="020B0400000000000000" pitchFamily="50" charset="-128"/>
              </a:rPr>
              <a:t>は得られていない</a:t>
            </a:r>
            <a:endParaRPr lang="en-US" altLang="ja-JP"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3149053" y="4618993"/>
            <a:ext cx="300274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latin typeface="游ゴシック" panose="020B0400000000000000" pitchFamily="50" charset="-128"/>
                <a:ea typeface="游ゴシック" panose="020B0400000000000000" pitchFamily="50" charset="-128"/>
              </a:rPr>
              <a:t>太陽定数と氷線緯度の関係</a:t>
            </a:r>
            <a:endParaRPr kumimoji="1" lang="ja-JP" altLang="en-US"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1868842" y="4172314"/>
            <a:ext cx="1898594" cy="343803"/>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太陽定数 </a:t>
            </a:r>
            <a:r>
              <a:rPr lang="en-US" altLang="ja-JP" sz="1600" b="1" dirty="0" smtClean="0">
                <a:latin typeface="游ゴシック" panose="020B0400000000000000" pitchFamily="50" charset="-128"/>
                <a:ea typeface="游ゴシック" panose="020B0400000000000000" pitchFamily="50" charset="-128"/>
              </a:rPr>
              <a:t>[Wm</a:t>
            </a:r>
            <a:r>
              <a:rPr lang="en-US" altLang="ja-JP" sz="1600" b="1" baseline="30000" dirty="0" smtClean="0">
                <a:latin typeface="游ゴシック" panose="020B0400000000000000" pitchFamily="50" charset="-128"/>
                <a:ea typeface="游ゴシック" panose="020B0400000000000000" pitchFamily="50" charset="-128"/>
              </a:rPr>
              <a:t>-2</a:t>
            </a:r>
            <a:r>
              <a:rPr lang="en-US" altLang="ja-JP" sz="1600" b="1" dirty="0" smtClean="0">
                <a:latin typeface="游ゴシック" panose="020B0400000000000000" pitchFamily="50" charset="-128"/>
                <a:ea typeface="游ゴシック" panose="020B0400000000000000" pitchFamily="50" charset="-128"/>
              </a:rPr>
              <a:t>]</a:t>
            </a:r>
            <a:endParaRPr kumimoji="1" lang="ja-JP" altLang="en-US" sz="1600" b="1" dirty="0">
              <a:latin typeface="游ゴシック" panose="020B0400000000000000" pitchFamily="50" charset="-128"/>
              <a:ea typeface="游ゴシック" panose="020B0400000000000000" pitchFamily="50" charset="-128"/>
            </a:endParaRPr>
          </a:p>
        </p:txBody>
      </p:sp>
      <p:sp>
        <p:nvSpPr>
          <p:cNvPr id="42" name="角丸四角形 41"/>
          <p:cNvSpPr/>
          <p:nvPr/>
        </p:nvSpPr>
        <p:spPr>
          <a:xfrm>
            <a:off x="6574657" y="2961617"/>
            <a:ext cx="1415161" cy="5913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634605" y="2968231"/>
            <a:ext cx="1443769" cy="584775"/>
          </a:xfrm>
          <a:prstGeom prst="rect">
            <a:avLst/>
          </a:prstGeom>
          <a:noFill/>
        </p:spPr>
        <p:txBody>
          <a:bodyPr wrap="square" rtlCol="0">
            <a:spAutoFit/>
          </a:bodyPr>
          <a:lstStyle/>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全球凍結解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280 K)</a:t>
            </a:r>
          </a:p>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全球凍結解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200 K)</a:t>
            </a:r>
          </a:p>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部分凍結解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280 K)</a:t>
            </a:r>
          </a:p>
          <a:p>
            <a:r>
              <a:rPr lang="en-US" altLang="ja-JP" sz="800" b="1" dirty="0" smtClean="0">
                <a:latin typeface="游ゴシック" panose="020B0400000000000000" pitchFamily="50" charset="-128"/>
                <a:ea typeface="游ゴシック" panose="020B0400000000000000" pitchFamily="50" charset="-128"/>
              </a:rPr>
              <a:t>: </a:t>
            </a:r>
            <a:r>
              <a:rPr lang="ja-JP" altLang="en-US" sz="800" b="1" dirty="0" smtClean="0">
                <a:latin typeface="游ゴシック" panose="020B0400000000000000" pitchFamily="50" charset="-128"/>
                <a:ea typeface="游ゴシック" panose="020B0400000000000000" pitchFamily="50" charset="-128"/>
              </a:rPr>
              <a:t>部分凍結解</a:t>
            </a:r>
            <a:r>
              <a:rPr lang="en-US" altLang="ja-JP" sz="800" b="1" dirty="0" smtClean="0">
                <a:latin typeface="游ゴシック" panose="020B0400000000000000" pitchFamily="50" charset="-128"/>
                <a:ea typeface="游ゴシック" panose="020B0400000000000000" pitchFamily="50" charset="-128"/>
              </a:rPr>
              <a:t>(</a:t>
            </a:r>
            <a:r>
              <a:rPr lang="en-US" altLang="ja-JP" sz="800" b="1" dirty="0" err="1" smtClean="0">
                <a:latin typeface="游ゴシック" panose="020B0400000000000000" pitchFamily="50" charset="-128"/>
                <a:ea typeface="游ゴシック" panose="020B0400000000000000" pitchFamily="50" charset="-128"/>
              </a:rPr>
              <a:t>Init</a:t>
            </a:r>
            <a:r>
              <a:rPr lang="en-US" altLang="ja-JP" sz="800" b="1" dirty="0" smtClean="0">
                <a:latin typeface="游ゴシック" panose="020B0400000000000000" pitchFamily="50" charset="-128"/>
                <a:ea typeface="游ゴシック" panose="020B0400000000000000" pitchFamily="50" charset="-128"/>
              </a:rPr>
              <a:t> [S1500])</a:t>
            </a:r>
            <a:endParaRPr kumimoji="1" lang="en-US" altLang="ja-JP" sz="800" b="1" dirty="0" smtClean="0">
              <a:latin typeface="游ゴシック" panose="020B0400000000000000" pitchFamily="50" charset="-128"/>
              <a:ea typeface="游ゴシック" panose="020B0400000000000000" pitchFamily="50" charset="-128"/>
            </a:endParaRPr>
          </a:p>
        </p:txBody>
      </p:sp>
      <p:sp>
        <p:nvSpPr>
          <p:cNvPr id="55" name="正方形/長方形 54"/>
          <p:cNvSpPr/>
          <p:nvPr/>
        </p:nvSpPr>
        <p:spPr>
          <a:xfrm>
            <a:off x="6650597" y="3053614"/>
            <a:ext cx="54000" cy="54000"/>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650597" y="3297918"/>
            <a:ext cx="54000" cy="5400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650597" y="3409519"/>
            <a:ext cx="54000" cy="5400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乗算記号 59"/>
          <p:cNvSpPr/>
          <p:nvPr/>
        </p:nvSpPr>
        <p:spPr>
          <a:xfrm>
            <a:off x="2756508" y="3175600"/>
            <a:ext cx="63000" cy="72000"/>
          </a:xfrm>
          <a:prstGeom prst="mathMultiply">
            <a:avLst>
              <a:gd name="adj1" fmla="val 0"/>
            </a:avLst>
          </a:prstGeom>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乗算記号 60"/>
          <p:cNvSpPr/>
          <p:nvPr/>
        </p:nvSpPr>
        <p:spPr>
          <a:xfrm>
            <a:off x="6646097" y="3165552"/>
            <a:ext cx="63000" cy="72000"/>
          </a:xfrm>
          <a:prstGeom prst="mathMultiply">
            <a:avLst>
              <a:gd name="adj1" fmla="val 0"/>
            </a:avLst>
          </a:prstGeom>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761008" y="3421294"/>
            <a:ext cx="54000" cy="5400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rot="16200000">
            <a:off x="4506365" y="2479774"/>
            <a:ext cx="1033003"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氷線緯度</a:t>
            </a:r>
            <a:endParaRPr kumimoji="1" lang="ja-JP" altLang="en-US"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78385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kumimoji="1" lang="en-US" altLang="ja-JP" dirty="0" smtClean="0"/>
              <a:t>. </a:t>
            </a:r>
            <a:r>
              <a:rPr kumimoji="1" lang="ja-JP" altLang="en-US" dirty="0" smtClean="0"/>
              <a:t>まとめ</a:t>
            </a:r>
            <a:endParaRPr kumimoji="1" lang="ja-JP" altLang="en-US" dirty="0"/>
          </a:p>
        </p:txBody>
      </p:sp>
      <p:sp>
        <p:nvSpPr>
          <p:cNvPr id="3" name="日付プレースホルダー 2"/>
          <p:cNvSpPr>
            <a:spLocks noGrp="1"/>
          </p:cNvSpPr>
          <p:nvPr>
            <p:ph type="dt" sz="half" idx="2"/>
          </p:nvPr>
        </p:nvSpPr>
        <p:spPr/>
        <p:txBody>
          <a:bodyPr/>
          <a:lstStyle/>
          <a:p>
            <a:r>
              <a:rPr lang="en-US" altLang="ja-JP" smtClean="0"/>
              <a:t>2018/02/13</a:t>
            </a:r>
            <a:endParaRPr lang="ja-JP" altLang="en-US" dirty="0"/>
          </a:p>
        </p:txBody>
      </p:sp>
      <p:sp>
        <p:nvSpPr>
          <p:cNvPr id="4" name="フッター プレースホルダー 3"/>
          <p:cNvSpPr>
            <a:spLocks noGrp="1"/>
          </p:cNvSpPr>
          <p:nvPr>
            <p:ph type="ftr" sz="quarter" idx="3"/>
          </p:nvPr>
        </p:nvSpPr>
        <p:spPr/>
        <p:txBody>
          <a:bodyPr/>
          <a:lstStyle/>
          <a:p>
            <a:r>
              <a:rPr lang="zh-TW" altLang="en-US" smtClean="0"/>
              <a:t>修士論文審査会</a:t>
            </a:r>
            <a:endParaRPr lang="ja-JP" altLang="en-US" dirty="0"/>
          </a:p>
        </p:txBody>
      </p:sp>
      <p:sp>
        <p:nvSpPr>
          <p:cNvPr id="5" name="スライド番号プレースホルダー 4"/>
          <p:cNvSpPr>
            <a:spLocks noGrp="1"/>
          </p:cNvSpPr>
          <p:nvPr>
            <p:ph type="sldNum" sz="quarter" idx="4"/>
          </p:nvPr>
        </p:nvSpPr>
        <p:spPr>
          <a:xfrm>
            <a:off x="6742594" y="6501407"/>
            <a:ext cx="2057400" cy="365125"/>
          </a:xfrm>
        </p:spPr>
        <p:txBody>
          <a:bodyPr/>
          <a:lstStyle/>
          <a:p>
            <a:fld id="{CAFBEBFA-988F-40E0-ADF6-7BADD92C03B8}" type="slidenum">
              <a:rPr lang="ja-JP" altLang="en-US" smtClean="0"/>
              <a:pPr/>
              <a:t>15</a:t>
            </a:fld>
            <a:endParaRPr lang="en-US" altLang="ja-JP" dirty="0" smtClean="0"/>
          </a:p>
        </p:txBody>
      </p:sp>
    </p:spTree>
    <p:extLst>
      <p:ext uri="{BB962C8B-B14F-4D97-AF65-F5344CB8AC3E}">
        <p14:creationId xmlns:p14="http://schemas.microsoft.com/office/powerpoint/2010/main" val="1410985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507882" y="1079884"/>
            <a:ext cx="8377327" cy="5312290"/>
          </a:xfrm>
        </p:spPr>
        <p:txBody>
          <a:bodyPr>
            <a:normAutofit/>
          </a:bodyPr>
          <a:lstStyle/>
          <a:p>
            <a:pPr>
              <a:buClr>
                <a:srgbClr val="0070C0"/>
              </a:buClr>
            </a:pPr>
            <a:r>
              <a:rPr kumimoji="1" lang="ja-JP" altLang="en-US" sz="2200" dirty="0" smtClean="0">
                <a:latin typeface="游ゴシック" panose="020B0400000000000000" pitchFamily="50" charset="-128"/>
                <a:ea typeface="游ゴシック" panose="020B0400000000000000" pitchFamily="50" charset="-128"/>
              </a:rPr>
              <a:t>本発表では</a:t>
            </a:r>
            <a:r>
              <a:rPr kumimoji="1" lang="en-US" altLang="ja-JP" sz="2200" dirty="0" smtClean="0">
                <a:latin typeface="游ゴシック" panose="020B0400000000000000" pitchFamily="50" charset="-128"/>
                <a:ea typeface="游ゴシック" panose="020B0400000000000000" pitchFamily="50" charset="-128"/>
              </a:rPr>
              <a:t>, </a:t>
            </a:r>
            <a:r>
              <a:rPr kumimoji="1" lang="ja-JP" altLang="en-US" sz="2200" dirty="0" smtClean="0">
                <a:latin typeface="游ゴシック" panose="020B0400000000000000" pitchFamily="50" charset="-128"/>
                <a:ea typeface="游ゴシック" panose="020B0400000000000000" pitchFamily="50" charset="-128"/>
              </a:rPr>
              <a:t>地球の</a:t>
            </a:r>
            <a:r>
              <a:rPr lang="ja-JP" altLang="en-US" sz="2200" dirty="0" smtClean="0">
                <a:latin typeface="游ゴシック" panose="020B0400000000000000" pitchFamily="50" charset="-128"/>
                <a:ea typeface="游ゴシック" panose="020B0400000000000000" pitchFamily="50" charset="-128"/>
              </a:rPr>
              <a:t>大気組成と</a:t>
            </a:r>
            <a:r>
              <a:rPr kumimoji="1" lang="ja-JP" altLang="en-US" sz="2200" dirty="0" smtClean="0">
                <a:latin typeface="游ゴシック" panose="020B0400000000000000" pitchFamily="50" charset="-128"/>
                <a:ea typeface="游ゴシック" panose="020B0400000000000000" pitchFamily="50" charset="-128"/>
              </a:rPr>
              <a:t>海陸分布</a:t>
            </a:r>
            <a:r>
              <a:rPr lang="ja-JP" altLang="en-US" sz="2200" dirty="0" smtClean="0">
                <a:latin typeface="游ゴシック" panose="020B0400000000000000" pitchFamily="50" charset="-128"/>
                <a:ea typeface="游ゴシック" panose="020B0400000000000000" pitchFamily="50" charset="-128"/>
              </a:rPr>
              <a:t>を考慮した大</a:t>
            </a:r>
            <a:r>
              <a:rPr kumimoji="1" lang="ja-JP" altLang="en-US" sz="2200" dirty="0" smtClean="0">
                <a:latin typeface="游ゴシック" panose="020B0400000000000000" pitchFamily="50" charset="-128"/>
                <a:ea typeface="游ゴシック" panose="020B0400000000000000" pitchFamily="50" charset="-128"/>
              </a:rPr>
              <a:t>気大循環モデルを用いて以下の量の太陽定数依存性を調べた</a:t>
            </a:r>
            <a:endParaRPr kumimoji="1" lang="en-US" altLang="ja-JP" sz="2200" dirty="0" smtClean="0">
              <a:latin typeface="游ゴシック" panose="020B0400000000000000" pitchFamily="50" charset="-128"/>
              <a:ea typeface="游ゴシック" panose="020B0400000000000000" pitchFamily="50" charset="-128"/>
            </a:endParaRPr>
          </a:p>
          <a:p>
            <a:pPr lvl="1">
              <a:buClr>
                <a:srgbClr val="0070C0"/>
              </a:buClr>
            </a:pPr>
            <a:r>
              <a:rPr lang="ja-JP" altLang="en-US" dirty="0" smtClean="0">
                <a:latin typeface="游ゴシック" panose="020B0400000000000000" pitchFamily="50" charset="-128"/>
                <a:ea typeface="游ゴシック" panose="020B0400000000000000" pitchFamily="50" charset="-128"/>
              </a:rPr>
              <a:t>表面温度</a:t>
            </a:r>
            <a:endParaRPr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sz="1800" dirty="0" smtClean="0">
                <a:latin typeface="游ゴシック" panose="020B0400000000000000" pitchFamily="50" charset="-128"/>
                <a:ea typeface="游ゴシック" panose="020B0400000000000000" pitchFamily="50" charset="-128"/>
              </a:rPr>
              <a:t>太陽</a:t>
            </a:r>
            <a:r>
              <a:rPr kumimoji="1" lang="ja-JP" altLang="en-US" sz="1800" dirty="0">
                <a:latin typeface="游ゴシック" panose="020B0400000000000000" pitchFamily="50" charset="-128"/>
                <a:ea typeface="游ゴシック" panose="020B0400000000000000" pitchFamily="50" charset="-128"/>
              </a:rPr>
              <a:t>定数</a:t>
            </a:r>
            <a:r>
              <a:rPr kumimoji="1" lang="ja-JP" altLang="en-US" sz="1800" dirty="0" smtClean="0">
                <a:latin typeface="游ゴシック" panose="020B0400000000000000" pitchFamily="50" charset="-128"/>
                <a:ea typeface="游ゴシック" panose="020B0400000000000000" pitchFamily="50" charset="-128"/>
              </a:rPr>
              <a:t>が増加するにつれて</a:t>
            </a:r>
            <a:r>
              <a:rPr kumimoji="1" lang="en-US" altLang="ja-JP" sz="1800" dirty="0" smtClean="0">
                <a:latin typeface="游ゴシック" panose="020B0400000000000000" pitchFamily="50" charset="-128"/>
                <a:ea typeface="游ゴシック" panose="020B0400000000000000" pitchFamily="50" charset="-128"/>
              </a:rPr>
              <a:t>, </a:t>
            </a:r>
            <a:r>
              <a:rPr kumimoji="1" lang="ja-JP" altLang="en-US" sz="1800" dirty="0" smtClean="0">
                <a:latin typeface="游ゴシック" panose="020B0400000000000000" pitchFamily="50" charset="-128"/>
                <a:ea typeface="游ゴシック" panose="020B0400000000000000" pitchFamily="50" charset="-128"/>
              </a:rPr>
              <a:t>全緯度で表面温度は増加する</a:t>
            </a:r>
            <a:endParaRPr kumimoji="1" lang="en-US" altLang="ja-JP" sz="1800" dirty="0" smtClean="0">
              <a:latin typeface="游ゴシック" panose="020B0400000000000000" pitchFamily="50" charset="-128"/>
              <a:ea typeface="游ゴシック" panose="020B0400000000000000" pitchFamily="50" charset="-128"/>
            </a:endParaRPr>
          </a:p>
          <a:p>
            <a:pPr lvl="2">
              <a:buClr>
                <a:srgbClr val="0070C0"/>
              </a:buClr>
            </a:pPr>
            <a:r>
              <a:rPr kumimoji="1" lang="en-US" altLang="ja-JP" sz="1800" dirty="0" smtClean="0">
                <a:latin typeface="游ゴシック" panose="020B0400000000000000" pitchFamily="50" charset="-128"/>
                <a:ea typeface="游ゴシック" panose="020B0400000000000000" pitchFamily="50" charset="-128"/>
              </a:rPr>
              <a:t>[S1300] </a:t>
            </a:r>
            <a:r>
              <a:rPr kumimoji="1" lang="ja-JP" altLang="en-US" sz="1800" dirty="0" smtClean="0">
                <a:latin typeface="游ゴシック" panose="020B0400000000000000" pitchFamily="50" charset="-128"/>
                <a:ea typeface="游ゴシック" panose="020B0400000000000000" pitchFamily="50" charset="-128"/>
              </a:rPr>
              <a:t>と </a:t>
            </a:r>
            <a:r>
              <a:rPr kumimoji="1" lang="en-US" altLang="ja-JP" sz="1800" dirty="0" smtClean="0">
                <a:latin typeface="游ゴシック" panose="020B0400000000000000" pitchFamily="50" charset="-128"/>
                <a:ea typeface="游ゴシック" panose="020B0400000000000000" pitchFamily="50" charset="-128"/>
              </a:rPr>
              <a:t>[S14001500] </a:t>
            </a:r>
            <a:r>
              <a:rPr kumimoji="1" lang="ja-JP" altLang="en-US" sz="1800" dirty="0" smtClean="0">
                <a:latin typeface="游ゴシック" panose="020B0400000000000000" pitchFamily="50" charset="-128"/>
                <a:ea typeface="游ゴシック" panose="020B0400000000000000" pitchFamily="50" charset="-128"/>
              </a:rPr>
              <a:t>を比較すると</a:t>
            </a:r>
            <a:r>
              <a:rPr kumimoji="1" lang="en-US" altLang="ja-JP" sz="1800" dirty="0" smtClean="0">
                <a:latin typeface="游ゴシック" panose="020B0400000000000000" pitchFamily="50" charset="-128"/>
                <a:ea typeface="游ゴシック" panose="020B0400000000000000" pitchFamily="50" charset="-128"/>
              </a:rPr>
              <a:t>, [S14001500] </a:t>
            </a:r>
            <a:r>
              <a:rPr kumimoji="1" lang="ja-JP" altLang="en-US" sz="1800" dirty="0" smtClean="0">
                <a:latin typeface="游ゴシック" panose="020B0400000000000000" pitchFamily="50" charset="-128"/>
                <a:ea typeface="游ゴシック" panose="020B0400000000000000" pitchFamily="50" charset="-128"/>
              </a:rPr>
              <a:t>の方が表面温度の南北差が小さくなる</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sz="2000" dirty="0" smtClean="0">
                <a:latin typeface="游ゴシック" panose="020B0400000000000000" pitchFamily="50" charset="-128"/>
                <a:ea typeface="游ゴシック" panose="020B0400000000000000" pitchFamily="50" charset="-128"/>
              </a:rPr>
              <a:t>熱フラックス</a:t>
            </a:r>
            <a:endParaRPr kumimoji="1" lang="en-US" altLang="ja-JP" sz="2000"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sz="1800" dirty="0" smtClean="0">
                <a:latin typeface="游ゴシック" panose="020B0400000000000000" pitchFamily="50" charset="-128"/>
                <a:ea typeface="游ゴシック" panose="020B0400000000000000" pitchFamily="50" charset="-128"/>
              </a:rPr>
              <a:t>太陽定数が増加すると</a:t>
            </a:r>
            <a:r>
              <a:rPr kumimoji="1" lang="en-US" altLang="ja-JP" sz="1800" dirty="0" smtClean="0">
                <a:latin typeface="游ゴシック" panose="020B0400000000000000" pitchFamily="50" charset="-128"/>
                <a:ea typeface="游ゴシック" panose="020B0400000000000000" pitchFamily="50" charset="-128"/>
              </a:rPr>
              <a:t>, </a:t>
            </a:r>
            <a:r>
              <a:rPr kumimoji="1" lang="ja-JP" altLang="en-US" sz="1800" dirty="0" smtClean="0">
                <a:latin typeface="游ゴシック" panose="020B0400000000000000" pitchFamily="50" charset="-128"/>
                <a:ea typeface="游ゴシック" panose="020B0400000000000000" pitchFamily="50" charset="-128"/>
              </a:rPr>
              <a:t>表面の加熱は太陽放射フラックスによりも下向き長波放射フラックスの寄与が大きくなる</a:t>
            </a:r>
            <a:endParaRPr kumimoji="1"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氷線緯度</a:t>
            </a:r>
            <a:endParaRPr kumimoji="1"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sz="1800" dirty="0" smtClean="0">
                <a:latin typeface="游ゴシック" panose="020B0400000000000000" pitchFamily="50" charset="-128"/>
                <a:ea typeface="游ゴシック" panose="020B0400000000000000" pitchFamily="50" charset="-128"/>
              </a:rPr>
              <a:t>太陽定数により</a:t>
            </a:r>
            <a:r>
              <a:rPr kumimoji="1" lang="en-US" altLang="ja-JP" sz="1800" dirty="0" smtClean="0">
                <a:latin typeface="游ゴシック" panose="020B0400000000000000" pitchFamily="50" charset="-128"/>
                <a:ea typeface="游ゴシック" panose="020B0400000000000000" pitchFamily="50" charset="-128"/>
              </a:rPr>
              <a:t>, 3 </a:t>
            </a:r>
            <a:r>
              <a:rPr kumimoji="1" lang="ja-JP" altLang="en-US" sz="1800" dirty="0" err="1" smtClean="0">
                <a:latin typeface="游ゴシック" panose="020B0400000000000000" pitchFamily="50" charset="-128"/>
                <a:ea typeface="游ゴシック" panose="020B0400000000000000" pitchFamily="50" charset="-128"/>
              </a:rPr>
              <a:t>つの</a:t>
            </a:r>
            <a:r>
              <a:rPr lang="ja-JP" altLang="en-US" sz="1800" dirty="0">
                <a:latin typeface="游ゴシック" panose="020B0400000000000000" pitchFamily="50" charset="-128"/>
                <a:ea typeface="游ゴシック" panose="020B0400000000000000" pitchFamily="50" charset="-128"/>
              </a:rPr>
              <a:t>解</a:t>
            </a:r>
            <a:r>
              <a:rPr kumimoji="1" lang="ja-JP" altLang="en-US" sz="1800" dirty="0" smtClean="0">
                <a:latin typeface="游ゴシック" panose="020B0400000000000000" pitchFamily="50" charset="-128"/>
                <a:ea typeface="游ゴシック" panose="020B0400000000000000" pitchFamily="50" charset="-128"/>
              </a:rPr>
              <a:t>が得られる</a:t>
            </a:r>
            <a:endParaRPr kumimoji="1" lang="en-US" altLang="ja-JP" sz="18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800" dirty="0">
                <a:latin typeface="游ゴシック" panose="020B0400000000000000" pitchFamily="50" charset="-128"/>
                <a:ea typeface="游ゴシック" panose="020B0400000000000000" pitchFamily="50" charset="-128"/>
              </a:rPr>
              <a:t>南北</a:t>
            </a:r>
            <a:r>
              <a:rPr lang="ja-JP" altLang="en-US" sz="1800" dirty="0" smtClean="0">
                <a:latin typeface="游ゴシック" panose="020B0400000000000000" pitchFamily="50" charset="-128"/>
                <a:ea typeface="游ゴシック" panose="020B0400000000000000" pitchFamily="50" charset="-128"/>
              </a:rPr>
              <a:t>半球で氷線緯度と</a:t>
            </a:r>
            <a:r>
              <a:rPr lang="ja-JP" altLang="en-US" sz="1800" dirty="0">
                <a:latin typeface="游ゴシック" panose="020B0400000000000000" pitchFamily="50" charset="-128"/>
                <a:ea typeface="游ゴシック" panose="020B0400000000000000" pitchFamily="50" charset="-128"/>
              </a:rPr>
              <a:t>太陽</a:t>
            </a:r>
            <a:r>
              <a:rPr lang="ja-JP" altLang="en-US" sz="1800" dirty="0" smtClean="0">
                <a:latin typeface="游ゴシック" panose="020B0400000000000000" pitchFamily="50" charset="-128"/>
                <a:ea typeface="游ゴシック" panose="020B0400000000000000" pitchFamily="50" charset="-128"/>
              </a:rPr>
              <a:t>定数の関係は異なる</a:t>
            </a:r>
            <a:endParaRPr lang="en-US" altLang="ja-JP" sz="1800" dirty="0" smtClean="0">
              <a:latin typeface="游ゴシック" panose="020B0400000000000000" pitchFamily="50" charset="-128"/>
              <a:ea typeface="游ゴシック" panose="020B0400000000000000" pitchFamily="50" charset="-128"/>
            </a:endParaRPr>
          </a:p>
          <a:p>
            <a:pPr lvl="3">
              <a:buClr>
                <a:srgbClr val="0070C0"/>
              </a:buClr>
            </a:pPr>
            <a:r>
              <a:rPr lang="ja-JP" altLang="en-US" sz="1600" dirty="0">
                <a:latin typeface="游ゴシック" panose="020B0400000000000000" pitchFamily="50" charset="-128"/>
                <a:ea typeface="游ゴシック" panose="020B0400000000000000" pitchFamily="50" charset="-128"/>
              </a:rPr>
              <a:t>海陸分布を考慮したことが原因と</a:t>
            </a:r>
            <a:r>
              <a:rPr lang="ja-JP" altLang="en-US" sz="1600" dirty="0" smtClean="0">
                <a:latin typeface="游ゴシック" panose="020B0400000000000000" pitchFamily="50" charset="-128"/>
                <a:ea typeface="游ゴシック" panose="020B0400000000000000" pitchFamily="50" charset="-128"/>
              </a:rPr>
              <a:t>考えられる</a:t>
            </a:r>
            <a:endParaRPr lang="en-US" altLang="ja-JP" sz="1600" dirty="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a:xfrm>
            <a:off x="6748492" y="6511792"/>
            <a:ext cx="2057400" cy="365125"/>
          </a:xfrm>
        </p:spPr>
        <p:txBody>
          <a:bodyPr/>
          <a:lstStyle/>
          <a:p>
            <a:fld id="{CAFBEBFA-988F-40E0-ADF6-7BADD92C03B8}" type="slidenum">
              <a:rPr lang="ja-JP" altLang="en-US" smtClean="0"/>
              <a:pPr/>
              <a:t>16</a:t>
            </a:fld>
            <a:endParaRPr lang="en-US" altLang="ja-JP" dirty="0" smtClean="0"/>
          </a:p>
        </p:txBody>
      </p:sp>
    </p:spTree>
    <p:extLst>
      <p:ext uri="{BB962C8B-B14F-4D97-AF65-F5344CB8AC3E}">
        <p14:creationId xmlns:p14="http://schemas.microsoft.com/office/powerpoint/2010/main" val="532878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66468" y="5964934"/>
            <a:ext cx="379709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dirty="0" smtClean="0">
                <a:latin typeface="游ゴシック" panose="020B0400000000000000" pitchFamily="50" charset="-128"/>
                <a:ea typeface="游ゴシック" panose="020B0400000000000000" pitchFamily="50" charset="-128"/>
              </a:rPr>
              <a:t>乾燥静的エネルギーの　　　　　</a:t>
            </a:r>
            <a:endParaRPr kumimoji="1"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南北</a:t>
            </a:r>
            <a:r>
              <a:rPr kumimoji="1" lang="ja-JP" altLang="en-US" sz="1200" dirty="0" smtClean="0">
                <a:latin typeface="游ゴシック" panose="020B0400000000000000" pitchFamily="50" charset="-128"/>
                <a:ea typeface="游ゴシック" panose="020B0400000000000000" pitchFamily="50" charset="-128"/>
              </a:rPr>
              <a:t>熱輸送フラックス</a:t>
            </a:r>
            <a:r>
              <a:rPr kumimoji="1" lang="en-US" altLang="ja-JP" sz="1200" dirty="0" smtClean="0">
                <a:latin typeface="游ゴシック" panose="020B0400000000000000" pitchFamily="50" charset="-128"/>
                <a:ea typeface="游ゴシック" panose="020B0400000000000000" pitchFamily="50" charset="-128"/>
              </a:rPr>
              <a:t>[W]</a:t>
            </a:r>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17</a:t>
            </a:fld>
            <a:endParaRPr lang="en-US" altLang="ja-JP" dirty="0" smtClean="0"/>
          </a:p>
        </p:txBody>
      </p:sp>
      <p:sp>
        <p:nvSpPr>
          <p:cNvPr id="6" name="タイトル 1"/>
          <p:cNvSpPr txBox="1">
            <a:spLocks/>
          </p:cNvSpPr>
          <p:nvPr/>
        </p:nvSpPr>
        <p:spPr>
          <a:xfrm>
            <a:off x="660637" y="448115"/>
            <a:ext cx="6822913" cy="604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a:lstStyle>
          <a:p>
            <a:r>
              <a:rPr lang="ja-JP" altLang="en-US" dirty="0" smtClean="0"/>
              <a:t>年平均南北熱輸送</a:t>
            </a:r>
            <a:endParaRPr lang="ja-JP" altLang="en-US" dirty="0"/>
          </a:p>
        </p:txBody>
      </p:sp>
      <p:sp>
        <p:nvSpPr>
          <p:cNvPr id="7" name="日付プレースホルダー 2"/>
          <p:cNvSpPr txBox="1">
            <a:spLocks/>
          </p:cNvSpPr>
          <p:nvPr/>
        </p:nvSpPr>
        <p:spPr>
          <a:xfrm>
            <a:off x="789328" y="6497229"/>
            <a:ext cx="20574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2018/02/13</a:t>
            </a:r>
            <a:endParaRPr lang="ja-JP" altLang="en-US" dirty="0"/>
          </a:p>
        </p:txBody>
      </p:sp>
      <p:sp>
        <p:nvSpPr>
          <p:cNvPr id="8" name="スライド番号プレースホルダー 4"/>
          <p:cNvSpPr txBox="1">
            <a:spLocks/>
          </p:cNvSpPr>
          <p:nvPr/>
        </p:nvSpPr>
        <p:spPr>
          <a:xfrm>
            <a:off x="6742594" y="650140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AFBEBFA-988F-40E0-ADF6-7BADD92C03B8}" type="slidenum">
              <a:rPr lang="ja-JP" altLang="en-US" smtClean="0"/>
              <a:pPr/>
              <a:t>17</a:t>
            </a:fld>
            <a:endParaRPr lang="en-US" altLang="ja-JP" dirty="0" smtClean="0"/>
          </a:p>
        </p:txBody>
      </p:sp>
      <p:sp>
        <p:nvSpPr>
          <p:cNvPr id="12" name="テキスト ボックス 11"/>
          <p:cNvSpPr txBox="1"/>
          <p:nvPr/>
        </p:nvSpPr>
        <p:spPr>
          <a:xfrm>
            <a:off x="4350796" y="5679575"/>
            <a:ext cx="411844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1200" dirty="0" smtClean="0">
                <a:latin typeface="游ゴシック" panose="020B0400000000000000" pitchFamily="50" charset="-128"/>
                <a:ea typeface="游ゴシック" panose="020B0400000000000000" pitchFamily="50" charset="-128"/>
              </a:rPr>
              <a:t> </a:t>
            </a:r>
            <a:r>
              <a:rPr kumimoji="1" lang="ja-JP" altLang="en-US" sz="1200" dirty="0" smtClean="0">
                <a:latin typeface="游ゴシック" panose="020B0400000000000000" pitchFamily="50" charset="-128"/>
                <a:ea typeface="游ゴシック" panose="020B0400000000000000" pitchFamily="50" charset="-128"/>
              </a:rPr>
              <a:t>潜熱の</a:t>
            </a:r>
            <a:r>
              <a:rPr lang="ja-JP" altLang="en-US" sz="1200" dirty="0" smtClean="0">
                <a:latin typeface="游ゴシック" panose="020B0400000000000000" pitchFamily="50" charset="-128"/>
                <a:ea typeface="游ゴシック" panose="020B0400000000000000" pitchFamily="50" charset="-128"/>
              </a:rPr>
              <a:t>南北</a:t>
            </a:r>
            <a:r>
              <a:rPr kumimoji="1" lang="ja-JP" altLang="en-US" sz="1200" dirty="0" smtClean="0">
                <a:latin typeface="游ゴシック" panose="020B0400000000000000" pitchFamily="50" charset="-128"/>
                <a:ea typeface="游ゴシック" panose="020B0400000000000000" pitchFamily="50" charset="-128"/>
              </a:rPr>
              <a:t>熱輸送フラックス </a:t>
            </a:r>
            <a:r>
              <a:rPr kumimoji="1" lang="en-US" altLang="ja-JP" sz="1200" dirty="0" smtClean="0">
                <a:latin typeface="游ゴシック" panose="020B0400000000000000" pitchFamily="50" charset="-128"/>
                <a:ea typeface="游ゴシック" panose="020B0400000000000000" pitchFamily="50" charset="-128"/>
              </a:rPr>
              <a:t>[W]</a:t>
            </a:r>
          </a:p>
          <a:p>
            <a:endParaRPr lang="en-US" altLang="ja-JP" sz="1200" dirty="0">
              <a:latin typeface="游ゴシック" panose="020B0400000000000000" pitchFamily="50" charset="-128"/>
              <a:ea typeface="游ゴシック" panose="020B0400000000000000" pitchFamily="50" charset="-128"/>
            </a:endParaRPr>
          </a:p>
          <a:p>
            <a:endParaRPr kumimoji="1" lang="en-US" altLang="ja-JP" sz="1200" dirty="0" smtClean="0">
              <a:latin typeface="游ゴシック" panose="020B0400000000000000" pitchFamily="50" charset="-128"/>
              <a:ea typeface="游ゴシック" panose="020B0400000000000000" pitchFamily="50" charset="-128"/>
            </a:endParaRPr>
          </a:p>
          <a:p>
            <a:endParaRPr kumimoji="1" lang="en-US" altLang="ja-JP" sz="1200" dirty="0" smtClean="0">
              <a:latin typeface="游ゴシック" panose="020B0400000000000000" pitchFamily="50" charset="-128"/>
              <a:ea typeface="游ゴシック" panose="020B0400000000000000" pitchFamily="50" charset="-128"/>
            </a:endParaRPr>
          </a:p>
        </p:txBody>
      </p:sp>
      <p:pic>
        <p:nvPicPr>
          <p:cNvPr id="13" name="図 12"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t="7536" b="10620"/>
          <a:stretch/>
        </p:blipFill>
        <p:spPr>
          <a:xfrm>
            <a:off x="2354850" y="5997121"/>
            <a:ext cx="1760429" cy="397291"/>
          </a:xfrm>
          <a:prstGeom prst="rect">
            <a:avLst/>
          </a:prstGeom>
        </p:spPr>
      </p:pic>
      <p:pic>
        <p:nvPicPr>
          <p:cNvPr id="14" name="図 13" descr="画面の領域"/>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944" y="5917097"/>
            <a:ext cx="4036143" cy="538857"/>
          </a:xfrm>
          <a:prstGeom prst="rect">
            <a:avLst/>
          </a:prstGeom>
        </p:spPr>
      </p:pic>
      <p:cxnSp>
        <p:nvCxnSpPr>
          <p:cNvPr id="15" name="直線コネクタ 14"/>
          <p:cNvCxnSpPr/>
          <p:nvPr/>
        </p:nvCxnSpPr>
        <p:spPr>
          <a:xfrm>
            <a:off x="6083999" y="1652966"/>
            <a:ext cx="985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083999" y="1944732"/>
            <a:ext cx="985192" cy="0"/>
          </a:xfrm>
          <a:prstGeom prst="line">
            <a:avLst/>
          </a:prstGeom>
          <a:ln w="25400">
            <a:solidFill>
              <a:srgbClr val="2DF828"/>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083999" y="2255548"/>
            <a:ext cx="985192" cy="0"/>
          </a:xfrm>
          <a:prstGeom prst="line">
            <a:avLst/>
          </a:prstGeom>
          <a:ln w="25400">
            <a:solidFill>
              <a:srgbClr val="0A0ADC"/>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069191" y="1096505"/>
            <a:ext cx="1740181" cy="1323439"/>
          </a:xfrm>
          <a:prstGeom prst="rect">
            <a:avLst/>
          </a:prstGeom>
          <a:noFill/>
        </p:spPr>
        <p:txBody>
          <a:bodyPr wrap="square" rtlCol="0">
            <a:spAutoFit/>
          </a:bodyPr>
          <a:lstStyle/>
          <a:p>
            <a:endParaRPr lang="en-US" altLang="ja-JP" sz="2000" dirty="0" smtClean="0"/>
          </a:p>
          <a:p>
            <a:r>
              <a:rPr lang="en-US" altLang="ja-JP" sz="2000" dirty="0" smtClean="0"/>
              <a:t>: [S14001500]</a:t>
            </a:r>
          </a:p>
          <a:p>
            <a:r>
              <a:rPr lang="en-US" altLang="ja-JP" sz="2000" dirty="0" smtClean="0"/>
              <a:t>: [S1300]</a:t>
            </a:r>
          </a:p>
          <a:p>
            <a:r>
              <a:rPr lang="en-US" altLang="ja-JP" sz="2000" dirty="0" smtClean="0"/>
              <a:t>: [S1100]</a:t>
            </a:r>
          </a:p>
        </p:txBody>
      </p:sp>
      <p:sp>
        <p:nvSpPr>
          <p:cNvPr id="19" name="テキスト ボックス 18"/>
          <p:cNvSpPr txBox="1"/>
          <p:nvPr/>
        </p:nvSpPr>
        <p:spPr>
          <a:xfrm>
            <a:off x="6585916" y="6497229"/>
            <a:ext cx="1506242" cy="2031325"/>
          </a:xfrm>
          <a:prstGeom prst="rect">
            <a:avLst/>
          </a:prstGeom>
          <a:noFill/>
        </p:spPr>
        <p:txBody>
          <a:bodyPr wrap="square" rtlCol="0">
            <a:spAutoFit/>
          </a:bodyPr>
          <a:lstStyle/>
          <a:p>
            <a:r>
              <a:rPr lang="en-US" altLang="ja-JP" sz="1400" dirty="0" smtClean="0"/>
              <a:t>ρ:</a:t>
            </a:r>
            <a:r>
              <a:rPr lang="ja-JP" altLang="en-US" sz="1400" dirty="0" smtClean="0"/>
              <a:t>全密度</a:t>
            </a:r>
            <a:endParaRPr lang="en-US" altLang="ja-JP" sz="1400" dirty="0" smtClean="0"/>
          </a:p>
          <a:p>
            <a:r>
              <a:rPr lang="en-US" altLang="ja-JP" sz="1400" dirty="0" err="1" smtClean="0"/>
              <a:t>ρ</a:t>
            </a:r>
            <a:r>
              <a:rPr lang="en-US" altLang="ja-JP" sz="1400" baseline="-25000" dirty="0" err="1" smtClean="0"/>
              <a:t>vap</a:t>
            </a:r>
            <a:r>
              <a:rPr lang="en-US" altLang="ja-JP" sz="1400" dirty="0"/>
              <a:t>: </a:t>
            </a:r>
            <a:r>
              <a:rPr lang="ja-JP" altLang="en-US" sz="1400" dirty="0"/>
              <a:t>水蒸気密度</a:t>
            </a:r>
            <a:endParaRPr lang="en-US" altLang="ja-JP" sz="1400" dirty="0"/>
          </a:p>
          <a:p>
            <a:r>
              <a:rPr lang="en-US" altLang="ja-JP" sz="1400" dirty="0" err="1" smtClean="0"/>
              <a:t>ρ</a:t>
            </a:r>
            <a:r>
              <a:rPr lang="en-US" altLang="ja-JP" sz="1400" baseline="-25000" dirty="0" err="1" smtClean="0"/>
              <a:t>sol</a:t>
            </a:r>
            <a:r>
              <a:rPr lang="en-US" altLang="ja-JP" sz="1400" dirty="0" smtClean="0"/>
              <a:t>: </a:t>
            </a:r>
            <a:r>
              <a:rPr lang="ja-JP" altLang="en-US" sz="1400" dirty="0" smtClean="0"/>
              <a:t>氷の密度</a:t>
            </a:r>
            <a:endParaRPr lang="en-US" altLang="ja-JP" sz="1400" dirty="0"/>
          </a:p>
          <a:p>
            <a:r>
              <a:rPr lang="en-US" altLang="ja-JP" sz="1400" dirty="0" err="1" smtClean="0"/>
              <a:t>C</a:t>
            </a:r>
            <a:r>
              <a:rPr lang="en-US" altLang="ja-JP" sz="1400" baseline="-25000" dirty="0" err="1" smtClean="0"/>
              <a:t>p</a:t>
            </a:r>
            <a:r>
              <a:rPr lang="en-US" altLang="ja-JP" sz="1400" dirty="0" smtClean="0"/>
              <a:t>:</a:t>
            </a:r>
            <a:r>
              <a:rPr lang="ja-JP" altLang="en-US" sz="1400" dirty="0" smtClean="0"/>
              <a:t>定圧比熱</a:t>
            </a:r>
            <a:endParaRPr lang="en-US" altLang="ja-JP" sz="1400" dirty="0" smtClean="0"/>
          </a:p>
          <a:p>
            <a:r>
              <a:rPr lang="en-US" altLang="ja-JP" sz="1400" dirty="0" smtClean="0"/>
              <a:t>Φ:</a:t>
            </a:r>
            <a:r>
              <a:rPr lang="ja-JP" altLang="en-US" sz="1400" dirty="0" smtClean="0"/>
              <a:t>ジオポテンシャル</a:t>
            </a:r>
            <a:endParaRPr lang="en-US" altLang="ja-JP" sz="1400" dirty="0" smtClean="0"/>
          </a:p>
          <a:p>
            <a:r>
              <a:rPr lang="en-US" altLang="ja-JP" sz="1400" dirty="0" err="1" smtClean="0"/>
              <a:t>L</a:t>
            </a:r>
            <a:r>
              <a:rPr lang="en-US" altLang="ja-JP" sz="1400" baseline="-25000" dirty="0" err="1" smtClean="0"/>
              <a:t>vap-liq</a:t>
            </a:r>
            <a:r>
              <a:rPr lang="en-US" altLang="ja-JP" sz="1400" dirty="0" smtClean="0"/>
              <a:t>:</a:t>
            </a:r>
            <a:r>
              <a:rPr lang="ja-JP" altLang="en-US" sz="1400" dirty="0"/>
              <a:t>潜熱</a:t>
            </a:r>
            <a:r>
              <a:rPr lang="en-US" altLang="ja-JP" sz="1400" dirty="0"/>
              <a:t>(</a:t>
            </a:r>
            <a:r>
              <a:rPr lang="ja-JP" altLang="en-US" sz="1400" dirty="0"/>
              <a:t>水</a:t>
            </a:r>
            <a:r>
              <a:rPr lang="en-US" altLang="ja-JP" sz="1400" dirty="0"/>
              <a:t>-</a:t>
            </a:r>
            <a:r>
              <a:rPr lang="ja-JP" altLang="en-US" sz="1400" dirty="0"/>
              <a:t>水蒸気</a:t>
            </a:r>
            <a:r>
              <a:rPr lang="en-US" altLang="ja-JP" sz="1400" dirty="0"/>
              <a:t>)</a:t>
            </a:r>
          </a:p>
          <a:p>
            <a:r>
              <a:rPr lang="en-US" altLang="ja-JP" sz="1400" dirty="0" err="1" smtClean="0"/>
              <a:t>L</a:t>
            </a:r>
            <a:r>
              <a:rPr lang="en-US" altLang="ja-JP" sz="1400" baseline="-25000" dirty="0" err="1" smtClean="0"/>
              <a:t>liq</a:t>
            </a:r>
            <a:r>
              <a:rPr lang="en-US" altLang="ja-JP" sz="1400" baseline="-25000" dirty="0" smtClean="0"/>
              <a:t>-sol</a:t>
            </a:r>
            <a:r>
              <a:rPr lang="en-US" altLang="ja-JP" sz="1400" dirty="0" smtClean="0"/>
              <a:t>:</a:t>
            </a:r>
            <a:r>
              <a:rPr lang="ja-JP" altLang="en-US" sz="1400" dirty="0"/>
              <a:t>潜熱</a:t>
            </a:r>
            <a:r>
              <a:rPr lang="en-US" altLang="ja-JP" sz="1400" dirty="0"/>
              <a:t>(</a:t>
            </a:r>
            <a:r>
              <a:rPr lang="ja-JP" altLang="en-US" sz="1400" dirty="0"/>
              <a:t>水</a:t>
            </a:r>
            <a:r>
              <a:rPr lang="en-US" altLang="ja-JP" sz="1400" dirty="0" smtClean="0"/>
              <a:t>-</a:t>
            </a:r>
            <a:r>
              <a:rPr lang="ja-JP" altLang="en-US" sz="1400" dirty="0" smtClean="0"/>
              <a:t>氷</a:t>
            </a:r>
            <a:r>
              <a:rPr lang="en-US" altLang="ja-JP" sz="1400" dirty="0" smtClean="0"/>
              <a:t>)</a:t>
            </a:r>
            <a:endParaRPr lang="en-US" altLang="ja-JP" sz="1400" dirty="0"/>
          </a:p>
        </p:txBody>
      </p:sp>
      <p:pic>
        <p:nvPicPr>
          <p:cNvPr id="20" name="図 19" descr="dcl_zm_DryHeatFlux_year.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22202" t="23635" r="25046" b="11393"/>
          <a:stretch/>
        </p:blipFill>
        <p:spPr>
          <a:xfrm>
            <a:off x="890834" y="3470410"/>
            <a:ext cx="3116707" cy="2173565"/>
          </a:xfrm>
          <a:prstGeom prst="rect">
            <a:avLst/>
          </a:prstGeom>
        </p:spPr>
      </p:pic>
      <p:pic>
        <p:nvPicPr>
          <p:cNvPr id="21" name="図 20" descr="dcl_zm_LatentHeatFlux_year.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l="22477" t="23628" r="24954" b="12372"/>
          <a:stretch/>
        </p:blipFill>
        <p:spPr>
          <a:xfrm>
            <a:off x="5096669" y="3336405"/>
            <a:ext cx="2995489" cy="2064954"/>
          </a:xfrm>
          <a:prstGeom prst="rect">
            <a:avLst/>
          </a:prstGeom>
        </p:spPr>
      </p:pic>
      <p:pic>
        <p:nvPicPr>
          <p:cNvPr id="22" name="図 21" descr="dcl_zm_TotalHeatFlux_year.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l="22294" t="22982" r="25504" b="8643"/>
          <a:stretch/>
        </p:blipFill>
        <p:spPr>
          <a:xfrm>
            <a:off x="789328" y="1142761"/>
            <a:ext cx="3153662" cy="2338920"/>
          </a:xfrm>
          <a:prstGeom prst="rect">
            <a:avLst/>
          </a:prstGeom>
        </p:spPr>
      </p:pic>
      <p:sp>
        <p:nvSpPr>
          <p:cNvPr id="23" name="テキスト ボックス 22"/>
          <p:cNvSpPr txBox="1"/>
          <p:nvPr/>
        </p:nvSpPr>
        <p:spPr>
          <a:xfrm>
            <a:off x="4072093" y="1758224"/>
            <a:ext cx="1609799"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湿潤</a:t>
            </a:r>
            <a:r>
              <a:rPr lang="ja-JP" altLang="en-US" sz="1200" dirty="0" smtClean="0">
                <a:latin typeface="游ゴシック" panose="020B0400000000000000" pitchFamily="50" charset="-128"/>
                <a:ea typeface="游ゴシック" panose="020B0400000000000000" pitchFamily="50" charset="-128"/>
              </a:rPr>
              <a:t>静的エネルギー</a:t>
            </a:r>
          </a:p>
        </p:txBody>
      </p:sp>
      <p:sp>
        <p:nvSpPr>
          <p:cNvPr id="25" name="テキスト ボックス 24"/>
          <p:cNvSpPr txBox="1"/>
          <p:nvPr/>
        </p:nvSpPr>
        <p:spPr>
          <a:xfrm>
            <a:off x="2265014" y="5643975"/>
            <a:ext cx="692150" cy="276999"/>
          </a:xfrm>
          <a:prstGeom prst="rect">
            <a:avLst/>
          </a:prstGeom>
          <a:noFill/>
        </p:spPr>
        <p:txBody>
          <a:bodyPr wrap="square" rtlCol="0">
            <a:spAutoFit/>
          </a:bodyPr>
          <a:lstStyle/>
          <a:p>
            <a:r>
              <a:rPr kumimoji="1" lang="ja-JP" altLang="en-US" sz="1200" b="1" dirty="0" smtClean="0">
                <a:latin typeface="游ゴシック" panose="020B0400000000000000" pitchFamily="50" charset="-128"/>
                <a:ea typeface="游ゴシック" panose="020B0400000000000000" pitchFamily="50" charset="-128"/>
              </a:rPr>
              <a:t>緯度</a:t>
            </a:r>
            <a:endParaRPr kumimoji="1" lang="ja-JP" altLang="en-US" sz="1200" b="1" dirty="0">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6422267" y="5391817"/>
            <a:ext cx="692150" cy="276999"/>
          </a:xfrm>
          <a:prstGeom prst="rect">
            <a:avLst/>
          </a:prstGeom>
          <a:noFill/>
        </p:spPr>
        <p:txBody>
          <a:bodyPr wrap="square" rtlCol="0">
            <a:spAutoFit/>
          </a:bodyPr>
          <a:lstStyle/>
          <a:p>
            <a:r>
              <a:rPr kumimoji="1" lang="ja-JP" altLang="en-US" sz="1200" b="1" dirty="0" smtClean="0">
                <a:latin typeface="游ゴシック" panose="020B0400000000000000" pitchFamily="50" charset="-128"/>
                <a:ea typeface="游ゴシック" panose="020B0400000000000000" pitchFamily="50" charset="-128"/>
              </a:rPr>
              <a:t>緯度</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0739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930649" y="3929101"/>
            <a:ext cx="2507987" cy="175092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dcl_zm_sbalance_year_S1300_v2.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3750" t="31358" r="19663" b="8893"/>
          <a:stretch/>
        </p:blipFill>
        <p:spPr>
          <a:xfrm>
            <a:off x="3992015" y="1343144"/>
            <a:ext cx="3311890" cy="2387464"/>
          </a:xfrm>
          <a:prstGeom prst="rect">
            <a:avLst/>
          </a:prstGeom>
        </p:spPr>
      </p:pic>
      <p:pic>
        <p:nvPicPr>
          <p:cNvPr id="17" name="図 16" descr="dcl_zm_sbalance_year_S14001500_v2.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13672" t="31263" r="19204" b="9180"/>
          <a:stretch/>
        </p:blipFill>
        <p:spPr>
          <a:xfrm>
            <a:off x="490212" y="3874033"/>
            <a:ext cx="3294329" cy="2348246"/>
          </a:xfrm>
          <a:prstGeom prst="rect">
            <a:avLst/>
          </a:prstGeom>
        </p:spPr>
      </p:pic>
      <p:sp>
        <p:nvSpPr>
          <p:cNvPr id="2" name="タイトル 1"/>
          <p:cNvSpPr>
            <a:spLocks noGrp="1"/>
          </p:cNvSpPr>
          <p:nvPr>
            <p:ph type="title"/>
          </p:nvPr>
        </p:nvSpPr>
        <p:spPr>
          <a:xfrm>
            <a:off x="628650" y="408490"/>
            <a:ext cx="7758605" cy="575680"/>
          </a:xfrm>
        </p:spPr>
        <p:txBody>
          <a:bodyPr>
            <a:normAutofit fontScale="90000"/>
          </a:bodyPr>
          <a:lstStyle/>
          <a:p>
            <a:r>
              <a:rPr kumimoji="1" lang="ja-JP" altLang="en-US" dirty="0" smtClean="0"/>
              <a:t>表面における年平均東西平均熱フラックス</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18</a:t>
            </a:fld>
            <a:endParaRPr lang="en-US" altLang="ja-JP" dirty="0" smtClean="0"/>
          </a:p>
        </p:txBody>
      </p:sp>
      <p:sp>
        <p:nvSpPr>
          <p:cNvPr id="9" name="テキスト ボックス 8"/>
          <p:cNvSpPr txBox="1"/>
          <p:nvPr/>
        </p:nvSpPr>
        <p:spPr>
          <a:xfrm>
            <a:off x="2004710" y="6123613"/>
            <a:ext cx="692150" cy="276999"/>
          </a:xfrm>
          <a:prstGeom prst="rect">
            <a:avLst/>
          </a:prstGeom>
          <a:noFill/>
        </p:spPr>
        <p:txBody>
          <a:bodyPr wrap="square" rtlCol="0">
            <a:spAutoFit/>
          </a:bodyPr>
          <a:lstStyle/>
          <a:p>
            <a:r>
              <a:rPr kumimoji="1" lang="ja-JP" altLang="en-US" sz="1200" b="1" dirty="0" smtClean="0">
                <a:latin typeface="游ゴシック" panose="020B0400000000000000" pitchFamily="50" charset="-128"/>
                <a:ea typeface="游ゴシック" panose="020B0400000000000000" pitchFamily="50" charset="-128"/>
              </a:rPr>
              <a:t>緯度</a:t>
            </a:r>
            <a:endParaRPr kumimoji="1" lang="ja-JP" altLang="en-US" sz="1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5520061" y="3640812"/>
            <a:ext cx="692150" cy="276999"/>
          </a:xfrm>
          <a:prstGeom prst="rect">
            <a:avLst/>
          </a:prstGeom>
          <a:noFill/>
        </p:spPr>
        <p:txBody>
          <a:bodyPr wrap="square" rtlCol="0">
            <a:spAutoFit/>
          </a:bodyPr>
          <a:lstStyle/>
          <a:p>
            <a:r>
              <a:rPr kumimoji="1" lang="ja-JP" altLang="en-US" sz="1200" b="1" dirty="0" smtClean="0">
                <a:latin typeface="游ゴシック" panose="020B0400000000000000" pitchFamily="50" charset="-128"/>
                <a:ea typeface="游ゴシック" panose="020B0400000000000000" pitchFamily="50" charset="-128"/>
              </a:rPr>
              <a:t>緯度</a:t>
            </a:r>
            <a:endParaRPr kumimoji="1" lang="ja-JP" altLang="en-US" sz="1200"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156550" y="1066771"/>
            <a:ext cx="982820" cy="338554"/>
          </a:xfrm>
          <a:prstGeom prst="rect">
            <a:avLst/>
          </a:prstGeom>
          <a:noFill/>
        </p:spPr>
        <p:txBody>
          <a:bodyPr wrap="square" rtlCol="0">
            <a:spAutoFit/>
          </a:bodyPr>
          <a:lstStyle/>
          <a:p>
            <a:r>
              <a:rPr lang="en-US" altLang="ja-JP" sz="1600" dirty="0" smtClean="0">
                <a:latin typeface="游ゴシック" panose="020B0400000000000000" pitchFamily="50" charset="-128"/>
                <a:ea typeface="游ゴシック" panose="020B0400000000000000" pitchFamily="50" charset="-128"/>
              </a:rPr>
              <a:t>[S1300]</a:t>
            </a:r>
          </a:p>
        </p:txBody>
      </p:sp>
      <p:cxnSp>
        <p:nvCxnSpPr>
          <p:cNvPr id="13" name="直線コネクタ 12"/>
          <p:cNvCxnSpPr/>
          <p:nvPr/>
        </p:nvCxnSpPr>
        <p:spPr>
          <a:xfrm>
            <a:off x="4034367" y="4601319"/>
            <a:ext cx="337835" cy="0"/>
          </a:xfrm>
          <a:prstGeom prst="line">
            <a:avLst/>
          </a:prstGeom>
          <a:ln w="25400">
            <a:solidFill>
              <a:srgbClr val="0A0ADC"/>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349685" y="4468968"/>
            <a:ext cx="2222565" cy="1200329"/>
          </a:xfrm>
          <a:prstGeom prst="rect">
            <a:avLst/>
          </a:prstGeom>
          <a:noFill/>
        </p:spPr>
        <p:txBody>
          <a:bodyPr wrap="square" rtlCol="0">
            <a:spAutoFit/>
          </a:bodyPr>
          <a:lstStyle/>
          <a:p>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正味長波放射フラックス</a:t>
            </a:r>
            <a:endParaRPr lang="en-US" altLang="ja-JP" sz="1200" dirty="0" smtClean="0">
              <a:latin typeface="游ゴシック" panose="020B0400000000000000" pitchFamily="50" charset="-128"/>
              <a:ea typeface="游ゴシック" panose="020B0400000000000000" pitchFamily="50" charset="-128"/>
            </a:endParaRPr>
          </a:p>
          <a:p>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上向き長波放射フラックス</a:t>
            </a:r>
            <a:endParaRPr lang="en-US" altLang="ja-JP" sz="1200" dirty="0" smtClean="0">
              <a:latin typeface="游ゴシック" panose="020B0400000000000000" pitchFamily="50" charset="-128"/>
              <a:ea typeface="游ゴシック" panose="020B0400000000000000" pitchFamily="50" charset="-128"/>
            </a:endParaRPr>
          </a:p>
          <a:p>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下向き長波放射フラックス</a:t>
            </a:r>
            <a:endParaRPr lang="en-US" altLang="ja-JP" sz="1200" dirty="0" smtClean="0">
              <a:latin typeface="游ゴシック" panose="020B0400000000000000" pitchFamily="50" charset="-128"/>
              <a:ea typeface="游ゴシック" panose="020B0400000000000000" pitchFamily="50" charset="-128"/>
            </a:endParaRPr>
          </a:p>
          <a:p>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正味太陽放射フラックス</a:t>
            </a:r>
            <a:endParaRPr lang="en-US" altLang="ja-JP" sz="1200" dirty="0" smtClean="0">
              <a:latin typeface="游ゴシック" panose="020B0400000000000000" pitchFamily="50" charset="-128"/>
              <a:ea typeface="游ゴシック" panose="020B0400000000000000" pitchFamily="50" charset="-128"/>
            </a:endParaRPr>
          </a:p>
          <a:p>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蒸発フラックス</a:t>
            </a:r>
            <a:endParaRPr lang="en-US" altLang="ja-JP" sz="1200" dirty="0" smtClean="0">
              <a:latin typeface="游ゴシック" panose="020B0400000000000000" pitchFamily="50" charset="-128"/>
              <a:ea typeface="游ゴシック" panose="020B0400000000000000" pitchFamily="50" charset="-128"/>
            </a:endParaRPr>
          </a:p>
          <a:p>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顕熱フラックス</a:t>
            </a:r>
            <a:endParaRPr lang="en-US" altLang="ja-JP" sz="1200" dirty="0" smtClean="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1748163" y="1084345"/>
            <a:ext cx="991885" cy="338554"/>
          </a:xfrm>
          <a:prstGeom prst="rect">
            <a:avLst/>
          </a:prstGeom>
          <a:noFill/>
        </p:spPr>
        <p:txBody>
          <a:bodyPr wrap="square" rtlCol="0">
            <a:spAutoFit/>
          </a:bodyPr>
          <a:lstStyle/>
          <a:p>
            <a:r>
              <a:rPr lang="en-US" altLang="ja-JP" sz="1600" dirty="0" smtClean="0">
                <a:latin typeface="游ゴシック" panose="020B0400000000000000" pitchFamily="50" charset="-128"/>
                <a:ea typeface="游ゴシック" panose="020B0400000000000000" pitchFamily="50" charset="-128"/>
              </a:rPr>
              <a:t>[S1100]</a:t>
            </a:r>
          </a:p>
        </p:txBody>
      </p:sp>
      <p:pic>
        <p:nvPicPr>
          <p:cNvPr id="7" name="図 6" descr="dcl_zm_sbalance_year_S1100_v2.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l="13058" t="31072" r="19510" b="8989"/>
          <a:stretch/>
        </p:blipFill>
        <p:spPr>
          <a:xfrm>
            <a:off x="490212" y="1343144"/>
            <a:ext cx="3294329" cy="2352556"/>
          </a:xfrm>
          <a:prstGeom prst="rect">
            <a:avLst/>
          </a:prstGeom>
        </p:spPr>
      </p:pic>
      <p:sp>
        <p:nvSpPr>
          <p:cNvPr id="8" name="テキスト ボックス 7"/>
          <p:cNvSpPr txBox="1"/>
          <p:nvPr/>
        </p:nvSpPr>
        <p:spPr>
          <a:xfrm rot="16200000">
            <a:off x="-445855" y="2142286"/>
            <a:ext cx="1750921" cy="276999"/>
          </a:xfrm>
          <a:prstGeom prst="rect">
            <a:avLst/>
          </a:prstGeom>
          <a:noFill/>
        </p:spPr>
        <p:txBody>
          <a:bodyPr wrap="square" rtlCol="0">
            <a:spAutoFit/>
          </a:bodyPr>
          <a:lstStyle/>
          <a:p>
            <a:r>
              <a:rPr lang="ja-JP" altLang="en-US" sz="1200" b="1" dirty="0" smtClean="0">
                <a:latin typeface="游ゴシック" panose="020B0400000000000000" pitchFamily="50" charset="-128"/>
                <a:ea typeface="游ゴシック" panose="020B0400000000000000" pitchFamily="50" charset="-128"/>
              </a:rPr>
              <a:t>熱フラックス </a:t>
            </a:r>
            <a:r>
              <a:rPr lang="en-US" altLang="ja-JP" sz="1200" b="1" dirty="0" smtClean="0">
                <a:latin typeface="游ゴシック" panose="020B0400000000000000" pitchFamily="50" charset="-128"/>
                <a:ea typeface="游ゴシック" panose="020B0400000000000000" pitchFamily="50" charset="-128"/>
              </a:rPr>
              <a:t>[Wm</a:t>
            </a:r>
            <a:r>
              <a:rPr lang="en-US" altLang="ja-JP" sz="1200" b="1" baseline="30000" dirty="0" smtClean="0">
                <a:latin typeface="游ゴシック" panose="020B0400000000000000" pitchFamily="50" charset="-128"/>
                <a:ea typeface="游ゴシック" panose="020B0400000000000000" pitchFamily="50" charset="-128"/>
              </a:rPr>
              <a:t>-2</a:t>
            </a:r>
            <a:r>
              <a:rPr lang="en-US" altLang="ja-JP" sz="1200" b="1" dirty="0" smtClean="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550126" y="3579257"/>
            <a:ext cx="1398118" cy="338554"/>
          </a:xfrm>
          <a:prstGeom prst="rect">
            <a:avLst/>
          </a:prstGeom>
          <a:noFill/>
        </p:spPr>
        <p:txBody>
          <a:bodyPr wrap="square" rtlCol="0">
            <a:spAutoFit/>
          </a:bodyPr>
          <a:lstStyle/>
          <a:p>
            <a:r>
              <a:rPr lang="en-US" altLang="ja-JP" sz="1600" dirty="0" smtClean="0">
                <a:latin typeface="游ゴシック" panose="020B0400000000000000" pitchFamily="50" charset="-128"/>
                <a:ea typeface="游ゴシック" panose="020B0400000000000000" pitchFamily="50" charset="-128"/>
              </a:rPr>
              <a:t>[S14001500]</a:t>
            </a:r>
          </a:p>
        </p:txBody>
      </p:sp>
      <p:sp>
        <p:nvSpPr>
          <p:cNvPr id="22" name="テキスト ボックス 21"/>
          <p:cNvSpPr txBox="1"/>
          <p:nvPr/>
        </p:nvSpPr>
        <p:spPr>
          <a:xfrm rot="16200000">
            <a:off x="-445854" y="4666062"/>
            <a:ext cx="1750921" cy="276999"/>
          </a:xfrm>
          <a:prstGeom prst="rect">
            <a:avLst/>
          </a:prstGeom>
          <a:noFill/>
        </p:spPr>
        <p:txBody>
          <a:bodyPr wrap="square" rtlCol="0">
            <a:spAutoFit/>
          </a:bodyPr>
          <a:lstStyle/>
          <a:p>
            <a:r>
              <a:rPr lang="ja-JP" altLang="en-US" sz="1200" b="1" dirty="0" smtClean="0">
                <a:latin typeface="游ゴシック" panose="020B0400000000000000" pitchFamily="50" charset="-128"/>
                <a:ea typeface="游ゴシック" panose="020B0400000000000000" pitchFamily="50" charset="-128"/>
              </a:rPr>
              <a:t>熱フラックス </a:t>
            </a:r>
            <a:r>
              <a:rPr lang="en-US" altLang="ja-JP" sz="1200" b="1" dirty="0" smtClean="0">
                <a:latin typeface="游ゴシック" panose="020B0400000000000000" pitchFamily="50" charset="-128"/>
                <a:ea typeface="游ゴシック" panose="020B0400000000000000" pitchFamily="50" charset="-128"/>
              </a:rPr>
              <a:t>[Wm</a:t>
            </a:r>
            <a:r>
              <a:rPr lang="en-US" altLang="ja-JP" sz="1200" b="1" baseline="30000" dirty="0" smtClean="0">
                <a:latin typeface="游ゴシック" panose="020B0400000000000000" pitchFamily="50" charset="-128"/>
                <a:ea typeface="游ゴシック" panose="020B0400000000000000" pitchFamily="50" charset="-128"/>
              </a:rPr>
              <a:t>-2</a:t>
            </a:r>
            <a:r>
              <a:rPr lang="en-US" altLang="ja-JP" sz="1200" b="1" dirty="0" smtClean="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29" name="テキスト ボックス 28"/>
          <p:cNvSpPr txBox="1"/>
          <p:nvPr/>
        </p:nvSpPr>
        <p:spPr>
          <a:xfrm>
            <a:off x="3965442" y="3977923"/>
            <a:ext cx="2518638" cy="523220"/>
          </a:xfrm>
          <a:prstGeom prst="rect">
            <a:avLst/>
          </a:prstGeom>
          <a:noFill/>
        </p:spPr>
        <p:txBody>
          <a:bodyPr wrap="none" rtlCol="0">
            <a:spAutoFit/>
          </a:bodyPr>
          <a:lstStyle/>
          <a:p>
            <a:r>
              <a:rPr kumimoji="1" lang="ja-JP" altLang="en-US" sz="1400" b="1" dirty="0" smtClean="0">
                <a:latin typeface="游ゴシック" panose="020B0400000000000000" pitchFamily="50" charset="-128"/>
                <a:ea typeface="游ゴシック" panose="020B0400000000000000" pitchFamily="50" charset="-128"/>
              </a:rPr>
              <a:t>表面における年平均東西平均</a:t>
            </a:r>
            <a:endParaRPr kumimoji="1" lang="en-US" altLang="ja-JP" sz="1400" b="1" dirty="0" smtClean="0">
              <a:latin typeface="游ゴシック" panose="020B0400000000000000" pitchFamily="50" charset="-128"/>
              <a:ea typeface="游ゴシック" panose="020B0400000000000000" pitchFamily="50" charset="-128"/>
            </a:endParaRPr>
          </a:p>
          <a:p>
            <a:r>
              <a:rPr kumimoji="1" lang="ja-JP" altLang="en-US" sz="1400" b="1" dirty="0" smtClean="0">
                <a:latin typeface="游ゴシック" panose="020B0400000000000000" pitchFamily="50" charset="-128"/>
                <a:ea typeface="游ゴシック" panose="020B0400000000000000" pitchFamily="50" charset="-128"/>
              </a:rPr>
              <a:t>熱フラックスの緯度分布</a:t>
            </a:r>
            <a:endParaRPr lang="en-US" altLang="ja-JP" sz="1400" b="1" dirty="0">
              <a:latin typeface="游ゴシック" panose="020B0400000000000000" pitchFamily="50" charset="-128"/>
              <a:ea typeface="游ゴシック" panose="020B0400000000000000" pitchFamily="50" charset="-128"/>
            </a:endParaRPr>
          </a:p>
        </p:txBody>
      </p:sp>
      <p:cxnSp>
        <p:nvCxnSpPr>
          <p:cNvPr id="31" name="直線コネクタ 30"/>
          <p:cNvCxnSpPr/>
          <p:nvPr/>
        </p:nvCxnSpPr>
        <p:spPr>
          <a:xfrm>
            <a:off x="4034367" y="4791819"/>
            <a:ext cx="337835" cy="0"/>
          </a:xfrm>
          <a:prstGeom prst="line">
            <a:avLst/>
          </a:prstGeom>
          <a:ln w="25400">
            <a:solidFill>
              <a:srgbClr val="00CBE6"/>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034367" y="4973853"/>
            <a:ext cx="337835" cy="0"/>
          </a:xfrm>
          <a:prstGeom prst="line">
            <a:avLst/>
          </a:prstGeom>
          <a:ln w="25400">
            <a:solidFill>
              <a:srgbClr val="E501B4"/>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034367" y="5155886"/>
            <a:ext cx="3378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034367" y="5342152"/>
            <a:ext cx="337835" cy="0"/>
          </a:xfrm>
          <a:prstGeom prst="line">
            <a:avLst/>
          </a:prstGeom>
          <a:ln w="25400">
            <a:solidFill>
              <a:srgbClr val="2DF828"/>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034367" y="5515720"/>
            <a:ext cx="3378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484080" y="4069558"/>
            <a:ext cx="2640965" cy="2031325"/>
          </a:xfrm>
          <a:prstGeom prst="rect">
            <a:avLst/>
          </a:prstGeom>
          <a:noFill/>
        </p:spPr>
        <p:txBody>
          <a:bodyPr wrap="square" rtlCol="0">
            <a:spAutoFit/>
          </a:bodyPr>
          <a:lstStyle/>
          <a:p>
            <a:pPr marL="285750" indent="-285750">
              <a:buClr>
                <a:srgbClr val="0070C0"/>
              </a:buClr>
              <a:buFont typeface="Wingdings" panose="05000000000000000000" pitchFamily="2" charset="2"/>
              <a:buChar char="n"/>
            </a:pPr>
            <a:r>
              <a:rPr lang="en-US" altLang="ja-JP" sz="1400" dirty="0" smtClean="0">
                <a:latin typeface="游ゴシック" panose="020B0400000000000000" pitchFamily="50" charset="-128"/>
                <a:ea typeface="游ゴシック" panose="020B0400000000000000" pitchFamily="50" charset="-128"/>
              </a:rPr>
              <a:t>[S1300] </a:t>
            </a:r>
            <a:r>
              <a:rPr lang="ja-JP" altLang="en-US" sz="1400" dirty="0" smtClean="0">
                <a:latin typeface="游ゴシック" panose="020B0400000000000000" pitchFamily="50" charset="-128"/>
                <a:ea typeface="游ゴシック" panose="020B0400000000000000" pitchFamily="50" charset="-128"/>
              </a:rPr>
              <a:t>と </a:t>
            </a:r>
            <a:r>
              <a:rPr lang="en-US" altLang="ja-JP" sz="1400" dirty="0" smtClean="0">
                <a:latin typeface="游ゴシック" panose="020B0400000000000000" pitchFamily="50" charset="-128"/>
                <a:ea typeface="游ゴシック" panose="020B0400000000000000" pitchFamily="50" charset="-128"/>
              </a:rPr>
              <a:t>[S14001500] </a:t>
            </a:r>
            <a:r>
              <a:rPr lang="ja-JP" altLang="en-US" sz="1400" dirty="0" smtClean="0">
                <a:latin typeface="游ゴシック" panose="020B0400000000000000" pitchFamily="50" charset="-128"/>
                <a:ea typeface="游ゴシック" panose="020B0400000000000000" pitchFamily="50" charset="-128"/>
              </a:rPr>
              <a:t>を比較すると</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上向き長波放射の増加量より下向き長波放射の増加量の方が大きい</a:t>
            </a:r>
            <a:endParaRPr lang="en-US" altLang="ja-JP" sz="14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r>
              <a:rPr lang="en-US" altLang="ja-JP" sz="1400" dirty="0">
                <a:latin typeface="游ゴシック" panose="020B0400000000000000" pitchFamily="50" charset="-128"/>
                <a:ea typeface="游ゴシック" panose="020B0400000000000000" pitchFamily="50" charset="-128"/>
              </a:rPr>
              <a:t>[S1300] </a:t>
            </a:r>
            <a:r>
              <a:rPr lang="ja-JP" altLang="en-US" sz="1400" dirty="0">
                <a:latin typeface="游ゴシック" panose="020B0400000000000000" pitchFamily="50" charset="-128"/>
                <a:ea typeface="游ゴシック" panose="020B0400000000000000" pitchFamily="50" charset="-128"/>
              </a:rPr>
              <a:t>と </a:t>
            </a:r>
            <a:r>
              <a:rPr lang="en-US" altLang="ja-JP" sz="1400" dirty="0">
                <a:latin typeface="游ゴシック" panose="020B0400000000000000" pitchFamily="50" charset="-128"/>
                <a:ea typeface="游ゴシック" panose="020B0400000000000000" pitchFamily="50" charset="-128"/>
              </a:rPr>
              <a:t>[S14001500] </a:t>
            </a:r>
            <a:r>
              <a:rPr lang="ja-JP" altLang="en-US" sz="1400" dirty="0">
                <a:latin typeface="游ゴシック" panose="020B0400000000000000" pitchFamily="50" charset="-128"/>
                <a:ea typeface="游ゴシック" panose="020B0400000000000000" pitchFamily="50" charset="-128"/>
              </a:rPr>
              <a:t>を比較すると</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赤道域の蒸発フラックスは </a:t>
            </a:r>
            <a:r>
              <a:rPr lang="en-US" altLang="ja-JP" sz="1400" dirty="0" smtClean="0">
                <a:latin typeface="游ゴシック" panose="020B0400000000000000" pitchFamily="50" charset="-128"/>
                <a:ea typeface="游ゴシック" panose="020B0400000000000000" pitchFamily="50" charset="-128"/>
              </a:rPr>
              <a:t>[S14001500] </a:t>
            </a:r>
            <a:r>
              <a:rPr lang="ja-JP" altLang="en-US" sz="1400" dirty="0" smtClean="0">
                <a:latin typeface="游ゴシック" panose="020B0400000000000000" pitchFamily="50" charset="-128"/>
                <a:ea typeface="游ゴシック" panose="020B0400000000000000" pitchFamily="50" charset="-128"/>
              </a:rPr>
              <a:t>の方が大きい</a:t>
            </a:r>
            <a:endParaRPr lang="en-US" altLang="ja-JP" sz="1400" dirty="0" smtClean="0">
              <a:latin typeface="游ゴシック" panose="020B0400000000000000" pitchFamily="50" charset="-128"/>
              <a:ea typeface="游ゴシック" panose="020B0400000000000000" pitchFamily="50" charset="-128"/>
            </a:endParaRPr>
          </a:p>
        </p:txBody>
      </p:sp>
      <p:cxnSp>
        <p:nvCxnSpPr>
          <p:cNvPr id="14" name="直線コネクタ 13"/>
          <p:cNvCxnSpPr/>
          <p:nvPr/>
        </p:nvCxnSpPr>
        <p:spPr>
          <a:xfrm flipH="1">
            <a:off x="-761218" y="4617762"/>
            <a:ext cx="4869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649326" y="2216957"/>
            <a:ext cx="4869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flipH="1">
            <a:off x="3314400" y="3081047"/>
            <a:ext cx="48693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flipH="1">
            <a:off x="-214551" y="5004865"/>
            <a:ext cx="48693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6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a:t>
            </a:r>
            <a:r>
              <a:rPr lang="ja-JP" altLang="en-US" dirty="0" smtClean="0"/>
              <a:t>はじめ</a:t>
            </a:r>
            <a:r>
              <a:rPr lang="ja-JP" altLang="en-US" dirty="0"/>
              <a:t>に</a:t>
            </a:r>
            <a:endParaRPr kumimoji="1" lang="ja-JP" altLang="en-US" dirty="0"/>
          </a:p>
        </p:txBody>
      </p:sp>
      <p:sp>
        <p:nvSpPr>
          <p:cNvPr id="3" name="日付プレースホルダー 2"/>
          <p:cNvSpPr>
            <a:spLocks noGrp="1"/>
          </p:cNvSpPr>
          <p:nvPr>
            <p:ph type="dt" sz="half" idx="2"/>
          </p:nvPr>
        </p:nvSpPr>
        <p:spPr/>
        <p:txBody>
          <a:bodyPr/>
          <a:lstStyle/>
          <a:p>
            <a:r>
              <a:rPr lang="en-US" altLang="ja-JP" smtClean="0"/>
              <a:t>2018/02/13</a:t>
            </a:r>
            <a:endParaRPr lang="ja-JP" altLang="en-US" dirty="0"/>
          </a:p>
        </p:txBody>
      </p:sp>
      <p:sp>
        <p:nvSpPr>
          <p:cNvPr id="4" name="フッター プレースホルダー 3"/>
          <p:cNvSpPr>
            <a:spLocks noGrp="1"/>
          </p:cNvSpPr>
          <p:nvPr>
            <p:ph type="ftr" sz="quarter" idx="3"/>
          </p:nvPr>
        </p:nvSpPr>
        <p:spPr/>
        <p:txBody>
          <a:bodyPr/>
          <a:lstStyle/>
          <a:p>
            <a:r>
              <a:rPr lang="zh-TW" altLang="en-US" smtClean="0"/>
              <a:t>修士論文審査会</a:t>
            </a:r>
            <a:endParaRPr lang="ja-JP" altLang="en-US" dirty="0"/>
          </a:p>
        </p:txBody>
      </p:sp>
      <p:sp>
        <p:nvSpPr>
          <p:cNvPr id="5" name="スライド番号プレースホルダー 4"/>
          <p:cNvSpPr>
            <a:spLocks noGrp="1"/>
          </p:cNvSpPr>
          <p:nvPr>
            <p:ph type="sldNum" sz="quarter" idx="4"/>
          </p:nvPr>
        </p:nvSpPr>
        <p:spPr/>
        <p:txBody>
          <a:bodyPr/>
          <a:lstStyle/>
          <a:p>
            <a:fld id="{CAFBEBFA-988F-40E0-ADF6-7BADD92C03B8}" type="slidenum">
              <a:rPr lang="ja-JP" altLang="en-US" smtClean="0"/>
              <a:pPr/>
              <a:t>1</a:t>
            </a:fld>
            <a:endParaRPr lang="en-US" altLang="ja-JP" dirty="0" smtClean="0"/>
          </a:p>
        </p:txBody>
      </p:sp>
    </p:spTree>
    <p:extLst>
      <p:ext uri="{BB962C8B-B14F-4D97-AF65-F5344CB8AC3E}">
        <p14:creationId xmlns:p14="http://schemas.microsoft.com/office/powerpoint/2010/main" val="139046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8489"/>
            <a:ext cx="7695543" cy="604693"/>
          </a:xfrm>
        </p:spPr>
        <p:txBody>
          <a:bodyPr>
            <a:normAutofit/>
          </a:bodyPr>
          <a:lstStyle/>
          <a:p>
            <a:r>
              <a:rPr kumimoji="1" lang="ja-JP" altLang="en-US" dirty="0" smtClean="0"/>
              <a:t>表面アルベドの緯度経度分布</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19</a:t>
            </a:fld>
            <a:endParaRPr lang="en-US" altLang="ja-JP" dirty="0" smtClean="0"/>
          </a:p>
        </p:txBody>
      </p:sp>
      <p:pic>
        <p:nvPicPr>
          <p:cNvPr id="6" name="図 5" descr="dcl_SurfAlbedo_mon0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4687" t="40055" r="14610" b="15039"/>
          <a:stretch/>
        </p:blipFill>
        <p:spPr>
          <a:xfrm>
            <a:off x="392103" y="1475888"/>
            <a:ext cx="4253417" cy="2170298"/>
          </a:xfrm>
          <a:prstGeom prst="rect">
            <a:avLst/>
          </a:prstGeom>
        </p:spPr>
      </p:pic>
      <p:pic>
        <p:nvPicPr>
          <p:cNvPr id="7" name="図 6" descr="dcl_SurfAlbedo_mon04.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5297" t="39960" r="15067" b="15989"/>
          <a:stretch/>
        </p:blipFill>
        <p:spPr>
          <a:xfrm>
            <a:off x="4724918" y="1475888"/>
            <a:ext cx="4275126" cy="2172681"/>
          </a:xfrm>
          <a:prstGeom prst="rect">
            <a:avLst/>
          </a:prstGeom>
        </p:spPr>
      </p:pic>
      <p:pic>
        <p:nvPicPr>
          <p:cNvPr id="8" name="図 7" descr="dcl_SurfAlbedo_mon07.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14839" t="39581" r="14534" b="16178"/>
          <a:stretch/>
        </p:blipFill>
        <p:spPr>
          <a:xfrm>
            <a:off x="392103" y="3646187"/>
            <a:ext cx="4264380" cy="2146006"/>
          </a:xfrm>
          <a:prstGeom prst="rect">
            <a:avLst/>
          </a:prstGeom>
        </p:spPr>
      </p:pic>
      <p:pic>
        <p:nvPicPr>
          <p:cNvPr id="9" name="図 8" descr="dcl_SurfAlbedo_mon10.pdf - Adobe Acrobat Reader DC"/>
          <p:cNvPicPr>
            <a:picLocks noChangeAspect="1"/>
          </p:cNvPicPr>
          <p:nvPr/>
        </p:nvPicPr>
        <p:blipFill rotWithShape="1">
          <a:blip r:embed="rId5">
            <a:extLst>
              <a:ext uri="{28A0092B-C50C-407E-A947-70E740481C1C}">
                <a14:useLocalDpi xmlns:a14="http://schemas.microsoft.com/office/drawing/2010/main" val="0"/>
              </a:ext>
            </a:extLst>
          </a:blip>
          <a:srcRect l="14915" t="39305" r="15068" b="15979"/>
          <a:stretch/>
        </p:blipFill>
        <p:spPr>
          <a:xfrm>
            <a:off x="4713955" y="3645321"/>
            <a:ext cx="4247870" cy="2179463"/>
          </a:xfrm>
          <a:prstGeom prst="rect">
            <a:avLst/>
          </a:prstGeom>
        </p:spPr>
      </p:pic>
      <p:sp>
        <p:nvSpPr>
          <p:cNvPr id="10" name="テキスト ボックス 9"/>
          <p:cNvSpPr txBox="1"/>
          <p:nvPr/>
        </p:nvSpPr>
        <p:spPr>
          <a:xfrm rot="16200000">
            <a:off x="24775" y="2179566"/>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緯度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rot="16200000">
            <a:off x="24850" y="4349790"/>
            <a:ext cx="650675"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緯度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2193400" y="5655507"/>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経度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6512479" y="5657032"/>
            <a:ext cx="650822" cy="338554"/>
          </a:xfrm>
          <a:prstGeom prst="rect">
            <a:avLst/>
          </a:prstGeom>
          <a:solidFill>
            <a:schemeClr val="bg1"/>
          </a:solidFill>
          <a:ln>
            <a:solidFill>
              <a:schemeClr val="bg1"/>
            </a:solidFill>
          </a:ln>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rPr>
              <a:t>経度</a:t>
            </a:r>
            <a:endParaRPr lang="en-US" altLang="ja-JP" sz="1600" b="1" dirty="0" smtClean="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1042781" y="1147018"/>
            <a:ext cx="609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latin typeface="游ゴシック" panose="020B0400000000000000" pitchFamily="50" charset="-128"/>
                <a:ea typeface="游ゴシック" panose="020B0400000000000000" pitchFamily="50" charset="-128"/>
              </a:rPr>
              <a:t>1 </a:t>
            </a:r>
            <a:r>
              <a:rPr kumimoji="1" lang="ja-JP" altLang="en-US" dirty="0" smtClean="0">
                <a:latin typeface="游ゴシック" panose="020B0400000000000000" pitchFamily="50" charset="-128"/>
                <a:ea typeface="游ゴシック" panose="020B0400000000000000" pitchFamily="50" charset="-128"/>
              </a:rPr>
              <a:t>月</a:t>
            </a:r>
            <a:endParaRPr kumimoji="1" lang="ja-JP" altLang="en-US"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357278" y="1147018"/>
            <a:ext cx="609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latin typeface="游ゴシック" panose="020B0400000000000000" pitchFamily="50" charset="-128"/>
                <a:ea typeface="游ゴシック" panose="020B0400000000000000" pitchFamily="50" charset="-128"/>
              </a:rPr>
              <a:t>4 </a:t>
            </a:r>
            <a:r>
              <a:rPr kumimoji="1" lang="ja-JP" altLang="en-US" dirty="0" smtClean="0">
                <a:latin typeface="游ゴシック" panose="020B0400000000000000" pitchFamily="50" charset="-128"/>
                <a:ea typeface="游ゴシック" panose="020B0400000000000000" pitchFamily="50" charset="-128"/>
              </a:rPr>
              <a:t>月</a:t>
            </a: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042781" y="5635301"/>
            <a:ext cx="609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dirty="0">
                <a:latin typeface="游ゴシック" panose="020B0400000000000000" pitchFamily="50" charset="-128"/>
                <a:ea typeface="游ゴシック" panose="020B0400000000000000" pitchFamily="50" charset="-128"/>
              </a:rPr>
              <a:t>7</a:t>
            </a:r>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月</a:t>
            </a:r>
            <a:endParaRPr kumimoji="1" lang="ja-JP" altLang="en-US"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5357278" y="5655507"/>
            <a:ext cx="7849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latin typeface="游ゴシック" panose="020B0400000000000000" pitchFamily="50" charset="-128"/>
                <a:ea typeface="游ゴシック" panose="020B0400000000000000" pitchFamily="50" charset="-128"/>
              </a:rPr>
              <a:t>10 </a:t>
            </a:r>
            <a:r>
              <a:rPr kumimoji="1" lang="ja-JP" altLang="en-US" dirty="0" smtClean="0">
                <a:latin typeface="游ゴシック" panose="020B0400000000000000" pitchFamily="50" charset="-128"/>
                <a:ea typeface="游ゴシック" panose="020B0400000000000000" pitchFamily="50" charset="-128"/>
              </a:rPr>
              <a:t>月</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6564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96792"/>
            <a:ext cx="7787217" cy="604693"/>
          </a:xfrm>
        </p:spPr>
        <p:txBody>
          <a:bodyPr>
            <a:normAutofit fontScale="90000"/>
          </a:bodyPr>
          <a:lstStyle/>
          <a:p>
            <a:r>
              <a:rPr lang="ja-JP" altLang="en-US" dirty="0" smtClean="0"/>
              <a:t>全球凍結状態に関する地質学的な証拠</a:t>
            </a:r>
            <a:endParaRPr kumimoji="1" lang="ja-JP" altLang="en-US" dirty="0"/>
          </a:p>
        </p:txBody>
      </p:sp>
      <p:sp>
        <p:nvSpPr>
          <p:cNvPr id="3" name="コンテンツ プレースホルダー 2"/>
          <p:cNvSpPr>
            <a:spLocks noGrp="1"/>
          </p:cNvSpPr>
          <p:nvPr>
            <p:ph idx="1"/>
          </p:nvPr>
        </p:nvSpPr>
        <p:spPr>
          <a:xfrm>
            <a:off x="628649" y="1270534"/>
            <a:ext cx="5455350" cy="5322771"/>
          </a:xfrm>
        </p:spPr>
        <p:txBody>
          <a:bodyPr>
            <a:normAutofit/>
          </a:bodyPr>
          <a:lstStyle/>
          <a:p>
            <a:pPr>
              <a:buClr>
                <a:srgbClr val="0070C0"/>
              </a:buClr>
            </a:pPr>
            <a:r>
              <a:rPr lang="ja-JP" altLang="en-US" sz="2000" dirty="0" smtClean="0">
                <a:latin typeface="游ゴシック" panose="020B0400000000000000" pitchFamily="50" charset="-128"/>
                <a:ea typeface="游ゴシック" panose="020B0400000000000000" pitchFamily="50" charset="-128"/>
              </a:rPr>
              <a:t>スノーボールアース仮説</a:t>
            </a:r>
            <a:endParaRPr kumimoji="1" lang="en-US" altLang="ja-JP" sz="2000" dirty="0" smtClean="0">
              <a:latin typeface="游ゴシック" panose="020B0400000000000000" pitchFamily="50" charset="-128"/>
              <a:ea typeface="游ゴシック" panose="020B0400000000000000" pitchFamily="50" charset="-128"/>
            </a:endParaRPr>
          </a:p>
          <a:p>
            <a:pPr lvl="1">
              <a:buClr>
                <a:srgbClr val="0070C0"/>
              </a:buClr>
            </a:pPr>
            <a:r>
              <a:rPr lang="en-US" altLang="ja-JP" sz="1800" dirty="0" err="1">
                <a:latin typeface="游ゴシック" panose="020B0400000000000000" pitchFamily="50" charset="-128"/>
                <a:ea typeface="游ゴシック" panose="020B0400000000000000" pitchFamily="50" charset="-128"/>
              </a:rPr>
              <a:t>Kirschvink</a:t>
            </a:r>
            <a:r>
              <a:rPr lang="en-US" altLang="ja-JP" sz="1800" dirty="0">
                <a:latin typeface="游ゴシック" panose="020B0400000000000000" pitchFamily="50" charset="-128"/>
                <a:ea typeface="游ゴシック" panose="020B0400000000000000" pitchFamily="50" charset="-128"/>
              </a:rPr>
              <a:t> (1992), Hoffman et al. (1998</a:t>
            </a:r>
            <a:r>
              <a:rPr lang="en-US" altLang="ja-JP" sz="1800" dirty="0" smtClean="0">
                <a:latin typeface="游ゴシック" panose="020B0400000000000000" pitchFamily="50" charset="-128"/>
                <a:ea typeface="游ゴシック" panose="020B0400000000000000" pitchFamily="50" charset="-128"/>
              </a:rPr>
              <a:t>)</a:t>
            </a:r>
            <a:endParaRPr kumimoji="1"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kumimoji="1" lang="en-US" altLang="ja-JP" sz="1800" dirty="0" smtClean="0">
                <a:latin typeface="游ゴシック" panose="020B0400000000000000" pitchFamily="50" charset="-128"/>
                <a:ea typeface="游ゴシック" panose="020B0400000000000000" pitchFamily="50" charset="-128"/>
              </a:rPr>
              <a:t>8 </a:t>
            </a:r>
            <a:r>
              <a:rPr kumimoji="1" lang="ja-JP" altLang="en-US" sz="1800" dirty="0" smtClean="0">
                <a:latin typeface="游ゴシック" panose="020B0400000000000000" pitchFamily="50" charset="-128"/>
                <a:ea typeface="游ゴシック" panose="020B0400000000000000" pitchFamily="50" charset="-128"/>
              </a:rPr>
              <a:t>億年前から </a:t>
            </a:r>
            <a:r>
              <a:rPr lang="en-US" altLang="ja-JP" sz="1800" dirty="0">
                <a:latin typeface="游ゴシック" panose="020B0400000000000000" pitchFamily="50" charset="-128"/>
                <a:ea typeface="游ゴシック" panose="020B0400000000000000" pitchFamily="50" charset="-128"/>
              </a:rPr>
              <a:t>6</a:t>
            </a:r>
            <a:r>
              <a:rPr kumimoji="1" lang="en-US" altLang="ja-JP" sz="1800" dirty="0" smtClean="0">
                <a:latin typeface="游ゴシック" panose="020B0400000000000000" pitchFamily="50" charset="-128"/>
                <a:ea typeface="游ゴシック" panose="020B0400000000000000" pitchFamily="50" charset="-128"/>
              </a:rPr>
              <a:t> </a:t>
            </a:r>
            <a:r>
              <a:rPr kumimoji="1" lang="ja-JP" altLang="en-US" sz="1800" dirty="0" smtClean="0">
                <a:latin typeface="游ゴシック" panose="020B0400000000000000" pitchFamily="50" charset="-128"/>
                <a:ea typeface="游ゴシック" panose="020B0400000000000000" pitchFamily="50" charset="-128"/>
              </a:rPr>
              <a:t>億年前の間に赤道かその近くまで氷河が広がっていた期間があったとする説</a:t>
            </a:r>
            <a:endParaRPr kumimoji="1" lang="en-US" altLang="ja-JP" sz="1800" dirty="0" smtClean="0">
              <a:latin typeface="游ゴシック" panose="020B0400000000000000" pitchFamily="50" charset="-128"/>
              <a:ea typeface="游ゴシック" panose="020B0400000000000000" pitchFamily="50" charset="-128"/>
            </a:endParaRPr>
          </a:p>
          <a:p>
            <a:pPr lvl="2">
              <a:buClr>
                <a:srgbClr val="0070C0"/>
              </a:buClr>
            </a:pPr>
            <a:r>
              <a:rPr lang="ja-JP" altLang="en-US" dirty="0" smtClean="0">
                <a:latin typeface="游ゴシック" panose="020B0400000000000000" pitchFamily="50" charset="-128"/>
                <a:ea typeface="游ゴシック" panose="020B0400000000000000" pitchFamily="50" charset="-128"/>
              </a:rPr>
              <a:t>地質学的な証拠</a:t>
            </a:r>
            <a:endParaRPr lang="en-US" altLang="ja-JP" dirty="0">
              <a:latin typeface="游ゴシック" panose="020B0400000000000000" pitchFamily="50" charset="-128"/>
              <a:ea typeface="游ゴシック" panose="020B0400000000000000" pitchFamily="50" charset="-128"/>
            </a:endParaRPr>
          </a:p>
          <a:p>
            <a:pPr lvl="3">
              <a:buClr>
                <a:srgbClr val="0070C0"/>
              </a:buClr>
            </a:pPr>
            <a:r>
              <a:rPr lang="ja-JP" altLang="en-US" dirty="0">
                <a:latin typeface="游ゴシック" panose="020B0400000000000000" pitchFamily="50" charset="-128"/>
                <a:ea typeface="游ゴシック" panose="020B0400000000000000" pitchFamily="50" charset="-128"/>
              </a:rPr>
              <a:t>南極以外の世界各地で氷河堆積物発見</a:t>
            </a:r>
            <a:endParaRPr lang="en-US" altLang="ja-JP" dirty="0">
              <a:latin typeface="游ゴシック" panose="020B0400000000000000" pitchFamily="50" charset="-128"/>
              <a:ea typeface="游ゴシック" panose="020B0400000000000000" pitchFamily="50" charset="-128"/>
            </a:endParaRPr>
          </a:p>
          <a:p>
            <a:pPr lvl="4">
              <a:buClr>
                <a:srgbClr val="0070C0"/>
              </a:buClr>
            </a:pPr>
            <a:r>
              <a:rPr lang="ja-JP" altLang="en-US" dirty="0">
                <a:latin typeface="游ゴシック" panose="020B0400000000000000" pitchFamily="50" charset="-128"/>
                <a:ea typeface="游ゴシック" panose="020B0400000000000000" pitchFamily="50" charset="-128"/>
              </a:rPr>
              <a:t>古地磁気分析より当時は赤道付近にあったことが</a:t>
            </a:r>
            <a:r>
              <a:rPr lang="ja-JP" altLang="en-US" dirty="0" smtClean="0">
                <a:latin typeface="游ゴシック" panose="020B0400000000000000" pitchFamily="50" charset="-128"/>
                <a:ea typeface="游ゴシック" panose="020B0400000000000000" pitchFamily="50" charset="-128"/>
              </a:rPr>
              <a:t>推定 </a:t>
            </a:r>
            <a:r>
              <a:rPr lang="en-US" altLang="ja-JP" dirty="0" smtClean="0">
                <a:latin typeface="游ゴシック" panose="020B0400000000000000" pitchFamily="50" charset="-128"/>
                <a:ea typeface="游ゴシック" panose="020B0400000000000000" pitchFamily="50" charset="-128"/>
              </a:rPr>
              <a:t>(</a:t>
            </a:r>
            <a:r>
              <a:rPr lang="en-US" altLang="ja-JP" dirty="0" err="1" smtClean="0">
                <a:latin typeface="游ゴシック" panose="020B0400000000000000" pitchFamily="50" charset="-128"/>
                <a:ea typeface="游ゴシック" panose="020B0400000000000000" pitchFamily="50" charset="-128"/>
              </a:rPr>
              <a:t>Kirschvink</a:t>
            </a:r>
            <a:r>
              <a:rPr lang="en-US" altLang="ja-JP" dirty="0" smtClean="0">
                <a:latin typeface="游ゴシック" panose="020B0400000000000000" pitchFamily="50" charset="-128"/>
                <a:ea typeface="游ゴシック" panose="020B0400000000000000" pitchFamily="50" charset="-128"/>
              </a:rPr>
              <a:t>, 1992)</a:t>
            </a:r>
            <a:endParaRPr lang="en-US" altLang="ja-JP" dirty="0">
              <a:latin typeface="游ゴシック" panose="020B0400000000000000" pitchFamily="50" charset="-128"/>
              <a:ea typeface="游ゴシック" panose="020B0400000000000000" pitchFamily="50" charset="-128"/>
            </a:endParaRPr>
          </a:p>
          <a:p>
            <a:pPr lvl="3">
              <a:buClr>
                <a:srgbClr val="0070C0"/>
              </a:buClr>
            </a:pPr>
            <a:r>
              <a:rPr lang="ja-JP" altLang="en-US" dirty="0">
                <a:latin typeface="游ゴシック" panose="020B0400000000000000" pitchFamily="50" charset="-128"/>
                <a:ea typeface="游ゴシック" panose="020B0400000000000000" pitchFamily="50" charset="-128"/>
              </a:rPr>
              <a:t>縞状鉄鉱床の存在</a:t>
            </a:r>
            <a:endParaRPr lang="en-US" altLang="ja-JP" dirty="0">
              <a:latin typeface="游ゴシック" panose="020B0400000000000000" pitchFamily="50" charset="-128"/>
              <a:ea typeface="游ゴシック" panose="020B0400000000000000" pitchFamily="50" charset="-128"/>
            </a:endParaRPr>
          </a:p>
          <a:p>
            <a:pPr lvl="4">
              <a:buClr>
                <a:srgbClr val="0070C0"/>
              </a:buClr>
            </a:pPr>
            <a:r>
              <a:rPr lang="ja-JP" altLang="en-US" dirty="0">
                <a:latin typeface="游ゴシック" panose="020B0400000000000000" pitchFamily="50" charset="-128"/>
                <a:ea typeface="游ゴシック" panose="020B0400000000000000" pitchFamily="50" charset="-128"/>
              </a:rPr>
              <a:t>海洋が大気と分離されていたため</a:t>
            </a:r>
            <a:r>
              <a:rPr lang="en-US" altLang="ja-JP" dirty="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海洋中の酸素が低下した</a:t>
            </a:r>
            <a:r>
              <a:rPr lang="ja-JP" altLang="en-US" dirty="0" smtClean="0">
                <a:latin typeface="游ゴシック" panose="020B0400000000000000" pitchFamily="50" charset="-128"/>
                <a:ea typeface="游ゴシック" panose="020B0400000000000000" pitchFamily="50" charset="-128"/>
              </a:rPr>
              <a:t>ことが示唆 </a:t>
            </a:r>
            <a:r>
              <a:rPr lang="en-US" altLang="ja-JP" dirty="0" smtClean="0">
                <a:latin typeface="游ゴシック" panose="020B0400000000000000" pitchFamily="50" charset="-128"/>
                <a:ea typeface="游ゴシック" panose="020B0400000000000000" pitchFamily="50" charset="-128"/>
              </a:rPr>
              <a:t>(</a:t>
            </a:r>
            <a:r>
              <a:rPr lang="en-US" altLang="ja-JP" dirty="0" err="1" smtClean="0">
                <a:latin typeface="游ゴシック" panose="020B0400000000000000" pitchFamily="50" charset="-128"/>
                <a:ea typeface="游ゴシック" panose="020B0400000000000000" pitchFamily="50" charset="-128"/>
              </a:rPr>
              <a:t>Kirschvink</a:t>
            </a:r>
            <a:r>
              <a:rPr lang="en-US" altLang="ja-JP" dirty="0" smtClean="0">
                <a:latin typeface="游ゴシック" panose="020B0400000000000000" pitchFamily="50" charset="-128"/>
                <a:ea typeface="游ゴシック" panose="020B0400000000000000" pitchFamily="50" charset="-128"/>
              </a:rPr>
              <a:t>, 1992)</a:t>
            </a:r>
            <a:endParaRPr lang="en-US" altLang="ja-JP" dirty="0">
              <a:latin typeface="游ゴシック" panose="020B0400000000000000" pitchFamily="50" charset="-128"/>
              <a:ea typeface="游ゴシック" panose="020B0400000000000000" pitchFamily="50" charset="-128"/>
            </a:endParaRPr>
          </a:p>
          <a:p>
            <a:pPr lvl="3">
              <a:buClr>
                <a:srgbClr val="0070C0"/>
              </a:buClr>
            </a:pPr>
            <a:r>
              <a:rPr lang="ja-JP" altLang="en-US" dirty="0">
                <a:latin typeface="游ゴシック" panose="020B0400000000000000" pitchFamily="50" charset="-128"/>
                <a:ea typeface="游ゴシック" panose="020B0400000000000000" pitchFamily="50" charset="-128"/>
              </a:rPr>
              <a:t>炭素</a:t>
            </a:r>
            <a:r>
              <a:rPr lang="ja-JP" altLang="en-US" dirty="0" smtClean="0">
                <a:latin typeface="游ゴシック" panose="020B0400000000000000" pitchFamily="50" charset="-128"/>
                <a:ea typeface="游ゴシック" panose="020B0400000000000000" pitchFamily="50" charset="-128"/>
              </a:rPr>
              <a:t>同位体比のマイナス値</a:t>
            </a:r>
            <a:endParaRPr lang="en-US" altLang="ja-JP" dirty="0">
              <a:latin typeface="游ゴシック" panose="020B0400000000000000" pitchFamily="50" charset="-128"/>
              <a:ea typeface="游ゴシック" panose="020B0400000000000000" pitchFamily="50" charset="-128"/>
            </a:endParaRPr>
          </a:p>
          <a:p>
            <a:pPr lvl="4">
              <a:buClr>
                <a:srgbClr val="0070C0"/>
              </a:buClr>
            </a:pPr>
            <a:r>
              <a:rPr lang="ja-JP" altLang="en-US" dirty="0" smtClean="0">
                <a:latin typeface="游ゴシック" panose="020B0400000000000000" pitchFamily="50" charset="-128"/>
                <a:ea typeface="游ゴシック" panose="020B0400000000000000" pitchFamily="50" charset="-128"/>
              </a:rPr>
              <a:t>当時生物</a:t>
            </a:r>
            <a:r>
              <a:rPr lang="ja-JP" altLang="en-US" dirty="0">
                <a:latin typeface="游ゴシック" panose="020B0400000000000000" pitchFamily="50" charset="-128"/>
                <a:ea typeface="游ゴシック" panose="020B0400000000000000" pitchFamily="50" charset="-128"/>
              </a:rPr>
              <a:t>の光合成がほとんど停止している</a:t>
            </a:r>
            <a:r>
              <a:rPr lang="ja-JP" altLang="en-US" dirty="0" smtClean="0">
                <a:latin typeface="游ゴシック" panose="020B0400000000000000" pitchFamily="50" charset="-128"/>
                <a:ea typeface="游ゴシック" panose="020B0400000000000000" pitchFamily="50" charset="-128"/>
              </a:rPr>
              <a:t>可能性が示唆 </a:t>
            </a:r>
            <a:r>
              <a:rPr lang="en-US" altLang="ja-JP" dirty="0" smtClean="0">
                <a:latin typeface="游ゴシック" panose="020B0400000000000000" pitchFamily="50" charset="-128"/>
                <a:ea typeface="游ゴシック" panose="020B0400000000000000" pitchFamily="50" charset="-128"/>
              </a:rPr>
              <a:t>(Hoffman et al., 1998)</a:t>
            </a:r>
            <a:endParaRPr kumimoji="1" lang="en-US" altLang="ja-JP" dirty="0" smtClean="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スライド番号プレースホルダー 5"/>
          <p:cNvSpPr>
            <a:spLocks noGrp="1"/>
          </p:cNvSpPr>
          <p:nvPr>
            <p:ph type="sldNum" sz="quarter" idx="12"/>
          </p:nvPr>
        </p:nvSpPr>
        <p:spPr>
          <a:xfrm>
            <a:off x="6755453" y="6505486"/>
            <a:ext cx="2057400" cy="365125"/>
          </a:xfrm>
        </p:spPr>
        <p:txBody>
          <a:bodyPr/>
          <a:lstStyle/>
          <a:p>
            <a:fld id="{CAFBEBFA-988F-40E0-ADF6-7BADD92C03B8}" type="slidenum">
              <a:rPr kumimoji="1" lang="ja-JP" altLang="en-US" smtClean="0"/>
              <a:t>2</a:t>
            </a:fld>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172" y="1765384"/>
            <a:ext cx="2798371" cy="2098778"/>
          </a:xfrm>
          <a:prstGeom prst="rect">
            <a:avLst/>
          </a:prstGeom>
        </p:spPr>
      </p:pic>
      <p:sp>
        <p:nvSpPr>
          <p:cNvPr id="8" name="テキスト ボックス 7"/>
          <p:cNvSpPr txBox="1"/>
          <p:nvPr/>
        </p:nvSpPr>
        <p:spPr>
          <a:xfrm>
            <a:off x="6268169" y="4038612"/>
            <a:ext cx="2809374"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氷河が全球を覆ったときのイメージ図</a:t>
            </a:r>
            <a:endParaRPr kumimoji="1" lang="en-US" altLang="ja-JP" sz="1600" dirty="0" smtClean="0">
              <a:latin typeface="游ゴシック" panose="020B0400000000000000" pitchFamily="50" charset="-128"/>
              <a:ea typeface="游ゴシック" panose="020B0400000000000000" pitchFamily="50" charset="-128"/>
            </a:endParaRPr>
          </a:p>
          <a:p>
            <a:r>
              <a:rPr lang="en-US" altLang="ja-JP" sz="1600" dirty="0">
                <a:latin typeface="游ゴシック" panose="020B0400000000000000" pitchFamily="50" charset="-128"/>
                <a:ea typeface="游ゴシック" panose="020B0400000000000000" pitchFamily="50" charset="-128"/>
              </a:rPr>
              <a:t>(http://www.astrobio.net/news-exclusive/fossils-explain-how-life-coped-during-snowball-earth/)</a:t>
            </a:r>
            <a:endParaRPr kumimoji="1" lang="ja-JP" altLang="en-US"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4287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068" y="514178"/>
            <a:ext cx="8967932" cy="427231"/>
          </a:xfrm>
        </p:spPr>
        <p:txBody>
          <a:bodyPr>
            <a:noAutofit/>
          </a:bodyPr>
          <a:lstStyle/>
          <a:p>
            <a:r>
              <a:rPr lang="ja-JP" altLang="en-US" sz="2800" dirty="0" smtClean="0"/>
              <a:t>数値モデルを用いた太陽定数依存性に関する過去の研究</a:t>
            </a:r>
            <a:endParaRPr kumimoji="1" lang="ja-JP" altLang="en-US" sz="2800" dirty="0"/>
          </a:p>
        </p:txBody>
      </p:sp>
      <p:sp>
        <p:nvSpPr>
          <p:cNvPr id="3" name="コンテンツ プレースホルダー 2"/>
          <p:cNvSpPr>
            <a:spLocks noGrp="1"/>
          </p:cNvSpPr>
          <p:nvPr>
            <p:ph idx="1"/>
          </p:nvPr>
        </p:nvSpPr>
        <p:spPr>
          <a:xfrm>
            <a:off x="628650" y="1301991"/>
            <a:ext cx="5594020" cy="5190883"/>
          </a:xfrm>
        </p:spPr>
        <p:txBody>
          <a:bodyPr>
            <a:normAutofit fontScale="92500" lnSpcReduction="20000"/>
          </a:bodyPr>
          <a:lstStyle/>
          <a:p>
            <a:pPr>
              <a:buClr>
                <a:srgbClr val="0070C0"/>
              </a:buClr>
            </a:pPr>
            <a:r>
              <a:rPr lang="ja-JP" altLang="en-US" sz="2000" dirty="0" smtClean="0">
                <a:latin typeface="游ゴシック" panose="020B0400000000000000" pitchFamily="50" charset="-128"/>
                <a:ea typeface="游ゴシック" panose="020B0400000000000000" pitchFamily="50" charset="-128"/>
              </a:rPr>
              <a:t>エネルギーバランスモデルを用いた過去の研究</a:t>
            </a:r>
            <a:endParaRPr lang="en-US" altLang="ja-JP" sz="20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a:latin typeface="游ゴシック" panose="020B0400000000000000" pitchFamily="50" charset="-128"/>
                <a:ea typeface="游ゴシック" panose="020B0400000000000000" pitchFamily="50" charset="-128"/>
              </a:rPr>
              <a:t>例えば</a:t>
            </a:r>
            <a:r>
              <a:rPr lang="en-US" altLang="ja-JP" sz="1800" dirty="0">
                <a:latin typeface="游ゴシック" panose="020B0400000000000000" pitchFamily="50" charset="-128"/>
                <a:ea typeface="游ゴシック" panose="020B0400000000000000" pitchFamily="50" charset="-128"/>
              </a:rPr>
              <a:t>, </a:t>
            </a:r>
            <a:r>
              <a:rPr lang="en-US" altLang="ja-JP" sz="1800" dirty="0" err="1">
                <a:latin typeface="游ゴシック" panose="020B0400000000000000" pitchFamily="50" charset="-128"/>
                <a:ea typeface="游ゴシック" panose="020B0400000000000000" pitchFamily="50" charset="-128"/>
              </a:rPr>
              <a:t>Budyko</a:t>
            </a:r>
            <a:r>
              <a:rPr lang="en-US" altLang="ja-JP" sz="1800" dirty="0">
                <a:latin typeface="游ゴシック" panose="020B0400000000000000" pitchFamily="50" charset="-128"/>
                <a:ea typeface="游ゴシック" panose="020B0400000000000000" pitchFamily="50" charset="-128"/>
              </a:rPr>
              <a:t> </a:t>
            </a:r>
            <a:r>
              <a:rPr lang="en-US" altLang="ja-JP" sz="1800" dirty="0" smtClean="0">
                <a:latin typeface="游ゴシック" panose="020B0400000000000000" pitchFamily="50" charset="-128"/>
                <a:ea typeface="游ゴシック" panose="020B0400000000000000" pitchFamily="50" charset="-128"/>
              </a:rPr>
              <a:t>(1969), </a:t>
            </a:r>
            <a:r>
              <a:rPr lang="en-US" altLang="ja-JP" sz="1800" dirty="0">
                <a:latin typeface="游ゴシック" panose="020B0400000000000000" pitchFamily="50" charset="-128"/>
                <a:ea typeface="游ゴシック" panose="020B0400000000000000" pitchFamily="50" charset="-128"/>
              </a:rPr>
              <a:t>Sellers </a:t>
            </a:r>
            <a:r>
              <a:rPr lang="en-US" altLang="ja-JP" sz="1800" dirty="0" smtClean="0">
                <a:latin typeface="游ゴシック" panose="020B0400000000000000" pitchFamily="50" charset="-128"/>
                <a:ea typeface="游ゴシック" panose="020B0400000000000000" pitchFamily="50" charset="-128"/>
              </a:rPr>
              <a:t>(1969)</a:t>
            </a:r>
          </a:p>
          <a:p>
            <a:pPr lvl="1">
              <a:buClr>
                <a:srgbClr val="0070C0"/>
              </a:buClr>
            </a:pPr>
            <a:r>
              <a:rPr lang="ja-JP" altLang="en-US" sz="1800" dirty="0">
                <a:latin typeface="游ゴシック" panose="020B0400000000000000" pitchFamily="50" charset="-128"/>
                <a:ea typeface="游ゴシック" panose="020B0400000000000000" pitchFamily="50" charset="-128"/>
              </a:rPr>
              <a:t>各緯度帯に</a:t>
            </a:r>
            <a:r>
              <a:rPr lang="ja-JP" altLang="en-US" sz="1800" dirty="0" smtClean="0">
                <a:latin typeface="游ゴシック" panose="020B0400000000000000" pitchFamily="50" charset="-128"/>
                <a:ea typeface="游ゴシック" panose="020B0400000000000000" pitchFamily="50" charset="-128"/>
              </a:rPr>
              <a:t>おけるエネルギー収支の式</a:t>
            </a:r>
            <a:endParaRPr lang="en-US" altLang="ja-JP" sz="1800" dirty="0" smtClean="0">
              <a:latin typeface="游ゴシック" panose="020B0400000000000000" pitchFamily="50" charset="-128"/>
              <a:ea typeface="游ゴシック" panose="020B0400000000000000" pitchFamily="50" charset="-128"/>
            </a:endParaRPr>
          </a:p>
          <a:p>
            <a:pPr>
              <a:buClr>
                <a:srgbClr val="0070C0"/>
              </a:buClr>
            </a:pPr>
            <a:r>
              <a:rPr lang="ja-JP" altLang="en-US" sz="2000" dirty="0">
                <a:latin typeface="游ゴシック" panose="020B0400000000000000" pitchFamily="50" charset="-128"/>
                <a:ea typeface="游ゴシック" panose="020B0400000000000000" pitchFamily="50" charset="-128"/>
              </a:rPr>
              <a:t>大気大循環</a:t>
            </a:r>
            <a:r>
              <a:rPr lang="ja-JP" altLang="en-US" sz="2000" dirty="0" smtClean="0">
                <a:latin typeface="游ゴシック" panose="020B0400000000000000" pitchFamily="50" charset="-128"/>
                <a:ea typeface="游ゴシック" panose="020B0400000000000000" pitchFamily="50" charset="-128"/>
              </a:rPr>
              <a:t>モデルを用いた過去の研究</a:t>
            </a:r>
            <a:endParaRPr lang="en-US" altLang="ja-JP" sz="20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例えば</a:t>
            </a:r>
            <a:r>
              <a:rPr lang="en-US" altLang="ja-JP" sz="1800" dirty="0" smtClean="0">
                <a:latin typeface="游ゴシック" panose="020B0400000000000000" pitchFamily="50" charset="-128"/>
                <a:ea typeface="游ゴシック" panose="020B0400000000000000" pitchFamily="50" charset="-128"/>
              </a:rPr>
              <a:t>, </a:t>
            </a:r>
            <a:r>
              <a:rPr lang="en-US" altLang="ja-JP" sz="1800" dirty="0" err="1" smtClean="0">
                <a:latin typeface="游ゴシック" panose="020B0400000000000000" pitchFamily="50" charset="-128"/>
                <a:ea typeface="游ゴシック" panose="020B0400000000000000" pitchFamily="50" charset="-128"/>
              </a:rPr>
              <a:t>Ishiwatari</a:t>
            </a:r>
            <a:r>
              <a:rPr lang="en-US" altLang="ja-JP" sz="1800" dirty="0" smtClean="0">
                <a:latin typeface="游ゴシック" panose="020B0400000000000000" pitchFamily="50" charset="-128"/>
                <a:ea typeface="游ゴシック" panose="020B0400000000000000" pitchFamily="50" charset="-128"/>
              </a:rPr>
              <a:t> et al. (2007)</a:t>
            </a:r>
          </a:p>
          <a:p>
            <a:pPr lvl="1">
              <a:buClr>
                <a:srgbClr val="0070C0"/>
              </a:buClr>
            </a:pPr>
            <a:r>
              <a:rPr lang="ja-JP" altLang="en-US" sz="1800" dirty="0" smtClean="0">
                <a:latin typeface="游ゴシック" panose="020B0400000000000000" pitchFamily="50" charset="-128"/>
                <a:ea typeface="游ゴシック" panose="020B0400000000000000" pitchFamily="50" charset="-128"/>
              </a:rPr>
              <a:t>地球とは異なる単純な大気組成を仮定</a:t>
            </a:r>
            <a:endParaRPr lang="en-US" altLang="ja-JP" sz="1800" dirty="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陸を考慮しない全球海惑星を仮定</a:t>
            </a:r>
            <a:endParaRPr lang="en-US" altLang="ja-JP" sz="1800" dirty="0" smtClean="0">
              <a:latin typeface="游ゴシック" panose="020B0400000000000000" pitchFamily="50" charset="-128"/>
              <a:ea typeface="游ゴシック" panose="020B0400000000000000" pitchFamily="50" charset="-128"/>
            </a:endParaRPr>
          </a:p>
          <a:p>
            <a:pPr>
              <a:buClr>
                <a:srgbClr val="0070C0"/>
              </a:buClr>
            </a:pPr>
            <a:r>
              <a:rPr lang="ja-JP" altLang="en-US" sz="2200" dirty="0" smtClean="0">
                <a:latin typeface="游ゴシック" panose="020B0400000000000000" pitchFamily="50" charset="-128"/>
                <a:ea typeface="游ゴシック" panose="020B0400000000000000" pitchFamily="50" charset="-128"/>
              </a:rPr>
              <a:t> </a:t>
            </a:r>
            <a:r>
              <a:rPr lang="ja-JP" altLang="en-US" sz="2100" dirty="0" smtClean="0">
                <a:latin typeface="游ゴシック" panose="020B0400000000000000" pitchFamily="50" charset="-128"/>
                <a:ea typeface="游ゴシック" panose="020B0400000000000000" pitchFamily="50" charset="-128"/>
              </a:rPr>
              <a:t>太陽定数によって </a:t>
            </a:r>
            <a:r>
              <a:rPr lang="en-US" altLang="ja-JP" sz="2100" dirty="0">
                <a:latin typeface="游ゴシック" panose="020B0400000000000000" pitchFamily="50" charset="-128"/>
                <a:ea typeface="游ゴシック" panose="020B0400000000000000" pitchFamily="50" charset="-128"/>
              </a:rPr>
              <a:t>4</a:t>
            </a:r>
            <a:r>
              <a:rPr lang="en-US" altLang="ja-JP" sz="2100" dirty="0" smtClean="0">
                <a:latin typeface="游ゴシック" panose="020B0400000000000000" pitchFamily="50" charset="-128"/>
                <a:ea typeface="游ゴシック" panose="020B0400000000000000" pitchFamily="50" charset="-128"/>
              </a:rPr>
              <a:t> </a:t>
            </a:r>
            <a:r>
              <a:rPr lang="ja-JP" altLang="en-US" sz="2100" dirty="0" err="1" smtClean="0">
                <a:latin typeface="游ゴシック" panose="020B0400000000000000" pitchFamily="50" charset="-128"/>
                <a:ea typeface="游ゴシック" panose="020B0400000000000000" pitchFamily="50" charset="-128"/>
              </a:rPr>
              <a:t>つの</a:t>
            </a:r>
            <a:r>
              <a:rPr lang="ja-JP" altLang="en-US" sz="2100" dirty="0">
                <a:latin typeface="游ゴシック" panose="020B0400000000000000" pitchFamily="50" charset="-128"/>
                <a:ea typeface="游ゴシック" panose="020B0400000000000000" pitchFamily="50" charset="-128"/>
              </a:rPr>
              <a:t>解</a:t>
            </a:r>
            <a:r>
              <a:rPr lang="ja-JP" altLang="en-US" sz="2100" dirty="0" smtClean="0">
                <a:latin typeface="游ゴシック" panose="020B0400000000000000" pitchFamily="50" charset="-128"/>
                <a:ea typeface="游ゴシック" panose="020B0400000000000000" pitchFamily="50" charset="-128"/>
              </a:rPr>
              <a:t>が現れる</a:t>
            </a:r>
            <a:endParaRPr lang="en-US" altLang="ja-JP" sz="2100" dirty="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全球凍結</a:t>
            </a:r>
            <a:r>
              <a:rPr lang="ja-JP" altLang="en-US" sz="1800" dirty="0">
                <a:latin typeface="游ゴシック" panose="020B0400000000000000" pitchFamily="50" charset="-128"/>
                <a:ea typeface="游ゴシック" panose="020B0400000000000000" pitchFamily="50" charset="-128"/>
              </a:rPr>
              <a:t>解</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部分凍結解</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氷なし</a:t>
            </a:r>
            <a:r>
              <a:rPr lang="ja-JP" altLang="en-US" sz="1800" dirty="0">
                <a:latin typeface="游ゴシック" panose="020B0400000000000000" pitchFamily="50" charset="-128"/>
                <a:ea typeface="游ゴシック" panose="020B0400000000000000" pitchFamily="50" charset="-128"/>
              </a:rPr>
              <a:t>解</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暴走温室解</a:t>
            </a:r>
            <a:endParaRPr lang="en-US" altLang="ja-JP" sz="1800" dirty="0" smtClean="0">
              <a:latin typeface="游ゴシック" panose="020B0400000000000000" pitchFamily="50" charset="-128"/>
              <a:ea typeface="游ゴシック" panose="020B0400000000000000" pitchFamily="50" charset="-128"/>
            </a:endParaRPr>
          </a:p>
          <a:p>
            <a:pPr>
              <a:buClr>
                <a:srgbClr val="0070C0"/>
              </a:buClr>
            </a:pPr>
            <a:r>
              <a:rPr lang="ja-JP" altLang="en-US" sz="2100" dirty="0" smtClean="0">
                <a:latin typeface="游ゴシック" panose="020B0400000000000000" pitchFamily="50" charset="-128"/>
                <a:ea typeface="游ゴシック" panose="020B0400000000000000" pitchFamily="50" charset="-128"/>
              </a:rPr>
              <a:t>同じ太陽定数に対しても複数の</a:t>
            </a:r>
            <a:r>
              <a:rPr lang="ja-JP" altLang="en-US" sz="2100" dirty="0">
                <a:latin typeface="游ゴシック" panose="020B0400000000000000" pitchFamily="50" charset="-128"/>
                <a:ea typeface="游ゴシック" panose="020B0400000000000000" pitchFamily="50" charset="-128"/>
              </a:rPr>
              <a:t>解</a:t>
            </a:r>
            <a:r>
              <a:rPr lang="ja-JP" altLang="en-US" sz="2100" dirty="0" smtClean="0">
                <a:latin typeface="游ゴシック" panose="020B0400000000000000" pitchFamily="50" charset="-128"/>
                <a:ea typeface="游ゴシック" panose="020B0400000000000000" pitchFamily="50" charset="-128"/>
              </a:rPr>
              <a:t>が現れることがある</a:t>
            </a:r>
            <a:endParaRPr lang="en-US" altLang="ja-JP" sz="2100" dirty="0" smtClean="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dirty="0" smtClean="0"/>
              <a:t>修士論文審査会</a:t>
            </a:r>
            <a:endParaRPr kumimoji="1" lang="ja-JP" altLang="en-US" dirty="0"/>
          </a:p>
        </p:txBody>
      </p:sp>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9875" b="8220"/>
          <a:stretch/>
        </p:blipFill>
        <p:spPr>
          <a:xfrm>
            <a:off x="6338111" y="1092441"/>
            <a:ext cx="2460832" cy="2327034"/>
          </a:xfrm>
          <a:prstGeom prst="rect">
            <a:avLst/>
          </a:prstGeom>
        </p:spPr>
      </p:pic>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l="11349" b="11806"/>
          <a:stretch/>
        </p:blipFill>
        <p:spPr>
          <a:xfrm>
            <a:off x="6338110" y="3419475"/>
            <a:ext cx="2391732" cy="2185250"/>
          </a:xfrm>
          <a:prstGeom prst="rect">
            <a:avLst/>
          </a:prstGeom>
        </p:spPr>
      </p:pic>
      <p:sp>
        <p:nvSpPr>
          <p:cNvPr id="20" name="テキスト ボックス 19"/>
          <p:cNvSpPr txBox="1"/>
          <p:nvPr/>
        </p:nvSpPr>
        <p:spPr>
          <a:xfrm>
            <a:off x="6153444" y="5783727"/>
            <a:ext cx="289279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氷線緯度と太陽定数</a:t>
            </a:r>
            <a:r>
              <a:rPr lang="ja-JP" altLang="en-US" sz="1400" dirty="0" smtClean="0">
                <a:latin typeface="游ゴシック" panose="020B0400000000000000" pitchFamily="50" charset="-128"/>
                <a:ea typeface="游ゴシック" panose="020B0400000000000000" pitchFamily="50" charset="-128"/>
              </a:rPr>
              <a:t>の</a:t>
            </a:r>
            <a:r>
              <a:rPr kumimoji="1" lang="ja-JP" altLang="en-US" sz="1400" dirty="0" smtClean="0">
                <a:latin typeface="游ゴシック" panose="020B0400000000000000" pitchFamily="50" charset="-128"/>
                <a:ea typeface="游ゴシック" panose="020B0400000000000000" pitchFamily="50" charset="-128"/>
              </a:rPr>
              <a:t>関係</a:t>
            </a:r>
            <a:endParaRPr kumimoji="1" lang="en-US" altLang="ja-JP" sz="1400" dirty="0" smtClean="0">
              <a:latin typeface="游ゴシック" panose="020B0400000000000000" pitchFamily="50" charset="-128"/>
              <a:ea typeface="游ゴシック" panose="020B0400000000000000" pitchFamily="50" charset="-128"/>
            </a:endParaRPr>
          </a:p>
          <a:p>
            <a:r>
              <a:rPr kumimoji="1" lang="en-US" altLang="ja-JP" sz="1400" dirty="0" smtClean="0">
                <a:latin typeface="游ゴシック" panose="020B0400000000000000" pitchFamily="50" charset="-128"/>
                <a:ea typeface="游ゴシック" panose="020B0400000000000000" pitchFamily="50" charset="-128"/>
              </a:rPr>
              <a:t>(</a:t>
            </a:r>
            <a:r>
              <a:rPr kumimoji="1" lang="en-US" altLang="ja-JP" sz="1400" dirty="0" err="1" smtClean="0">
                <a:latin typeface="游ゴシック" panose="020B0400000000000000" pitchFamily="50" charset="-128"/>
                <a:ea typeface="游ゴシック" panose="020B0400000000000000" pitchFamily="50" charset="-128"/>
              </a:rPr>
              <a:t>Ishiwatari</a:t>
            </a:r>
            <a:r>
              <a:rPr kumimoji="1" lang="en-US" altLang="ja-JP" sz="1400" dirty="0" smtClean="0">
                <a:latin typeface="游ゴシック" panose="020B0400000000000000" pitchFamily="50" charset="-128"/>
                <a:ea typeface="游ゴシック" panose="020B0400000000000000" pitchFamily="50" charset="-128"/>
              </a:rPr>
              <a:t> et al., </a:t>
            </a:r>
            <a:r>
              <a:rPr lang="en-US" altLang="ja-JP" sz="1400" dirty="0" smtClean="0">
                <a:latin typeface="游ゴシック" panose="020B0400000000000000" pitchFamily="50" charset="-128"/>
                <a:ea typeface="游ゴシック" panose="020B0400000000000000" pitchFamily="50" charset="-128"/>
              </a:rPr>
              <a:t>2007, </a:t>
            </a:r>
            <a:r>
              <a:rPr lang="ja-JP" altLang="en-US" sz="1400" dirty="0" smtClean="0">
                <a:latin typeface="游ゴシック" panose="020B0400000000000000" pitchFamily="50" charset="-128"/>
                <a:ea typeface="游ゴシック" panose="020B0400000000000000" pitchFamily="50" charset="-128"/>
              </a:rPr>
              <a:t>上図</a:t>
            </a:r>
            <a:r>
              <a:rPr lang="en-US" altLang="ja-JP" sz="1400" dirty="0" smtClean="0">
                <a:latin typeface="游ゴシック" panose="020B0400000000000000" pitchFamily="50" charset="-128"/>
                <a:ea typeface="游ゴシック" panose="020B0400000000000000" pitchFamily="50" charset="-128"/>
              </a:rPr>
              <a:t>: Fig 1,  </a:t>
            </a:r>
            <a:r>
              <a:rPr lang="ja-JP" altLang="en-US" sz="1400" dirty="0" smtClean="0">
                <a:latin typeface="游ゴシック" panose="020B0400000000000000" pitchFamily="50" charset="-128"/>
                <a:ea typeface="游ゴシック" panose="020B0400000000000000" pitchFamily="50" charset="-128"/>
              </a:rPr>
              <a:t>下図</a:t>
            </a:r>
            <a:r>
              <a:rPr lang="en-US" altLang="ja-JP" sz="1400" dirty="0" smtClean="0">
                <a:latin typeface="游ゴシック" panose="020B0400000000000000" pitchFamily="50" charset="-128"/>
                <a:ea typeface="游ゴシック" panose="020B0400000000000000" pitchFamily="50" charset="-128"/>
              </a:rPr>
              <a:t>: Fig 3 </a:t>
            </a:r>
            <a:r>
              <a:rPr lang="ja-JP" altLang="en-US" sz="1400" dirty="0" smtClean="0">
                <a:latin typeface="游ゴシック" panose="020B0400000000000000" pitchFamily="50" charset="-128"/>
                <a:ea typeface="游ゴシック" panose="020B0400000000000000" pitchFamily="50" charset="-128"/>
              </a:rPr>
              <a:t>を改変</a:t>
            </a:r>
            <a:r>
              <a:rPr lang="en-US" altLang="ja-JP" sz="1400" dirty="0" smtClean="0">
                <a:latin typeface="游ゴシック" panose="020B0400000000000000" pitchFamily="50" charset="-128"/>
                <a:ea typeface="游ゴシック" panose="020B0400000000000000" pitchFamily="50" charset="-128"/>
              </a:rPr>
              <a:t>)</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6584900" y="5555727"/>
            <a:ext cx="1967254" cy="276999"/>
          </a:xfrm>
          <a:prstGeom prst="rect">
            <a:avLst/>
          </a:prstGeom>
          <a:noFill/>
        </p:spPr>
        <p:txBody>
          <a:bodyPr wrap="square" rtlCol="0">
            <a:spAutoFit/>
          </a:bodyPr>
          <a:lstStyle/>
          <a:p>
            <a:pPr algn="ctr"/>
            <a:r>
              <a:rPr kumimoji="1" lang="ja-JP" altLang="en-US" sz="1200" b="1" dirty="0" smtClean="0">
                <a:latin typeface="游ゴシック" panose="020B0400000000000000" pitchFamily="50" charset="-128"/>
                <a:ea typeface="游ゴシック" panose="020B0400000000000000" pitchFamily="50" charset="-128"/>
              </a:rPr>
              <a:t>太陽定数 </a:t>
            </a:r>
            <a:r>
              <a:rPr kumimoji="1" lang="en-US" altLang="ja-JP" sz="1200" b="1" dirty="0" smtClean="0">
                <a:latin typeface="游ゴシック" panose="020B0400000000000000" pitchFamily="50" charset="-128"/>
                <a:ea typeface="游ゴシック" panose="020B0400000000000000" pitchFamily="50" charset="-128"/>
              </a:rPr>
              <a:t>[W m</a:t>
            </a:r>
            <a:r>
              <a:rPr kumimoji="1" lang="en-US" altLang="ja-JP" sz="1200" b="1" baseline="30000" dirty="0" smtClean="0">
                <a:latin typeface="游ゴシック" panose="020B0400000000000000" pitchFamily="50" charset="-128"/>
                <a:ea typeface="游ゴシック" panose="020B0400000000000000" pitchFamily="50" charset="-128"/>
              </a:rPr>
              <a:t>-2</a:t>
            </a:r>
            <a:r>
              <a:rPr kumimoji="1" lang="en-US" altLang="ja-JP" sz="1200" b="1" dirty="0" smtClean="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24" name="角丸四角形 23"/>
          <p:cNvSpPr/>
          <p:nvPr/>
        </p:nvSpPr>
        <p:spPr>
          <a:xfrm>
            <a:off x="7603282" y="4083246"/>
            <a:ext cx="1373853" cy="9673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5" name="テキスト ボックス 24"/>
          <p:cNvSpPr txBox="1"/>
          <p:nvPr/>
        </p:nvSpPr>
        <p:spPr>
          <a:xfrm>
            <a:off x="7603282" y="4083246"/>
            <a:ext cx="1442952" cy="95410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全球凍結解</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部分凍結解</a:t>
            </a:r>
            <a:endParaRPr kumimoji="1" lang="en-US" altLang="ja-JP" sz="14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ja-JP" altLang="en-US" sz="1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氷なし解</a:t>
            </a:r>
            <a:endParaRPr lang="en-US" altLang="ja-JP" sz="1400" dirty="0" smtClean="0">
              <a:latin typeface="游ゴシック" panose="020B0400000000000000" pitchFamily="50" charset="-128"/>
              <a:ea typeface="游ゴシック" panose="020B0400000000000000" pitchFamily="50" charset="-128"/>
            </a:endParaRPr>
          </a:p>
          <a:p>
            <a:r>
              <a:rPr kumimoji="1" lang="en-US" altLang="ja-JP" sz="1050" dirty="0" smtClean="0">
                <a:latin typeface="游ゴシック" panose="020B0400000000000000" pitchFamily="50" charset="-128"/>
                <a:ea typeface="游ゴシック" panose="020B0400000000000000" pitchFamily="50" charset="-128"/>
              </a:rPr>
              <a:t>×</a:t>
            </a:r>
            <a:r>
              <a:rPr lang="ja-JP" altLang="en-US" sz="300" dirty="0" smtClean="0">
                <a:latin typeface="游ゴシック" panose="020B0400000000000000" pitchFamily="50" charset="-128"/>
                <a:ea typeface="游ゴシック" panose="020B0400000000000000" pitchFamily="50" charset="-128"/>
              </a:rPr>
              <a:t>    </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暴走温室解</a:t>
            </a:r>
            <a:endParaRPr kumimoji="1" lang="ja-JP" altLang="en-US" sz="1400" dirty="0">
              <a:latin typeface="游ゴシック" panose="020B0400000000000000" pitchFamily="50" charset="-128"/>
              <a:ea typeface="游ゴシック" panose="020B0400000000000000" pitchFamily="50" charset="-128"/>
            </a:endParaRPr>
          </a:p>
        </p:txBody>
      </p:sp>
      <p:sp>
        <p:nvSpPr>
          <p:cNvPr id="27" name="角丸四角形 26"/>
          <p:cNvSpPr/>
          <p:nvPr/>
        </p:nvSpPr>
        <p:spPr>
          <a:xfrm>
            <a:off x="7603282" y="1638940"/>
            <a:ext cx="1373853" cy="9673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8" name="テキスト ボックス 27"/>
          <p:cNvSpPr txBox="1"/>
          <p:nvPr/>
        </p:nvSpPr>
        <p:spPr>
          <a:xfrm>
            <a:off x="7603282" y="1638940"/>
            <a:ext cx="1442952" cy="95410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全球凍結解</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部分凍結解</a:t>
            </a:r>
            <a:endParaRPr kumimoji="1" lang="en-US" altLang="ja-JP" sz="14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ja-JP" altLang="en-US" sz="1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氷なし解</a:t>
            </a:r>
            <a:endParaRPr lang="en-US" altLang="ja-JP" sz="1400" dirty="0" smtClean="0">
              <a:latin typeface="游ゴシック" panose="020B0400000000000000" pitchFamily="50" charset="-128"/>
              <a:ea typeface="游ゴシック" panose="020B0400000000000000" pitchFamily="50" charset="-128"/>
            </a:endParaRPr>
          </a:p>
          <a:p>
            <a:r>
              <a:rPr kumimoji="1" lang="en-US" altLang="ja-JP" sz="1050" dirty="0" smtClean="0">
                <a:latin typeface="游ゴシック" panose="020B0400000000000000" pitchFamily="50" charset="-128"/>
                <a:ea typeface="游ゴシック" panose="020B0400000000000000" pitchFamily="50" charset="-128"/>
              </a:rPr>
              <a:t>×</a:t>
            </a:r>
            <a:r>
              <a:rPr lang="ja-JP" altLang="en-US" sz="300" dirty="0" smtClean="0">
                <a:latin typeface="游ゴシック" panose="020B0400000000000000" pitchFamily="50" charset="-128"/>
                <a:ea typeface="游ゴシック" panose="020B0400000000000000" pitchFamily="50" charset="-128"/>
              </a:rPr>
              <a:t> 　</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暴走温室解</a:t>
            </a:r>
            <a:endParaRPr kumimoji="1" lang="ja-JP" altLang="en-US" sz="1400" dirty="0">
              <a:latin typeface="游ゴシック" panose="020B0400000000000000" pitchFamily="50" charset="-128"/>
              <a:ea typeface="游ゴシック" panose="020B0400000000000000" pitchFamily="50" charset="-128"/>
            </a:endParaRPr>
          </a:p>
        </p:txBody>
      </p:sp>
      <p:sp>
        <p:nvSpPr>
          <p:cNvPr id="26" name="スライド番号プレースホルダー 25"/>
          <p:cNvSpPr>
            <a:spLocks noGrp="1"/>
          </p:cNvSpPr>
          <p:nvPr>
            <p:ph type="sldNum" sz="quarter" idx="12"/>
          </p:nvPr>
        </p:nvSpPr>
        <p:spPr>
          <a:xfrm>
            <a:off x="6754798" y="6505486"/>
            <a:ext cx="2057400" cy="365125"/>
          </a:xfrm>
        </p:spPr>
        <p:txBody>
          <a:bodyPr/>
          <a:lstStyle/>
          <a:p>
            <a:fld id="{CAFBEBFA-988F-40E0-ADF6-7BADD92C03B8}" type="slidenum">
              <a:rPr lang="ja-JP" altLang="en-US" smtClean="0"/>
              <a:pPr/>
              <a:t>3</a:t>
            </a:fld>
            <a:endParaRPr lang="en-US" altLang="ja-JP" dirty="0" smtClean="0"/>
          </a:p>
        </p:txBody>
      </p:sp>
      <p:sp>
        <p:nvSpPr>
          <p:cNvPr id="29" name="テキスト ボックス 28"/>
          <p:cNvSpPr txBox="1"/>
          <p:nvPr/>
        </p:nvSpPr>
        <p:spPr>
          <a:xfrm rot="16200000">
            <a:off x="5829207" y="2077884"/>
            <a:ext cx="800219" cy="276999"/>
          </a:xfrm>
          <a:prstGeom prst="rect">
            <a:avLst/>
          </a:prstGeom>
          <a:noFill/>
        </p:spPr>
        <p:txBody>
          <a:bodyPr wrap="none" rtlCol="0">
            <a:spAutoFit/>
          </a:bodyPr>
          <a:lstStyle/>
          <a:p>
            <a:r>
              <a:rPr kumimoji="1" lang="ja-JP" altLang="en-US" sz="1200" b="1" dirty="0" smtClean="0">
                <a:latin typeface="游ゴシック" panose="020B0400000000000000" pitchFamily="50" charset="-128"/>
                <a:ea typeface="游ゴシック" panose="020B0400000000000000" pitchFamily="50" charset="-128"/>
              </a:rPr>
              <a:t>氷線緯度</a:t>
            </a:r>
            <a:endParaRPr kumimoji="1" lang="ja-JP" altLang="en-US" sz="1200" b="1" dirty="0">
              <a:latin typeface="游ゴシック" panose="020B0400000000000000" pitchFamily="50" charset="-128"/>
              <a:ea typeface="游ゴシック" panose="020B0400000000000000" pitchFamily="50" charset="-128"/>
            </a:endParaRPr>
          </a:p>
        </p:txBody>
      </p:sp>
      <p:sp>
        <p:nvSpPr>
          <p:cNvPr id="31" name="テキスト ボックス 30"/>
          <p:cNvSpPr txBox="1"/>
          <p:nvPr/>
        </p:nvSpPr>
        <p:spPr>
          <a:xfrm rot="16200000">
            <a:off x="5829207" y="4282013"/>
            <a:ext cx="800219" cy="276999"/>
          </a:xfrm>
          <a:prstGeom prst="rect">
            <a:avLst/>
          </a:prstGeom>
          <a:noFill/>
        </p:spPr>
        <p:txBody>
          <a:bodyPr wrap="none" rtlCol="0">
            <a:spAutoFit/>
          </a:bodyPr>
          <a:lstStyle/>
          <a:p>
            <a:r>
              <a:rPr kumimoji="1" lang="ja-JP" altLang="en-US" sz="1200" b="1" dirty="0" smtClean="0">
                <a:latin typeface="游ゴシック" panose="020B0400000000000000" pitchFamily="50" charset="-128"/>
                <a:ea typeface="游ゴシック" panose="020B0400000000000000" pitchFamily="50" charset="-128"/>
              </a:rPr>
              <a:t>氷線緯度</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716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628650" y="1270535"/>
            <a:ext cx="7900754" cy="2821780"/>
          </a:xfrm>
        </p:spPr>
        <p:txBody>
          <a:bodyPr>
            <a:normAutofit fontScale="92500" lnSpcReduction="10000"/>
          </a:bodyPr>
          <a:lstStyle/>
          <a:p>
            <a:pPr>
              <a:buClr>
                <a:srgbClr val="0070C0"/>
              </a:buClr>
            </a:pPr>
            <a:r>
              <a:rPr kumimoji="1" lang="ja-JP" altLang="en-US" sz="2000" dirty="0" smtClean="0">
                <a:latin typeface="游ゴシック" panose="020B0400000000000000" pitchFamily="50" charset="-128"/>
                <a:ea typeface="游ゴシック" panose="020B0400000000000000" pitchFamily="50" charset="-128"/>
              </a:rPr>
              <a:t>地球の大気組成と海陸分布を考慮した大気大循環モデルを用いて</a:t>
            </a:r>
            <a:r>
              <a:rPr kumimoji="1" lang="en-US" altLang="ja-JP" sz="2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地球気候の</a:t>
            </a:r>
            <a:r>
              <a:rPr kumimoji="1" lang="ja-JP" altLang="en-US" sz="2000" dirty="0" smtClean="0">
                <a:latin typeface="游ゴシック" panose="020B0400000000000000" pitchFamily="50" charset="-128"/>
                <a:ea typeface="游ゴシック" panose="020B0400000000000000" pitchFamily="50" charset="-128"/>
              </a:rPr>
              <a:t>太陽定数依存性を調べる</a:t>
            </a:r>
            <a:endParaRPr kumimoji="1" lang="en-US" altLang="ja-JP" sz="2000" dirty="0" smtClean="0">
              <a:latin typeface="游ゴシック" panose="020B0400000000000000" pitchFamily="50" charset="-128"/>
              <a:ea typeface="游ゴシック" panose="020B0400000000000000" pitchFamily="50" charset="-128"/>
            </a:endParaRPr>
          </a:p>
          <a:p>
            <a:pPr>
              <a:buClr>
                <a:srgbClr val="0070C0"/>
              </a:buClr>
            </a:pPr>
            <a:r>
              <a:rPr kumimoji="1" lang="ja-JP" altLang="en-US" sz="2000" dirty="0" smtClean="0">
                <a:latin typeface="游ゴシック" panose="020B0400000000000000" pitchFamily="50" charset="-128"/>
                <a:ea typeface="游ゴシック" panose="020B0400000000000000" pitchFamily="50" charset="-128"/>
              </a:rPr>
              <a:t>本発表では以下の</a:t>
            </a:r>
            <a:r>
              <a:rPr lang="ja-JP" altLang="en-US" sz="2000" dirty="0">
                <a:latin typeface="游ゴシック" panose="020B0400000000000000" pitchFamily="50" charset="-128"/>
                <a:ea typeface="游ゴシック" panose="020B0400000000000000" pitchFamily="50" charset="-128"/>
              </a:rPr>
              <a:t>量</a:t>
            </a:r>
            <a:r>
              <a:rPr lang="ja-JP" altLang="en-US" sz="2000" dirty="0" smtClean="0">
                <a:latin typeface="游ゴシック" panose="020B0400000000000000" pitchFamily="50" charset="-128"/>
                <a:ea typeface="游ゴシック" panose="020B0400000000000000" pitchFamily="50" charset="-128"/>
              </a:rPr>
              <a:t>の太陽定数依存性について述べる</a:t>
            </a:r>
            <a:endParaRPr kumimoji="1" lang="en-US" altLang="ja-JP" sz="20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表面アルベド分布</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表面温度分布</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表面熱フラックス</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800" dirty="0" smtClean="0">
                <a:latin typeface="游ゴシック" panose="020B0400000000000000" pitchFamily="50" charset="-128"/>
                <a:ea typeface="游ゴシック" panose="020B0400000000000000" pitchFamily="50" charset="-128"/>
              </a:rPr>
              <a:t>氷線緯度</a:t>
            </a:r>
            <a:endParaRPr lang="en-US" altLang="ja-JP" sz="1800" dirty="0" smtClean="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a:xfrm>
            <a:off x="6748492" y="6502334"/>
            <a:ext cx="2057400" cy="365125"/>
          </a:xfrm>
        </p:spPr>
        <p:txBody>
          <a:bodyPr/>
          <a:lstStyle/>
          <a:p>
            <a:fld id="{CAFBEBFA-988F-40E0-ADF6-7BADD92C03B8}" type="slidenum">
              <a:rPr lang="ja-JP" altLang="en-US" smtClean="0"/>
              <a:pPr/>
              <a:t>4</a:t>
            </a:fld>
            <a:endParaRPr lang="en-US" altLang="ja-JP" dirty="0" smtClean="0"/>
          </a:p>
        </p:txBody>
      </p:sp>
    </p:spTree>
    <p:extLst>
      <p:ext uri="{BB962C8B-B14F-4D97-AF65-F5344CB8AC3E}">
        <p14:creationId xmlns:p14="http://schemas.microsoft.com/office/powerpoint/2010/main" val="159908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lang="ja-JP" altLang="en-US" dirty="0"/>
              <a:t>モデル</a:t>
            </a:r>
            <a:endParaRPr kumimoji="1" lang="ja-JP" altLang="en-US" dirty="0"/>
          </a:p>
        </p:txBody>
      </p:sp>
      <p:sp>
        <p:nvSpPr>
          <p:cNvPr id="3" name="日付プレースホルダー 2"/>
          <p:cNvSpPr>
            <a:spLocks noGrp="1"/>
          </p:cNvSpPr>
          <p:nvPr>
            <p:ph type="dt" sz="half" idx="2"/>
          </p:nvPr>
        </p:nvSpPr>
        <p:spPr/>
        <p:txBody>
          <a:bodyPr/>
          <a:lstStyle/>
          <a:p>
            <a:r>
              <a:rPr lang="en-US" altLang="ja-JP" smtClean="0"/>
              <a:t>2018/02/13</a:t>
            </a:r>
            <a:endParaRPr lang="ja-JP" altLang="en-US" dirty="0"/>
          </a:p>
        </p:txBody>
      </p:sp>
      <p:sp>
        <p:nvSpPr>
          <p:cNvPr id="4" name="フッター プレースホルダー 3"/>
          <p:cNvSpPr>
            <a:spLocks noGrp="1"/>
          </p:cNvSpPr>
          <p:nvPr>
            <p:ph type="ftr" sz="quarter" idx="3"/>
          </p:nvPr>
        </p:nvSpPr>
        <p:spPr/>
        <p:txBody>
          <a:bodyPr/>
          <a:lstStyle/>
          <a:p>
            <a:r>
              <a:rPr lang="zh-TW" altLang="en-US" smtClean="0"/>
              <a:t>修士論文審査会</a:t>
            </a:r>
            <a:endParaRPr lang="ja-JP" altLang="en-US" dirty="0"/>
          </a:p>
        </p:txBody>
      </p:sp>
      <p:sp>
        <p:nvSpPr>
          <p:cNvPr id="5" name="スライド番号プレースホルダー 4"/>
          <p:cNvSpPr>
            <a:spLocks noGrp="1"/>
          </p:cNvSpPr>
          <p:nvPr>
            <p:ph type="sldNum" sz="quarter" idx="4"/>
          </p:nvPr>
        </p:nvSpPr>
        <p:spPr/>
        <p:txBody>
          <a:bodyPr/>
          <a:lstStyle/>
          <a:p>
            <a:fld id="{CAFBEBFA-988F-40E0-ADF6-7BADD92C03B8}" type="slidenum">
              <a:rPr lang="ja-JP" altLang="en-US" smtClean="0"/>
              <a:pPr/>
              <a:t>5</a:t>
            </a:fld>
            <a:endParaRPr lang="en-US" altLang="ja-JP" dirty="0" smtClean="0"/>
          </a:p>
        </p:txBody>
      </p:sp>
    </p:spTree>
    <p:extLst>
      <p:ext uri="{BB962C8B-B14F-4D97-AF65-F5344CB8AC3E}">
        <p14:creationId xmlns:p14="http://schemas.microsoft.com/office/powerpoint/2010/main" val="308433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rot="21600000">
            <a:off x="229657" y="1077223"/>
            <a:ext cx="8914343" cy="5910054"/>
          </a:xfrm>
        </p:spPr>
        <p:txBody>
          <a:bodyPr>
            <a:normAutofit fontScale="70000" lnSpcReduction="20000"/>
          </a:bodyPr>
          <a:lstStyle/>
          <a:p>
            <a:pPr>
              <a:buClr>
                <a:srgbClr val="0070C0"/>
              </a:buClr>
            </a:pPr>
            <a:r>
              <a:rPr kumimoji="1" lang="ja-JP" altLang="en-US" dirty="0" smtClean="0">
                <a:latin typeface="游ゴシック" panose="020B0400000000000000" pitchFamily="50" charset="-128"/>
                <a:ea typeface="游ゴシック" panose="020B0400000000000000" pitchFamily="50" charset="-128"/>
              </a:rPr>
              <a:t>惑星大気大循環モデル </a:t>
            </a:r>
            <a:r>
              <a:rPr kumimoji="1" lang="en-US" altLang="ja-JP" dirty="0" smtClean="0">
                <a:latin typeface="游ゴシック" panose="020B0400000000000000" pitchFamily="50" charset="-128"/>
                <a:ea typeface="游ゴシック" panose="020B0400000000000000" pitchFamily="50" charset="-128"/>
              </a:rPr>
              <a:t>DCPAM5 </a:t>
            </a:r>
            <a:r>
              <a:rPr kumimoji="1" lang="ja-JP" altLang="en-US" dirty="0" smtClean="0">
                <a:latin typeface="游ゴシック" panose="020B0400000000000000" pitchFamily="50" charset="-128"/>
                <a:ea typeface="游ゴシック" panose="020B0400000000000000" pitchFamily="50" charset="-128"/>
              </a:rPr>
              <a:t>を使用</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lang="ja-JP" altLang="en-US" dirty="0">
                <a:latin typeface="游ゴシック" panose="020B0400000000000000" pitchFamily="50" charset="-128"/>
                <a:ea typeface="游ゴシック" panose="020B0400000000000000" pitchFamily="50" charset="-128"/>
              </a:rPr>
              <a:t>大気大循環</a:t>
            </a:r>
            <a:r>
              <a:rPr lang="ja-JP" altLang="en-US" dirty="0" smtClean="0">
                <a:latin typeface="游ゴシック" panose="020B0400000000000000" pitchFamily="50" charset="-128"/>
                <a:ea typeface="游ゴシック" panose="020B0400000000000000" pitchFamily="50" charset="-128"/>
              </a:rPr>
              <a:t>モデルでは次に述べるような様々過程を考慮して</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惑星全体の温度</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風速</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密度分布などを計算</a:t>
            </a:r>
            <a:endParaRPr lang="en-US" altLang="ja-JP" dirty="0" smtClean="0">
              <a:latin typeface="游ゴシック" panose="020B0400000000000000" pitchFamily="50" charset="-128"/>
              <a:ea typeface="游ゴシック" panose="020B0400000000000000" pitchFamily="50" charset="-128"/>
            </a:endParaRPr>
          </a:p>
          <a:p>
            <a:pPr>
              <a:buClr>
                <a:srgbClr val="0070C0"/>
              </a:buClr>
            </a:pPr>
            <a:r>
              <a:rPr lang="ja-JP" altLang="en-US" dirty="0" smtClean="0">
                <a:latin typeface="游ゴシック" panose="020B0400000000000000" pitchFamily="50" charset="-128"/>
                <a:ea typeface="游ゴシック" panose="020B0400000000000000" pitchFamily="50" charset="-128"/>
              </a:rPr>
              <a:t>力学</a:t>
            </a:r>
            <a:r>
              <a:rPr lang="ja-JP" altLang="en-US" dirty="0">
                <a:latin typeface="游ゴシック" panose="020B0400000000000000" pitchFamily="50" charset="-128"/>
                <a:ea typeface="游ゴシック" panose="020B0400000000000000" pitchFamily="50" charset="-128"/>
              </a:rPr>
              <a:t>過程</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lang="ja-JP" altLang="en-US" dirty="0">
                <a:latin typeface="游ゴシック" panose="020B0400000000000000" pitchFamily="50" charset="-128"/>
                <a:ea typeface="游ゴシック" panose="020B0400000000000000" pitchFamily="50" charset="-128"/>
              </a:rPr>
              <a:t>静</a:t>
            </a:r>
            <a:r>
              <a:rPr lang="ja-JP" altLang="en-US" dirty="0" smtClean="0">
                <a:latin typeface="游ゴシック" panose="020B0400000000000000" pitchFamily="50" charset="-128"/>
                <a:ea typeface="游ゴシック" panose="020B0400000000000000" pitchFamily="50" charset="-128"/>
              </a:rPr>
              <a:t>水圧近似</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薄い球殻近似</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伝統的な近似をしたナビエ・ストークス方程式系 </a:t>
            </a:r>
            <a:r>
              <a:rPr lang="en-US" altLang="ja-JP"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プリミティブ方程式系</a:t>
            </a:r>
            <a:r>
              <a:rPr lang="en-US" altLang="ja-JP" dirty="0" smtClean="0">
                <a:latin typeface="游ゴシック" panose="020B0400000000000000" pitchFamily="50" charset="-128"/>
                <a:ea typeface="游ゴシック" panose="020B0400000000000000" pitchFamily="50" charset="-128"/>
              </a:rPr>
              <a:t>)</a:t>
            </a:r>
          </a:p>
          <a:p>
            <a:pPr>
              <a:buClr>
                <a:srgbClr val="0070C0"/>
              </a:buClr>
            </a:pPr>
            <a:r>
              <a:rPr kumimoji="1" lang="ja-JP" altLang="en-US" dirty="0" smtClean="0">
                <a:latin typeface="游ゴシック" panose="020B0400000000000000" pitchFamily="50" charset="-128"/>
                <a:ea typeface="游ゴシック" panose="020B0400000000000000" pitchFamily="50" charset="-128"/>
              </a:rPr>
              <a:t>物理</a:t>
            </a:r>
            <a:r>
              <a:rPr kumimoji="1" lang="ja-JP" altLang="en-US" dirty="0">
                <a:latin typeface="游ゴシック" panose="020B0400000000000000" pitchFamily="50" charset="-128"/>
                <a:ea typeface="游ゴシック" panose="020B0400000000000000" pitchFamily="50" charset="-128"/>
              </a:rPr>
              <a:t>過程</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放射過程</a:t>
            </a:r>
            <a:endParaRPr lang="en-US" altLang="ja-JP" dirty="0">
              <a:latin typeface="游ゴシック" panose="020B0400000000000000" pitchFamily="50" charset="-128"/>
              <a:ea typeface="游ゴシック" panose="020B0400000000000000" pitchFamily="50" charset="-128"/>
            </a:endParaRPr>
          </a:p>
          <a:p>
            <a:pPr lvl="2">
              <a:buClr>
                <a:srgbClr val="0070C0"/>
              </a:buClr>
            </a:pPr>
            <a:r>
              <a:rPr lang="ja-JP" altLang="en-US" dirty="0" smtClean="0">
                <a:latin typeface="游ゴシック" panose="020B0400000000000000" pitchFamily="50" charset="-128"/>
                <a:ea typeface="游ゴシック" panose="020B0400000000000000" pitchFamily="50" charset="-128"/>
              </a:rPr>
              <a:t>短波放射</a:t>
            </a:r>
            <a:r>
              <a:rPr lang="en-US" altLang="ja-JP" dirty="0" smtClean="0">
                <a:latin typeface="游ゴシック" panose="020B0400000000000000" pitchFamily="50" charset="-128"/>
                <a:ea typeface="游ゴシック" panose="020B0400000000000000" pitchFamily="50" charset="-128"/>
              </a:rPr>
              <a:t>: H</a:t>
            </a:r>
            <a:r>
              <a:rPr lang="en-US" altLang="ja-JP" baseline="-25000" dirty="0" smtClean="0">
                <a:latin typeface="游ゴシック" panose="020B0400000000000000" pitchFamily="50" charset="-128"/>
                <a:ea typeface="游ゴシック" panose="020B0400000000000000" pitchFamily="50" charset="-128"/>
              </a:rPr>
              <a:t>2</a:t>
            </a:r>
            <a:r>
              <a:rPr lang="en-US" altLang="ja-JP" dirty="0" smtClean="0">
                <a:latin typeface="游ゴシック" panose="020B0400000000000000" pitchFamily="50" charset="-128"/>
                <a:ea typeface="游ゴシック" panose="020B0400000000000000" pitchFamily="50" charset="-128"/>
              </a:rPr>
              <a:t>O,</a:t>
            </a:r>
            <a:r>
              <a:rPr lang="ja-JP" altLang="en-US" dirty="0">
                <a:latin typeface="游ゴシック" panose="020B0400000000000000" pitchFamily="50" charset="-128"/>
                <a:ea typeface="游ゴシック" panose="020B0400000000000000" pitchFamily="50" charset="-128"/>
              </a:rPr>
              <a:t> </a:t>
            </a:r>
            <a:r>
              <a:rPr lang="en-US" altLang="ja-JP" dirty="0" smtClean="0">
                <a:latin typeface="游ゴシック" panose="020B0400000000000000" pitchFamily="50" charset="-128"/>
                <a:ea typeface="游ゴシック" panose="020B0400000000000000" pitchFamily="50" charset="-128"/>
              </a:rPr>
              <a:t>O</a:t>
            </a:r>
            <a:r>
              <a:rPr lang="en-US" altLang="ja-JP" baseline="-25000" dirty="0" smtClean="0">
                <a:latin typeface="游ゴシック" panose="020B0400000000000000" pitchFamily="50" charset="-128"/>
                <a:ea typeface="游ゴシック" panose="020B0400000000000000" pitchFamily="50" charset="-128"/>
              </a:rPr>
              <a:t>3</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の吸収</a:t>
            </a:r>
            <a:r>
              <a:rPr lang="en-US" altLang="ja-JP"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 雲による吸収・散乱</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レイリー散乱を考慮 </a:t>
            </a:r>
            <a:r>
              <a:rPr lang="en-US" altLang="ja-JP" dirty="0" smtClean="0">
                <a:latin typeface="游ゴシック" panose="020B0400000000000000" pitchFamily="50" charset="-128"/>
                <a:ea typeface="游ゴシック" panose="020B0400000000000000" pitchFamily="50" charset="-128"/>
              </a:rPr>
              <a:t>(Chou and Lee, 1996; Chou et al., 1998)</a:t>
            </a:r>
          </a:p>
          <a:p>
            <a:pPr lvl="2">
              <a:buClr>
                <a:srgbClr val="0070C0"/>
              </a:buClr>
            </a:pPr>
            <a:r>
              <a:rPr lang="ja-JP" altLang="en-US" dirty="0" smtClean="0">
                <a:latin typeface="游ゴシック" panose="020B0400000000000000" pitchFamily="50" charset="-128"/>
                <a:ea typeface="游ゴシック" panose="020B0400000000000000" pitchFamily="50" charset="-128"/>
              </a:rPr>
              <a:t>長波放射</a:t>
            </a:r>
            <a:r>
              <a:rPr lang="en-US" altLang="ja-JP" dirty="0" smtClean="0">
                <a:latin typeface="游ゴシック" panose="020B0400000000000000" pitchFamily="50" charset="-128"/>
                <a:ea typeface="游ゴシック" panose="020B0400000000000000" pitchFamily="50" charset="-128"/>
              </a:rPr>
              <a:t>: H</a:t>
            </a:r>
            <a:r>
              <a:rPr lang="en-US" altLang="ja-JP" baseline="-25000" dirty="0" smtClean="0">
                <a:latin typeface="游ゴシック" panose="020B0400000000000000" pitchFamily="50" charset="-128"/>
                <a:ea typeface="游ゴシック" panose="020B0400000000000000" pitchFamily="50" charset="-128"/>
              </a:rPr>
              <a:t>2</a:t>
            </a:r>
            <a:r>
              <a:rPr lang="en-US" altLang="ja-JP" dirty="0" smtClean="0">
                <a:latin typeface="游ゴシック" panose="020B0400000000000000" pitchFamily="50" charset="-128"/>
                <a:ea typeface="游ゴシック" panose="020B0400000000000000" pitchFamily="50" charset="-128"/>
              </a:rPr>
              <a:t>O,  CO</a:t>
            </a:r>
            <a:r>
              <a:rPr lang="en-US" altLang="ja-JP" baseline="-25000" dirty="0" smtClean="0">
                <a:latin typeface="游ゴシック" panose="020B0400000000000000" pitchFamily="50" charset="-128"/>
                <a:ea typeface="游ゴシック" panose="020B0400000000000000" pitchFamily="50" charset="-128"/>
              </a:rPr>
              <a:t>2</a:t>
            </a:r>
            <a:r>
              <a:rPr lang="en-US" altLang="ja-JP" dirty="0" smtClean="0">
                <a:latin typeface="游ゴシック" panose="020B0400000000000000" pitchFamily="50" charset="-128"/>
                <a:ea typeface="游ゴシック" panose="020B0400000000000000" pitchFamily="50" charset="-128"/>
              </a:rPr>
              <a:t>, O</a:t>
            </a:r>
            <a:r>
              <a:rPr lang="en-US" altLang="ja-JP" baseline="-25000" dirty="0" smtClean="0">
                <a:latin typeface="游ゴシック" panose="020B0400000000000000" pitchFamily="50" charset="-128"/>
                <a:ea typeface="游ゴシック" panose="020B0400000000000000" pitchFamily="50" charset="-128"/>
              </a:rPr>
              <a:t>3</a:t>
            </a:r>
            <a:r>
              <a:rPr lang="en-US" altLang="ja-JP" dirty="0" smtClean="0">
                <a:latin typeface="游ゴシック" panose="020B0400000000000000" pitchFamily="50" charset="-128"/>
                <a:ea typeface="游ゴシック" panose="020B0400000000000000" pitchFamily="50" charset="-128"/>
              </a:rPr>
              <a:t>, CH</a:t>
            </a:r>
            <a:r>
              <a:rPr lang="en-US" altLang="ja-JP" baseline="-25000" dirty="0" smtClean="0">
                <a:latin typeface="游ゴシック" panose="020B0400000000000000" pitchFamily="50" charset="-128"/>
                <a:ea typeface="游ゴシック" panose="020B0400000000000000" pitchFamily="50" charset="-128"/>
              </a:rPr>
              <a:t>4</a:t>
            </a:r>
            <a:r>
              <a:rPr lang="en-US" altLang="ja-JP" dirty="0" smtClean="0">
                <a:latin typeface="游ゴシック" panose="020B0400000000000000" pitchFamily="50" charset="-128"/>
                <a:ea typeface="游ゴシック" panose="020B0400000000000000" pitchFamily="50" charset="-128"/>
              </a:rPr>
              <a:t>, N</a:t>
            </a:r>
            <a:r>
              <a:rPr lang="en-US" altLang="ja-JP" baseline="-25000" dirty="0" smtClean="0">
                <a:latin typeface="游ゴシック" panose="020B0400000000000000" pitchFamily="50" charset="-128"/>
                <a:ea typeface="游ゴシック" panose="020B0400000000000000" pitchFamily="50" charset="-128"/>
              </a:rPr>
              <a:t>2</a:t>
            </a:r>
            <a:r>
              <a:rPr lang="en-US" altLang="ja-JP" dirty="0" smtClean="0">
                <a:latin typeface="游ゴシック" panose="020B0400000000000000" pitchFamily="50" charset="-128"/>
                <a:ea typeface="游ゴシック" panose="020B0400000000000000" pitchFamily="50" charset="-128"/>
              </a:rPr>
              <a:t>O, </a:t>
            </a:r>
            <a:r>
              <a:rPr lang="ja-JP" altLang="en-US" dirty="0" smtClean="0">
                <a:latin typeface="游ゴシック" panose="020B0400000000000000" pitchFamily="50" charset="-128"/>
                <a:ea typeface="游ゴシック" panose="020B0400000000000000" pitchFamily="50" charset="-128"/>
              </a:rPr>
              <a:t>雲による吸収を考慮 </a:t>
            </a:r>
            <a:r>
              <a:rPr lang="en-US" altLang="ja-JP" dirty="0" smtClean="0">
                <a:latin typeface="游ゴシック" panose="020B0400000000000000" pitchFamily="50" charset="-128"/>
                <a:ea typeface="游ゴシック" panose="020B0400000000000000" pitchFamily="50" charset="-128"/>
              </a:rPr>
              <a:t>(Chou et al., 2001; Chou and </a:t>
            </a:r>
            <a:r>
              <a:rPr lang="en-US" altLang="ja-JP" dirty="0" err="1" smtClean="0">
                <a:latin typeface="游ゴシック" panose="020B0400000000000000" pitchFamily="50" charset="-128"/>
                <a:ea typeface="游ゴシック" panose="020B0400000000000000" pitchFamily="50" charset="-128"/>
              </a:rPr>
              <a:t>Kouvaris</a:t>
            </a:r>
            <a:r>
              <a:rPr lang="en-US" altLang="ja-JP" dirty="0" smtClean="0">
                <a:latin typeface="游ゴシック" panose="020B0400000000000000" pitchFamily="50" charset="-128"/>
                <a:ea typeface="游ゴシック" panose="020B0400000000000000" pitchFamily="50" charset="-128"/>
              </a:rPr>
              <a:t>, 1991)</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乱流混合過程</a:t>
            </a:r>
            <a:endParaRPr kumimoji="1"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en-US" altLang="ja-JP" dirty="0" smtClean="0">
                <a:latin typeface="游ゴシック" panose="020B0400000000000000" pitchFamily="50" charset="-128"/>
                <a:ea typeface="游ゴシック" panose="020B0400000000000000" pitchFamily="50" charset="-128"/>
              </a:rPr>
              <a:t>Mellor and Yamada (1982) Level 2.5</a:t>
            </a: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凝結過程</a:t>
            </a:r>
            <a:endParaRPr kumimoji="1" lang="en-US" altLang="ja-JP" dirty="0" smtClean="0">
              <a:latin typeface="游ゴシック" panose="020B0400000000000000" pitchFamily="50" charset="-128"/>
              <a:ea typeface="游ゴシック" panose="020B0400000000000000" pitchFamily="50" charset="-128"/>
            </a:endParaRPr>
          </a:p>
          <a:p>
            <a:pPr lvl="2">
              <a:buClr>
                <a:srgbClr val="0070C0"/>
              </a:buClr>
            </a:pPr>
            <a:r>
              <a:rPr lang="ja-JP" altLang="en-US" dirty="0" smtClean="0">
                <a:latin typeface="游ゴシック" panose="020B0400000000000000" pitchFamily="50" charset="-128"/>
                <a:ea typeface="游ゴシック" panose="020B0400000000000000" pitchFamily="50" charset="-128"/>
              </a:rPr>
              <a:t>対流性</a:t>
            </a:r>
            <a:r>
              <a:rPr lang="ja-JP" altLang="en-US" dirty="0">
                <a:latin typeface="游ゴシック" panose="020B0400000000000000" pitchFamily="50" charset="-128"/>
                <a:ea typeface="游ゴシック" panose="020B0400000000000000" pitchFamily="50" charset="-128"/>
              </a:rPr>
              <a:t>凝結</a:t>
            </a:r>
            <a:r>
              <a:rPr kumimoji="1" lang="en-US" altLang="ja-JP" dirty="0" smtClean="0">
                <a:latin typeface="游ゴシック" panose="020B0400000000000000" pitchFamily="50" charset="-128"/>
                <a:ea typeface="游ゴシック" panose="020B0400000000000000" pitchFamily="50" charset="-128"/>
              </a:rPr>
              <a:t>: Relaxed Arakawa-Schubert (</a:t>
            </a:r>
            <a:r>
              <a:rPr kumimoji="1" lang="en-US" altLang="ja-JP" dirty="0" err="1" smtClean="0">
                <a:latin typeface="游ゴシック" panose="020B0400000000000000" pitchFamily="50" charset="-128"/>
                <a:ea typeface="游ゴシック" panose="020B0400000000000000" pitchFamily="50" charset="-128"/>
              </a:rPr>
              <a:t>Moorth</a:t>
            </a:r>
            <a:r>
              <a:rPr kumimoji="1" lang="en-US" altLang="ja-JP" dirty="0" smtClean="0">
                <a:latin typeface="游ゴシック" panose="020B0400000000000000" pitchFamily="50" charset="-128"/>
                <a:ea typeface="游ゴシック" panose="020B0400000000000000" pitchFamily="50" charset="-128"/>
              </a:rPr>
              <a:t> and Suarez, 1992) </a:t>
            </a:r>
            <a:r>
              <a:rPr kumimoji="1" lang="ja-JP" altLang="en-US" dirty="0" smtClean="0">
                <a:latin typeface="游ゴシック" panose="020B0400000000000000" pitchFamily="50" charset="-128"/>
                <a:ea typeface="游ゴシック" panose="020B0400000000000000" pitchFamily="50" charset="-128"/>
              </a:rPr>
              <a:t>スキームを拡張</a:t>
            </a:r>
            <a:endParaRPr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dirty="0" smtClean="0">
                <a:latin typeface="游ゴシック" panose="020B0400000000000000" pitchFamily="50" charset="-128"/>
                <a:ea typeface="游ゴシック" panose="020B0400000000000000" pitchFamily="50" charset="-128"/>
              </a:rPr>
              <a:t>非対流性凝結</a:t>
            </a:r>
            <a:r>
              <a:rPr kumimoji="1" lang="en-US" altLang="ja-JP" dirty="0" smtClean="0">
                <a:latin typeface="游ゴシック" panose="020B0400000000000000" pitchFamily="50" charset="-128"/>
                <a:ea typeface="游ゴシック" panose="020B0400000000000000" pitchFamily="50" charset="-128"/>
              </a:rPr>
              <a:t>: Le </a:t>
            </a:r>
            <a:r>
              <a:rPr kumimoji="1" lang="en-US" altLang="ja-JP" dirty="0" err="1" smtClean="0">
                <a:latin typeface="游ゴシック" panose="020B0400000000000000" pitchFamily="50" charset="-128"/>
                <a:ea typeface="游ゴシック" panose="020B0400000000000000" pitchFamily="50" charset="-128"/>
              </a:rPr>
              <a:t>Treut</a:t>
            </a:r>
            <a:r>
              <a:rPr kumimoji="1" lang="en-US" altLang="ja-JP" dirty="0" smtClean="0">
                <a:latin typeface="游ゴシック" panose="020B0400000000000000" pitchFamily="50" charset="-128"/>
                <a:ea typeface="游ゴシック" panose="020B0400000000000000" pitchFamily="50" charset="-128"/>
              </a:rPr>
              <a:t> and Li (1991) </a:t>
            </a:r>
            <a:r>
              <a:rPr kumimoji="1" lang="ja-JP" altLang="en-US" dirty="0" smtClean="0">
                <a:latin typeface="游ゴシック" panose="020B0400000000000000" pitchFamily="50" charset="-128"/>
                <a:ea typeface="游ゴシック" panose="020B0400000000000000" pitchFamily="50" charset="-128"/>
              </a:rPr>
              <a:t>を拡張</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雲モデル</a:t>
            </a:r>
            <a:endParaRPr kumimoji="1"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dirty="0" smtClean="0">
                <a:latin typeface="游ゴシック" panose="020B0400000000000000" pitchFamily="50" charset="-128"/>
                <a:ea typeface="游ゴシック" panose="020B0400000000000000" pitchFamily="50" charset="-128"/>
              </a:rPr>
              <a:t>移流</a:t>
            </a:r>
            <a:r>
              <a:rPr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乱流混合</a:t>
            </a:r>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凝結による生成</a:t>
            </a:r>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定数時定数での消滅・蒸発</a:t>
            </a:r>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降水の蒸発</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地表面過程</a:t>
            </a:r>
            <a:endParaRPr kumimoji="1"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dirty="0" smtClean="0">
                <a:latin typeface="游ゴシック" panose="020B0400000000000000" pitchFamily="50" charset="-128"/>
                <a:ea typeface="游ゴシック" panose="020B0400000000000000" pitchFamily="50" charset="-128"/>
              </a:rPr>
              <a:t>土壌熱伝導モデル</a:t>
            </a:r>
            <a:endParaRPr lang="en-US" altLang="ja-JP" dirty="0" smtClean="0">
              <a:latin typeface="游ゴシック" panose="020B0400000000000000" pitchFamily="50" charset="-128"/>
              <a:ea typeface="游ゴシック" panose="020B0400000000000000" pitchFamily="50" charset="-128"/>
            </a:endParaRPr>
          </a:p>
          <a:p>
            <a:pPr lvl="2">
              <a:buClr>
                <a:srgbClr val="0070C0"/>
              </a:buClr>
            </a:pPr>
            <a:r>
              <a:rPr kumimoji="1" lang="ja-JP" altLang="en-US" dirty="0" smtClean="0">
                <a:latin typeface="游ゴシック" panose="020B0400000000000000" pitchFamily="50" charset="-128"/>
                <a:ea typeface="游ゴシック" panose="020B0400000000000000" pitchFamily="50" charset="-128"/>
              </a:rPr>
              <a:t>バケツモデル </a:t>
            </a:r>
            <a:r>
              <a:rPr lang="en-US" altLang="ja-JP" dirty="0" smtClean="0">
                <a:latin typeface="游ゴシック" panose="020B0400000000000000" pitchFamily="50" charset="-128"/>
                <a:ea typeface="游ゴシック" panose="020B0400000000000000" pitchFamily="50" charset="-128"/>
              </a:rPr>
              <a:t>(</a:t>
            </a:r>
            <a:r>
              <a:rPr lang="en-US" altLang="ja-JP" dirty="0" err="1" smtClean="0">
                <a:latin typeface="游ゴシック" panose="020B0400000000000000" pitchFamily="50" charset="-128"/>
                <a:ea typeface="游ゴシック" panose="020B0400000000000000" pitchFamily="50" charset="-128"/>
              </a:rPr>
              <a:t>Manabe</a:t>
            </a:r>
            <a:r>
              <a:rPr lang="en-US" altLang="ja-JP" dirty="0" smtClean="0">
                <a:latin typeface="游ゴシック" panose="020B0400000000000000" pitchFamily="50" charset="-128"/>
                <a:ea typeface="游ゴシック" panose="020B0400000000000000" pitchFamily="50" charset="-128"/>
              </a:rPr>
              <a:t>, 1969)</a:t>
            </a:r>
            <a:r>
              <a:rPr kumimoji="1" lang="ja-JP" altLang="en-US" dirty="0" smtClean="0">
                <a:latin typeface="游ゴシック" panose="020B0400000000000000" pitchFamily="50" charset="-128"/>
                <a:ea typeface="游ゴシック" panose="020B0400000000000000" pitchFamily="50" charset="-128"/>
              </a:rPr>
              <a:t> </a:t>
            </a:r>
            <a:endParaRPr lang="en-US" altLang="ja-JP" dirty="0" smtClean="0">
              <a:latin typeface="游ゴシック" panose="020B0400000000000000" pitchFamily="50" charset="-128"/>
              <a:ea typeface="游ゴシック" panose="020B0400000000000000" pitchFamily="50" charset="-128"/>
            </a:endParaRPr>
          </a:p>
          <a:p>
            <a:pPr lvl="1">
              <a:buClr>
                <a:srgbClr val="0070C0"/>
              </a:buClr>
            </a:pPr>
            <a:r>
              <a:rPr lang="ja-JP" altLang="en-US" dirty="0">
                <a:latin typeface="游ゴシック" panose="020B0400000000000000" pitchFamily="50" charset="-128"/>
                <a:ea typeface="游ゴシック" panose="020B0400000000000000" pitchFamily="50" charset="-128"/>
              </a:rPr>
              <a:t>海</a:t>
            </a:r>
            <a:r>
              <a:rPr lang="ja-JP" altLang="en-US" dirty="0" smtClean="0">
                <a:latin typeface="游ゴシック" panose="020B0400000000000000" pitchFamily="50" charset="-128"/>
                <a:ea typeface="游ゴシック" panose="020B0400000000000000" pitchFamily="50" charset="-128"/>
              </a:rPr>
              <a:t>の取り扱い</a:t>
            </a:r>
            <a:endParaRPr lang="en-US" altLang="ja-JP" dirty="0" smtClean="0">
              <a:latin typeface="游ゴシック" panose="020B0400000000000000" pitchFamily="50" charset="-128"/>
              <a:ea typeface="游ゴシック" panose="020B0400000000000000" pitchFamily="50" charset="-128"/>
            </a:endParaRPr>
          </a:p>
          <a:p>
            <a:pPr lvl="2">
              <a:buClr>
                <a:srgbClr val="0070C0"/>
              </a:buClr>
            </a:pPr>
            <a:r>
              <a:rPr lang="ja-JP" altLang="en-US" sz="1800" dirty="0" smtClean="0">
                <a:latin typeface="游ゴシック" panose="020B0400000000000000" pitchFamily="50" charset="-128"/>
                <a:ea typeface="游ゴシック" panose="020B0400000000000000" pitchFamily="50" charset="-128"/>
              </a:rPr>
              <a:t>深さ </a:t>
            </a:r>
            <a:r>
              <a:rPr lang="en-US" altLang="ja-JP" sz="1800" dirty="0" smtClean="0">
                <a:latin typeface="游ゴシック" panose="020B0400000000000000" pitchFamily="50" charset="-128"/>
                <a:ea typeface="游ゴシック" panose="020B0400000000000000" pitchFamily="50" charset="-128"/>
              </a:rPr>
              <a:t>60 m</a:t>
            </a:r>
            <a:r>
              <a:rPr lang="ja-JP" altLang="en-US" sz="1800" dirty="0" smtClean="0">
                <a:latin typeface="游ゴシック" panose="020B0400000000000000" pitchFamily="50" charset="-128"/>
                <a:ea typeface="游ゴシック" panose="020B0400000000000000" pitchFamily="50" charset="-128"/>
              </a:rPr>
              <a:t> 板海によって計算</a:t>
            </a:r>
            <a:endParaRPr lang="en-US" altLang="ja-JP" sz="1800" dirty="0" smtClean="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kumimoji="1" lang="ja-JP" altLang="en-US" dirty="0" smtClean="0"/>
              <a:t>モデルの概要</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dirty="0" smtClean="0"/>
              <a:t>修士論文審査会</a:t>
            </a:r>
            <a:endParaRPr kumimoji="1" lang="ja-JP" altLang="en-US" dirty="0"/>
          </a:p>
        </p:txBody>
      </p:sp>
      <p:sp>
        <p:nvSpPr>
          <p:cNvPr id="6" name="スライド番号プレースホルダー 5"/>
          <p:cNvSpPr>
            <a:spLocks noGrp="1"/>
          </p:cNvSpPr>
          <p:nvPr>
            <p:ph type="sldNum" sz="quarter" idx="12"/>
          </p:nvPr>
        </p:nvSpPr>
        <p:spPr/>
        <p:txBody>
          <a:bodyPr/>
          <a:lstStyle/>
          <a:p>
            <a:fld id="{CAFBEBFA-988F-40E0-ADF6-7BADD92C03B8}" type="slidenum">
              <a:rPr lang="ja-JP" altLang="en-US" smtClean="0"/>
              <a:pPr/>
              <a:t>6</a:t>
            </a:fld>
            <a:endParaRPr lang="en-US" altLang="ja-JP" dirty="0" smtClean="0"/>
          </a:p>
        </p:txBody>
      </p:sp>
      <p:pic>
        <p:nvPicPr>
          <p:cNvPr id="7" name="図 6" descr="画面の領域"/>
          <p:cNvPicPr>
            <a:picLocks noChangeAspect="1"/>
          </p:cNvPicPr>
          <p:nvPr/>
        </p:nvPicPr>
        <p:blipFill rotWithShape="1">
          <a:blip r:embed="rId2" cstate="print">
            <a:extLst>
              <a:ext uri="{28A0092B-C50C-407E-A947-70E740481C1C}">
                <a14:useLocalDpi xmlns:a14="http://schemas.microsoft.com/office/drawing/2010/main" val="0"/>
              </a:ext>
            </a:extLst>
          </a:blip>
          <a:srcRect l="4459" t="4754"/>
          <a:stretch/>
        </p:blipFill>
        <p:spPr>
          <a:xfrm>
            <a:off x="7246616" y="3687488"/>
            <a:ext cx="1387949" cy="2364986"/>
          </a:xfrm>
          <a:prstGeom prst="rect">
            <a:avLst/>
          </a:prstGeom>
        </p:spPr>
      </p:pic>
      <p:sp>
        <p:nvSpPr>
          <p:cNvPr id="8" name="テキスト ボックス 7"/>
          <p:cNvSpPr txBox="1"/>
          <p:nvPr/>
        </p:nvSpPr>
        <p:spPr>
          <a:xfrm>
            <a:off x="7102238" y="6098925"/>
            <a:ext cx="1676703" cy="3474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モ</a:t>
            </a:r>
            <a:r>
              <a:rPr kumimoji="1" lang="ja-JP" altLang="en-US" sz="1600" dirty="0" smtClean="0">
                <a:latin typeface="游ゴシック" panose="020B0400000000000000" pitchFamily="50" charset="-128"/>
                <a:ea typeface="游ゴシック" panose="020B0400000000000000" pitchFamily="50" charset="-128"/>
              </a:rPr>
              <a:t>デルの概念図</a:t>
            </a:r>
            <a:endParaRPr kumimoji="1" lang="en-US" altLang="ja-JP" sz="16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8203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6757277" y="1297842"/>
            <a:ext cx="2294310" cy="3978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09473" y="1130223"/>
            <a:ext cx="7886700" cy="5222339"/>
          </a:xfrm>
        </p:spPr>
        <p:txBody>
          <a:bodyPr/>
          <a:lstStyle/>
          <a:p>
            <a:pPr>
              <a:buClr>
                <a:srgbClr val="0070C0"/>
              </a:buClr>
            </a:pPr>
            <a:r>
              <a:rPr kumimoji="1" lang="ja-JP" altLang="en-US" sz="1800" dirty="0" smtClean="0">
                <a:latin typeface="游ゴシック" panose="020B0400000000000000" pitchFamily="50" charset="-128"/>
                <a:ea typeface="游ゴシック" panose="020B0400000000000000" pitchFamily="50" charset="-128"/>
              </a:rPr>
              <a:t>鉛直方向には </a:t>
            </a:r>
            <a:r>
              <a:rPr kumimoji="1" lang="en-US" altLang="ja-JP" sz="1800" dirty="0" smtClean="0">
                <a:latin typeface="游ゴシック" panose="020B0400000000000000" pitchFamily="50" charset="-128"/>
                <a:ea typeface="游ゴシック" panose="020B0400000000000000" pitchFamily="50" charset="-128"/>
              </a:rPr>
              <a:t>σ (= p/</a:t>
            </a:r>
            <a:r>
              <a:rPr kumimoji="1" lang="en-US" altLang="ja-JP" sz="1800" dirty="0" err="1" smtClean="0">
                <a:latin typeface="游ゴシック" panose="020B0400000000000000" pitchFamily="50" charset="-128"/>
                <a:ea typeface="游ゴシック" panose="020B0400000000000000" pitchFamily="50" charset="-128"/>
              </a:rPr>
              <a:t>p</a:t>
            </a:r>
            <a:r>
              <a:rPr kumimoji="1" lang="en-US" altLang="ja-JP" sz="1800" baseline="-25000" dirty="0" err="1" smtClean="0">
                <a:latin typeface="游ゴシック" panose="020B0400000000000000" pitchFamily="50" charset="-128"/>
                <a:ea typeface="游ゴシック" panose="020B0400000000000000" pitchFamily="50" charset="-128"/>
              </a:rPr>
              <a:t>s</a:t>
            </a:r>
            <a:r>
              <a:rPr kumimoji="1" lang="en-US" altLang="ja-JP" sz="1800" dirty="0" smtClean="0">
                <a:latin typeface="游ゴシック" panose="020B0400000000000000" pitchFamily="50" charset="-128"/>
                <a:ea typeface="游ゴシック" panose="020B0400000000000000" pitchFamily="50" charset="-128"/>
              </a:rPr>
              <a:t>) </a:t>
            </a:r>
            <a:r>
              <a:rPr kumimoji="1" lang="ja-JP" altLang="en-US" sz="1800" dirty="0" smtClean="0">
                <a:latin typeface="游ゴシック" panose="020B0400000000000000" pitchFamily="50" charset="-128"/>
                <a:ea typeface="游ゴシック" panose="020B0400000000000000" pitchFamily="50" charset="-128"/>
              </a:rPr>
              <a:t>座標を使用</a:t>
            </a:r>
            <a:endParaRPr kumimoji="1"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sz="1600" dirty="0" smtClean="0">
                <a:latin typeface="游ゴシック" panose="020B0400000000000000" pitchFamily="50" charset="-128"/>
                <a:ea typeface="游ゴシック" panose="020B0400000000000000" pitchFamily="50" charset="-128"/>
              </a:rPr>
              <a:t>連続の式</a:t>
            </a:r>
            <a:r>
              <a:rPr lang="en-US" altLang="ja-JP" sz="1600" dirty="0">
                <a:latin typeface="游ゴシック" panose="020B0400000000000000" pitchFamily="50" charset="-128"/>
                <a:ea typeface="游ゴシック" panose="020B0400000000000000" pitchFamily="50" charset="-128"/>
              </a:rPr>
              <a:t> </a:t>
            </a:r>
            <a:endParaRPr lang="en-US" altLang="ja-JP" sz="1600" dirty="0" smtClean="0">
              <a:latin typeface="游ゴシック" panose="020B0400000000000000" pitchFamily="50" charset="-128"/>
              <a:ea typeface="游ゴシック" panose="020B0400000000000000" pitchFamily="50" charset="-128"/>
            </a:endParaRPr>
          </a:p>
          <a:p>
            <a:pPr marL="457200" lvl="1" indent="0">
              <a:buClr>
                <a:srgbClr val="0070C0"/>
              </a:buClr>
              <a:buNone/>
            </a:pPr>
            <a:endParaRPr kumimoji="1"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運動</a:t>
            </a:r>
            <a:r>
              <a:rPr lang="ja-JP" altLang="en-US" sz="1600" dirty="0">
                <a:latin typeface="游ゴシック" panose="020B0400000000000000" pitchFamily="50" charset="-128"/>
                <a:ea typeface="游ゴシック" panose="020B0400000000000000" pitchFamily="50" charset="-128"/>
              </a:rPr>
              <a:t>方程式</a:t>
            </a:r>
            <a:endParaRPr kumimoji="1" lang="en-US" altLang="ja-JP" sz="1600" dirty="0" smtClean="0">
              <a:latin typeface="游ゴシック" panose="020B0400000000000000" pitchFamily="50" charset="-128"/>
              <a:ea typeface="游ゴシック" panose="020B0400000000000000" pitchFamily="50" charset="-128"/>
            </a:endParaRPr>
          </a:p>
          <a:p>
            <a:pPr marL="457200" lvl="1" indent="0">
              <a:buClr>
                <a:srgbClr val="0070C0"/>
              </a:buClr>
              <a:buNone/>
            </a:pPr>
            <a:endParaRPr kumimoji="1"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a:latin typeface="游ゴシック" panose="020B0400000000000000" pitchFamily="50" charset="-128"/>
                <a:ea typeface="游ゴシック" panose="020B0400000000000000" pitchFamily="50" charset="-128"/>
              </a:rPr>
              <a:t>静水圧</a:t>
            </a:r>
            <a:r>
              <a:rPr lang="ja-JP" altLang="en-US" sz="1600" dirty="0" smtClean="0">
                <a:latin typeface="游ゴシック" panose="020B0400000000000000" pitchFamily="50" charset="-128"/>
                <a:ea typeface="游ゴシック" panose="020B0400000000000000" pitchFamily="50" charset="-128"/>
              </a:rPr>
              <a:t>平衡の式</a:t>
            </a:r>
            <a:endParaRPr kumimoji="1" lang="en-US" altLang="ja-JP" sz="1600" dirty="0" smtClean="0">
              <a:latin typeface="游ゴシック" panose="020B0400000000000000" pitchFamily="50" charset="-128"/>
              <a:ea typeface="游ゴシック" panose="020B0400000000000000" pitchFamily="50" charset="-128"/>
            </a:endParaRPr>
          </a:p>
          <a:p>
            <a:pPr marL="457200" lvl="1" indent="0">
              <a:buClr>
                <a:srgbClr val="0070C0"/>
              </a:buClr>
              <a:buNone/>
            </a:pPr>
            <a:endParaRPr kumimoji="1"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sz="1600" dirty="0" smtClean="0">
                <a:latin typeface="游ゴシック" panose="020B0400000000000000" pitchFamily="50" charset="-128"/>
                <a:ea typeface="游ゴシック" panose="020B0400000000000000" pitchFamily="50" charset="-128"/>
              </a:rPr>
              <a:t>熱力学の式</a:t>
            </a:r>
            <a:endParaRPr kumimoji="1" lang="en-US" altLang="ja-JP" sz="1600" dirty="0" smtClean="0">
              <a:latin typeface="游ゴシック" panose="020B0400000000000000" pitchFamily="50" charset="-128"/>
              <a:ea typeface="游ゴシック" panose="020B0400000000000000" pitchFamily="50" charset="-128"/>
            </a:endParaRPr>
          </a:p>
          <a:p>
            <a:pPr marL="457200" lvl="1" indent="0">
              <a:buClr>
                <a:srgbClr val="0070C0"/>
              </a:buClr>
              <a:buNone/>
            </a:pPr>
            <a:endParaRPr kumimoji="1"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状態方程式</a:t>
            </a:r>
            <a:endParaRPr lang="en-US" altLang="ja-JP" sz="1600" dirty="0" smtClean="0">
              <a:latin typeface="游ゴシック" panose="020B0400000000000000" pitchFamily="50" charset="-128"/>
              <a:ea typeface="游ゴシック" panose="020B0400000000000000" pitchFamily="50" charset="-128"/>
            </a:endParaRPr>
          </a:p>
          <a:p>
            <a:pPr marL="457200" lvl="1" indent="0">
              <a:buClr>
                <a:srgbClr val="0070C0"/>
              </a:buClr>
              <a:buNone/>
            </a:pP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物質の連続</a:t>
            </a:r>
            <a:r>
              <a:rPr kumimoji="1" lang="ja-JP" altLang="en-US" sz="1600" dirty="0" smtClean="0">
                <a:latin typeface="游ゴシック" panose="020B0400000000000000" pitchFamily="50" charset="-128"/>
                <a:ea typeface="游ゴシック" panose="020B0400000000000000" pitchFamily="50" charset="-128"/>
              </a:rPr>
              <a:t>の式</a:t>
            </a:r>
            <a:endParaRPr kumimoji="1" lang="en-US" altLang="ja-JP" sz="1600" dirty="0" smtClean="0">
              <a:latin typeface="游ゴシック" panose="020B0400000000000000" pitchFamily="50" charset="-128"/>
              <a:ea typeface="游ゴシック" panose="020B0400000000000000" pitchFamily="50" charset="-128"/>
            </a:endParaRPr>
          </a:p>
          <a:p>
            <a:pPr marL="457200" lvl="1" indent="0">
              <a:buClr>
                <a:srgbClr val="0070C0"/>
              </a:buClr>
              <a:buNone/>
            </a:pP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endParaRPr kumimoji="1" lang="ja-JP" altLang="en-US" dirty="0">
              <a:latin typeface="游ゴシック" panose="020B0400000000000000" pitchFamily="50" charset="-128"/>
              <a:ea typeface="游ゴシック" panose="020B0400000000000000" pitchFamily="50" charset="-128"/>
            </a:endParaRPr>
          </a:p>
        </p:txBody>
      </p:sp>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33" y="1720473"/>
            <a:ext cx="2744831" cy="605807"/>
          </a:xfrm>
          <a:prstGeom prst="rect">
            <a:avLst/>
          </a:prstGeom>
        </p:spPr>
      </p:pic>
      <p:sp>
        <p:nvSpPr>
          <p:cNvPr id="2" name="タイトル 1"/>
          <p:cNvSpPr>
            <a:spLocks noGrp="1"/>
          </p:cNvSpPr>
          <p:nvPr>
            <p:ph type="title"/>
          </p:nvPr>
        </p:nvSpPr>
        <p:spPr/>
        <p:txBody>
          <a:bodyPr/>
          <a:lstStyle/>
          <a:p>
            <a:r>
              <a:rPr kumimoji="1" lang="ja-JP" altLang="en-US" dirty="0" smtClean="0"/>
              <a:t>プリミティブ方程式系</a:t>
            </a:r>
            <a:endParaRPr kumimoji="1" lang="ja-JP" altLang="en-US" dirty="0"/>
          </a:p>
        </p:txBody>
      </p:sp>
      <p:sp>
        <p:nvSpPr>
          <p:cNvPr id="6" name="スライド番号プレースホルダー 5"/>
          <p:cNvSpPr>
            <a:spLocks noGrp="1"/>
          </p:cNvSpPr>
          <p:nvPr>
            <p:ph type="sldNum" sz="quarter" idx="12"/>
          </p:nvPr>
        </p:nvSpPr>
        <p:spPr>
          <a:xfrm>
            <a:off x="6761104" y="6511792"/>
            <a:ext cx="2057400" cy="365125"/>
          </a:xfrm>
        </p:spPr>
        <p:txBody>
          <a:bodyPr/>
          <a:lstStyle/>
          <a:p>
            <a:fld id="{CAFBEBFA-988F-40E0-ADF6-7BADD92C03B8}" type="slidenum">
              <a:rPr lang="ja-JP" altLang="en-US" smtClean="0"/>
              <a:pPr/>
              <a:t>7</a:t>
            </a:fld>
            <a:endParaRPr lang="en-US" altLang="ja-JP" dirty="0" smtClean="0"/>
          </a:p>
        </p:txBody>
      </p:sp>
      <p:pic>
        <p:nvPicPr>
          <p:cNvPr id="14" name="図 13"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33" y="5595306"/>
            <a:ext cx="3438466" cy="584425"/>
          </a:xfrm>
          <a:prstGeom prst="rect">
            <a:avLst/>
          </a:prstGeom>
        </p:spPr>
      </p:pic>
      <p:pic>
        <p:nvPicPr>
          <p:cNvPr id="9" name="図 8"/>
          <p:cNvPicPr>
            <a:picLocks noChangeAspect="1"/>
          </p:cNvPicPr>
          <p:nvPr/>
        </p:nvPicPr>
        <p:blipFill>
          <a:blip r:embed="rId5"/>
          <a:stretch>
            <a:fillRect/>
          </a:stretch>
        </p:blipFill>
        <p:spPr>
          <a:xfrm>
            <a:off x="1918094" y="2571164"/>
            <a:ext cx="4758752" cy="535667"/>
          </a:xfrm>
          <a:prstGeom prst="rect">
            <a:avLst/>
          </a:prstGeom>
        </p:spPr>
      </p:pic>
      <p:pic>
        <p:nvPicPr>
          <p:cNvPr id="12" name="図 11"/>
          <p:cNvPicPr>
            <a:picLocks noChangeAspect="1"/>
          </p:cNvPicPr>
          <p:nvPr/>
        </p:nvPicPr>
        <p:blipFill>
          <a:blip r:embed="rId6"/>
          <a:stretch>
            <a:fillRect/>
          </a:stretch>
        </p:blipFill>
        <p:spPr>
          <a:xfrm>
            <a:off x="1913433" y="3291633"/>
            <a:ext cx="1305369" cy="538496"/>
          </a:xfrm>
          <a:prstGeom prst="rect">
            <a:avLst/>
          </a:prstGeom>
        </p:spPr>
      </p:pic>
      <p:pic>
        <p:nvPicPr>
          <p:cNvPr id="15" name="図 14"/>
          <p:cNvPicPr>
            <a:picLocks noChangeAspect="1"/>
          </p:cNvPicPr>
          <p:nvPr/>
        </p:nvPicPr>
        <p:blipFill>
          <a:blip r:embed="rId7"/>
          <a:stretch>
            <a:fillRect/>
          </a:stretch>
        </p:blipFill>
        <p:spPr>
          <a:xfrm>
            <a:off x="1913433" y="4068891"/>
            <a:ext cx="3495329" cy="512507"/>
          </a:xfrm>
          <a:prstGeom prst="rect">
            <a:avLst/>
          </a:prstGeom>
        </p:spPr>
      </p:pic>
      <p:pic>
        <p:nvPicPr>
          <p:cNvPr id="16" name="図 15"/>
          <p:cNvPicPr>
            <a:picLocks noChangeAspect="1"/>
          </p:cNvPicPr>
          <p:nvPr/>
        </p:nvPicPr>
        <p:blipFill>
          <a:blip r:embed="rId8"/>
          <a:stretch>
            <a:fillRect/>
          </a:stretch>
        </p:blipFill>
        <p:spPr>
          <a:xfrm>
            <a:off x="1913433" y="4820160"/>
            <a:ext cx="1263651" cy="361322"/>
          </a:xfrm>
          <a:prstGeom prst="rect">
            <a:avLst/>
          </a:prstGeom>
        </p:spPr>
      </p:pic>
      <p:pic>
        <p:nvPicPr>
          <p:cNvPr id="17" name="図 16"/>
          <p:cNvPicPr>
            <a:picLocks noChangeAspect="1"/>
          </p:cNvPicPr>
          <p:nvPr/>
        </p:nvPicPr>
        <p:blipFill>
          <a:blip r:embed="rId9"/>
          <a:stretch>
            <a:fillRect/>
          </a:stretch>
        </p:blipFill>
        <p:spPr>
          <a:xfrm>
            <a:off x="4240344" y="6183381"/>
            <a:ext cx="1272558" cy="288562"/>
          </a:xfrm>
          <a:prstGeom prst="rect">
            <a:avLst/>
          </a:prstGeom>
        </p:spPr>
      </p:pic>
      <p:sp>
        <p:nvSpPr>
          <p:cNvPr id="18" name="テキスト ボックス 17"/>
          <p:cNvSpPr txBox="1"/>
          <p:nvPr/>
        </p:nvSpPr>
        <p:spPr>
          <a:xfrm>
            <a:off x="7153934" y="1306474"/>
            <a:ext cx="1977211" cy="3970318"/>
          </a:xfrm>
          <a:prstGeom prst="rect">
            <a:avLst/>
          </a:prstGeom>
          <a:noFill/>
        </p:spPr>
        <p:txBody>
          <a:bodyPr wrap="square" rtlCol="0">
            <a:spAutoFit/>
          </a:bodyPr>
          <a:lstStyle/>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地</a:t>
            </a:r>
            <a:r>
              <a:rPr lang="ja-JP" altLang="en-US" sz="1400" dirty="0">
                <a:latin typeface="游ゴシック" panose="020B0400000000000000" pitchFamily="50" charset="-128"/>
                <a:ea typeface="游ゴシック" panose="020B0400000000000000" pitchFamily="50" charset="-128"/>
              </a:rPr>
              <a:t>表面</a:t>
            </a:r>
            <a:r>
              <a:rPr lang="ja-JP" altLang="en-US" sz="1400" dirty="0" smtClean="0">
                <a:latin typeface="游ゴシック" panose="020B0400000000000000" pitchFamily="50" charset="-128"/>
                <a:ea typeface="游ゴシック" panose="020B0400000000000000" pitchFamily="50" charset="-128"/>
              </a:rPr>
              <a:t>圧力</a:t>
            </a:r>
            <a:endParaRPr kumimoji="1" lang="en-US" altLang="ja-JP" sz="1400" dirty="0" smtClean="0">
              <a:latin typeface="游ゴシック" panose="020B0400000000000000" pitchFamily="50" charset="-128"/>
              <a:ea typeface="游ゴシック" panose="020B0400000000000000" pitchFamily="50" charset="-128"/>
            </a:endParaRPr>
          </a:p>
          <a:p>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水平速度</a:t>
            </a:r>
            <a:endParaRPr kumimoji="1"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鉛直速度</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コリオリパラメータ</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乾燥</a:t>
            </a:r>
            <a:r>
              <a:rPr lang="ja-JP" altLang="en-US" sz="1400" dirty="0">
                <a:latin typeface="游ゴシック" panose="020B0400000000000000" pitchFamily="50" charset="-128"/>
                <a:ea typeface="游ゴシック" panose="020B0400000000000000" pitchFamily="50" charset="-128"/>
              </a:rPr>
              <a:t>空気の気体定数</a:t>
            </a:r>
            <a:endParaRPr lang="en-US" altLang="ja-JP" sz="1400" dirty="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仮温度</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外力</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ジオポテンシャル</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温度</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定圧比熱</a:t>
            </a:r>
            <a:endParaRPr lang="en-US" altLang="ja-JP" sz="1400" dirty="0" smtClean="0">
              <a:latin typeface="游ゴシック" panose="020B0400000000000000" pitchFamily="50" charset="-128"/>
              <a:ea typeface="游ゴシック" panose="020B0400000000000000" pitchFamily="50" charset="-128"/>
            </a:endParaRPr>
          </a:p>
          <a:p>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圧力</a:t>
            </a:r>
            <a:endParaRPr kumimoji="1"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非断熱加熱</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密度</a:t>
            </a:r>
            <a:endParaRPr kumimoji="1"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 質量混合比</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物質の移流以外に</a:t>
            </a:r>
            <a:r>
              <a:rPr lang="ja-JP" altLang="en-US" sz="1400" dirty="0" err="1" smtClean="0">
                <a:latin typeface="游ゴシック" panose="020B0400000000000000" pitchFamily="50" charset="-128"/>
                <a:ea typeface="游ゴシック" panose="020B0400000000000000" pitchFamily="50" charset="-128"/>
              </a:rPr>
              <a:t>よ</a:t>
            </a:r>
            <a:r>
              <a:rPr lang="ja-JP" altLang="en-US" sz="1400" dirty="0" smtClean="0">
                <a:latin typeface="游ゴシック" panose="020B0400000000000000" pitchFamily="50" charset="-128"/>
                <a:ea typeface="游ゴシック" panose="020B0400000000000000" pitchFamily="50" charset="-128"/>
              </a:rPr>
              <a:t>  </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る時間変化</a:t>
            </a:r>
            <a:endParaRPr kumimoji="1" lang="en-US" altLang="ja-JP" sz="1400" dirty="0" smtClean="0">
              <a:latin typeface="游ゴシック" panose="020B0400000000000000" pitchFamily="50" charset="-128"/>
              <a:ea typeface="游ゴシック" panose="020B0400000000000000" pitchFamily="50" charset="-128"/>
            </a:endParaRPr>
          </a:p>
          <a:p>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水蒸気</a:t>
            </a:r>
            <a:r>
              <a:rPr kumimoji="1" lang="en-US" altLang="ja-JP" sz="1400" dirty="0" smtClean="0">
                <a:latin typeface="游ゴシック" panose="020B0400000000000000" pitchFamily="50" charset="-128"/>
                <a:ea typeface="游ゴシック" panose="020B0400000000000000" pitchFamily="50" charset="-128"/>
              </a:rPr>
              <a:t>,   : </a:t>
            </a:r>
            <a:r>
              <a:rPr lang="ja-JP" altLang="en-US" sz="1400" dirty="0" smtClean="0">
                <a:latin typeface="游ゴシック" panose="020B0400000000000000" pitchFamily="50" charset="-128"/>
                <a:ea typeface="游ゴシック" panose="020B0400000000000000" pitchFamily="50" charset="-128"/>
              </a:rPr>
              <a:t>雲水</a:t>
            </a:r>
            <a:r>
              <a:rPr lang="en-US" altLang="ja-JP" sz="1400" dirty="0" smtClean="0">
                <a:latin typeface="游ゴシック" panose="020B0400000000000000" pitchFamily="50" charset="-128"/>
                <a:ea typeface="游ゴシック" panose="020B0400000000000000" pitchFamily="50" charset="-128"/>
              </a:rPr>
              <a:t>,</a:t>
            </a:r>
          </a:p>
          <a:p>
            <a:r>
              <a:rPr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雲</a:t>
            </a:r>
            <a:r>
              <a:rPr kumimoji="1" lang="ja-JP" altLang="en-US" sz="1400" dirty="0">
                <a:latin typeface="游ゴシック" panose="020B0400000000000000" pitchFamily="50" charset="-128"/>
                <a:ea typeface="游ゴシック" panose="020B0400000000000000" pitchFamily="50" charset="-128"/>
              </a:rPr>
              <a:t>氷</a:t>
            </a:r>
          </a:p>
        </p:txBody>
      </p:sp>
      <p:pic>
        <p:nvPicPr>
          <p:cNvPr id="19" name="図 18"/>
          <p:cNvPicPr>
            <a:picLocks noChangeAspect="1"/>
          </p:cNvPicPr>
          <p:nvPr/>
        </p:nvPicPr>
        <p:blipFill>
          <a:blip r:embed="rId10"/>
          <a:stretch>
            <a:fillRect/>
          </a:stretch>
        </p:blipFill>
        <p:spPr>
          <a:xfrm>
            <a:off x="5514281" y="4223449"/>
            <a:ext cx="757123" cy="429637"/>
          </a:xfrm>
          <a:prstGeom prst="rect">
            <a:avLst/>
          </a:prstGeom>
        </p:spPr>
      </p:pic>
      <p:pic>
        <p:nvPicPr>
          <p:cNvPr id="21" name="図 20"/>
          <p:cNvPicPr>
            <a:picLocks noChangeAspect="1"/>
          </p:cNvPicPr>
          <p:nvPr/>
        </p:nvPicPr>
        <p:blipFill>
          <a:blip r:embed="rId11"/>
          <a:stretch>
            <a:fillRect/>
          </a:stretch>
        </p:blipFill>
        <p:spPr>
          <a:xfrm>
            <a:off x="6919033" y="1373260"/>
            <a:ext cx="342395" cy="216796"/>
          </a:xfrm>
          <a:prstGeom prst="rect">
            <a:avLst/>
          </a:prstGeom>
        </p:spPr>
      </p:pic>
      <p:pic>
        <p:nvPicPr>
          <p:cNvPr id="22" name="図 21"/>
          <p:cNvPicPr>
            <a:picLocks noChangeAspect="1"/>
          </p:cNvPicPr>
          <p:nvPr/>
        </p:nvPicPr>
        <p:blipFill>
          <a:blip r:embed="rId12"/>
          <a:stretch>
            <a:fillRect/>
          </a:stretch>
        </p:blipFill>
        <p:spPr>
          <a:xfrm>
            <a:off x="6962964" y="1618795"/>
            <a:ext cx="202775" cy="166187"/>
          </a:xfrm>
          <a:prstGeom prst="rect">
            <a:avLst/>
          </a:prstGeom>
        </p:spPr>
      </p:pic>
      <p:pic>
        <p:nvPicPr>
          <p:cNvPr id="23" name="図 22"/>
          <p:cNvPicPr>
            <a:picLocks noChangeAspect="1"/>
          </p:cNvPicPr>
          <p:nvPr/>
        </p:nvPicPr>
        <p:blipFill>
          <a:blip r:embed="rId13"/>
          <a:stretch>
            <a:fillRect/>
          </a:stretch>
        </p:blipFill>
        <p:spPr>
          <a:xfrm>
            <a:off x="6967980" y="1813721"/>
            <a:ext cx="197759" cy="197309"/>
          </a:xfrm>
          <a:prstGeom prst="rect">
            <a:avLst/>
          </a:prstGeom>
        </p:spPr>
      </p:pic>
      <p:pic>
        <p:nvPicPr>
          <p:cNvPr id="24" name="図 23"/>
          <p:cNvPicPr>
            <a:picLocks noChangeAspect="1"/>
          </p:cNvPicPr>
          <p:nvPr/>
        </p:nvPicPr>
        <p:blipFill>
          <a:blip r:embed="rId14"/>
          <a:stretch>
            <a:fillRect/>
          </a:stretch>
        </p:blipFill>
        <p:spPr>
          <a:xfrm>
            <a:off x="7003178" y="2039769"/>
            <a:ext cx="112183" cy="172558"/>
          </a:xfrm>
          <a:prstGeom prst="rect">
            <a:avLst/>
          </a:prstGeom>
        </p:spPr>
      </p:pic>
      <p:pic>
        <p:nvPicPr>
          <p:cNvPr id="25" name="図 24"/>
          <p:cNvPicPr>
            <a:picLocks noChangeAspect="1"/>
          </p:cNvPicPr>
          <p:nvPr/>
        </p:nvPicPr>
        <p:blipFill>
          <a:blip r:embed="rId15"/>
          <a:stretch>
            <a:fillRect/>
          </a:stretch>
        </p:blipFill>
        <p:spPr>
          <a:xfrm>
            <a:off x="6989569" y="2241681"/>
            <a:ext cx="193808" cy="169197"/>
          </a:xfrm>
          <a:prstGeom prst="rect">
            <a:avLst/>
          </a:prstGeom>
        </p:spPr>
      </p:pic>
      <p:pic>
        <p:nvPicPr>
          <p:cNvPr id="26" name="図 25"/>
          <p:cNvPicPr>
            <a:picLocks noChangeAspect="1"/>
          </p:cNvPicPr>
          <p:nvPr/>
        </p:nvPicPr>
        <p:blipFill>
          <a:blip r:embed="rId16"/>
          <a:stretch>
            <a:fillRect/>
          </a:stretch>
        </p:blipFill>
        <p:spPr>
          <a:xfrm>
            <a:off x="6998816" y="2445463"/>
            <a:ext cx="191201" cy="196066"/>
          </a:xfrm>
          <a:prstGeom prst="rect">
            <a:avLst/>
          </a:prstGeom>
        </p:spPr>
      </p:pic>
      <p:pic>
        <p:nvPicPr>
          <p:cNvPr id="27" name="図 26"/>
          <p:cNvPicPr>
            <a:picLocks noChangeAspect="1"/>
          </p:cNvPicPr>
          <p:nvPr/>
        </p:nvPicPr>
        <p:blipFill>
          <a:blip r:embed="rId17"/>
          <a:stretch>
            <a:fillRect/>
          </a:stretch>
        </p:blipFill>
        <p:spPr>
          <a:xfrm>
            <a:off x="6989570" y="2664752"/>
            <a:ext cx="176170" cy="181263"/>
          </a:xfrm>
          <a:prstGeom prst="rect">
            <a:avLst/>
          </a:prstGeom>
        </p:spPr>
      </p:pic>
      <p:pic>
        <p:nvPicPr>
          <p:cNvPr id="28" name="図 27"/>
          <p:cNvPicPr>
            <a:picLocks noChangeAspect="1"/>
          </p:cNvPicPr>
          <p:nvPr/>
        </p:nvPicPr>
        <p:blipFill>
          <a:blip r:embed="rId18"/>
          <a:stretch>
            <a:fillRect/>
          </a:stretch>
        </p:blipFill>
        <p:spPr>
          <a:xfrm>
            <a:off x="7018057" y="2875501"/>
            <a:ext cx="145105" cy="187002"/>
          </a:xfrm>
          <a:prstGeom prst="rect">
            <a:avLst/>
          </a:prstGeom>
        </p:spPr>
      </p:pic>
      <p:pic>
        <p:nvPicPr>
          <p:cNvPr id="29" name="図 28"/>
          <p:cNvPicPr>
            <a:picLocks noChangeAspect="1"/>
          </p:cNvPicPr>
          <p:nvPr/>
        </p:nvPicPr>
        <p:blipFill>
          <a:blip r:embed="rId19"/>
          <a:stretch>
            <a:fillRect/>
          </a:stretch>
        </p:blipFill>
        <p:spPr>
          <a:xfrm>
            <a:off x="7015140" y="3101747"/>
            <a:ext cx="148954" cy="164538"/>
          </a:xfrm>
          <a:prstGeom prst="rect">
            <a:avLst/>
          </a:prstGeom>
        </p:spPr>
      </p:pic>
      <p:pic>
        <p:nvPicPr>
          <p:cNvPr id="30" name="図 29"/>
          <p:cNvPicPr>
            <a:picLocks noChangeAspect="1"/>
          </p:cNvPicPr>
          <p:nvPr/>
        </p:nvPicPr>
        <p:blipFill>
          <a:blip r:embed="rId20"/>
          <a:stretch>
            <a:fillRect/>
          </a:stretch>
        </p:blipFill>
        <p:spPr>
          <a:xfrm>
            <a:off x="7003896" y="3316714"/>
            <a:ext cx="211046" cy="205303"/>
          </a:xfrm>
          <a:prstGeom prst="rect">
            <a:avLst/>
          </a:prstGeom>
        </p:spPr>
      </p:pic>
      <p:pic>
        <p:nvPicPr>
          <p:cNvPr id="31" name="図 30"/>
          <p:cNvPicPr>
            <a:picLocks noChangeAspect="1"/>
          </p:cNvPicPr>
          <p:nvPr/>
        </p:nvPicPr>
        <p:blipFill>
          <a:blip r:embed="rId21"/>
          <a:stretch>
            <a:fillRect/>
          </a:stretch>
        </p:blipFill>
        <p:spPr>
          <a:xfrm>
            <a:off x="7015732" y="3520790"/>
            <a:ext cx="135877" cy="169461"/>
          </a:xfrm>
          <a:prstGeom prst="rect">
            <a:avLst/>
          </a:prstGeom>
        </p:spPr>
      </p:pic>
      <p:pic>
        <p:nvPicPr>
          <p:cNvPr id="32" name="図 31"/>
          <p:cNvPicPr>
            <a:picLocks noChangeAspect="1"/>
          </p:cNvPicPr>
          <p:nvPr/>
        </p:nvPicPr>
        <p:blipFill>
          <a:blip r:embed="rId22"/>
          <a:stretch>
            <a:fillRect/>
          </a:stretch>
        </p:blipFill>
        <p:spPr>
          <a:xfrm>
            <a:off x="7008827" y="3733251"/>
            <a:ext cx="162805" cy="182740"/>
          </a:xfrm>
          <a:prstGeom prst="rect">
            <a:avLst/>
          </a:prstGeom>
        </p:spPr>
      </p:pic>
      <p:pic>
        <p:nvPicPr>
          <p:cNvPr id="33" name="図 32"/>
          <p:cNvPicPr>
            <a:picLocks noChangeAspect="1"/>
          </p:cNvPicPr>
          <p:nvPr/>
        </p:nvPicPr>
        <p:blipFill rotWithShape="1">
          <a:blip r:embed="rId23"/>
          <a:srcRect l="1" t="-3319" r="15948" b="-1"/>
          <a:stretch/>
        </p:blipFill>
        <p:spPr>
          <a:xfrm>
            <a:off x="7015732" y="3941586"/>
            <a:ext cx="123851" cy="189873"/>
          </a:xfrm>
          <a:prstGeom prst="rect">
            <a:avLst/>
          </a:prstGeom>
        </p:spPr>
      </p:pic>
      <p:pic>
        <p:nvPicPr>
          <p:cNvPr id="34" name="図 33"/>
          <p:cNvPicPr>
            <a:picLocks noChangeAspect="1"/>
          </p:cNvPicPr>
          <p:nvPr/>
        </p:nvPicPr>
        <p:blipFill>
          <a:blip r:embed="rId24"/>
          <a:stretch>
            <a:fillRect/>
          </a:stretch>
        </p:blipFill>
        <p:spPr>
          <a:xfrm>
            <a:off x="7008827" y="4158715"/>
            <a:ext cx="229035" cy="209472"/>
          </a:xfrm>
          <a:prstGeom prst="rect">
            <a:avLst/>
          </a:prstGeom>
        </p:spPr>
      </p:pic>
      <p:pic>
        <p:nvPicPr>
          <p:cNvPr id="35" name="図 34"/>
          <p:cNvPicPr>
            <a:picLocks noChangeAspect="1"/>
          </p:cNvPicPr>
          <p:nvPr/>
        </p:nvPicPr>
        <p:blipFill>
          <a:blip r:embed="rId25"/>
          <a:stretch>
            <a:fillRect/>
          </a:stretch>
        </p:blipFill>
        <p:spPr>
          <a:xfrm>
            <a:off x="6992451" y="4376927"/>
            <a:ext cx="261785" cy="233984"/>
          </a:xfrm>
          <a:prstGeom prst="rect">
            <a:avLst/>
          </a:prstGeom>
        </p:spPr>
      </p:pic>
      <p:pic>
        <p:nvPicPr>
          <p:cNvPr id="37" name="図 36"/>
          <p:cNvPicPr>
            <a:picLocks noChangeAspect="1"/>
          </p:cNvPicPr>
          <p:nvPr/>
        </p:nvPicPr>
        <p:blipFill>
          <a:blip r:embed="rId26"/>
          <a:stretch>
            <a:fillRect/>
          </a:stretch>
        </p:blipFill>
        <p:spPr>
          <a:xfrm>
            <a:off x="4563731" y="3422812"/>
            <a:ext cx="16538" cy="12375"/>
          </a:xfrm>
          <a:prstGeom prst="rect">
            <a:avLst/>
          </a:prstGeom>
        </p:spPr>
      </p:pic>
      <p:pic>
        <p:nvPicPr>
          <p:cNvPr id="40" name="図 39"/>
          <p:cNvPicPr>
            <a:picLocks noChangeAspect="1"/>
          </p:cNvPicPr>
          <p:nvPr/>
        </p:nvPicPr>
        <p:blipFill>
          <a:blip r:embed="rId27"/>
          <a:stretch>
            <a:fillRect/>
          </a:stretch>
        </p:blipFill>
        <p:spPr>
          <a:xfrm>
            <a:off x="6847788" y="4825617"/>
            <a:ext cx="390074" cy="160752"/>
          </a:xfrm>
          <a:prstGeom prst="rect">
            <a:avLst/>
          </a:prstGeom>
        </p:spPr>
      </p:pic>
      <p:sp>
        <p:nvSpPr>
          <p:cNvPr id="41" name="テキスト ボックス 40"/>
          <p:cNvSpPr txBox="1"/>
          <p:nvPr/>
        </p:nvSpPr>
        <p:spPr>
          <a:xfrm>
            <a:off x="6651995" y="5326272"/>
            <a:ext cx="1445076" cy="338554"/>
          </a:xfrm>
          <a:prstGeom prst="rect">
            <a:avLst/>
          </a:prstGeom>
          <a:noFill/>
        </p:spPr>
        <p:txBody>
          <a:bodyPr wrap="square" rtlCol="0">
            <a:spAutoFit/>
          </a:bodyPr>
          <a:lstStyle/>
          <a:p>
            <a:pPr marL="285750" indent="-285750">
              <a:buClr>
                <a:srgbClr val="0070C0"/>
              </a:buClr>
              <a:buSzPct val="80000"/>
              <a:buFont typeface="Wingdings" panose="05000000000000000000" pitchFamily="2" charset="2"/>
              <a:buChar char="p"/>
            </a:pPr>
            <a:r>
              <a:rPr lang="ja-JP" altLang="en-US" sz="1600" dirty="0" smtClean="0">
                <a:latin typeface="游ゴシック" panose="020B0400000000000000" pitchFamily="50" charset="-128"/>
                <a:ea typeface="游ゴシック" panose="020B0400000000000000" pitchFamily="50" charset="-128"/>
              </a:rPr>
              <a:t>境界</a:t>
            </a:r>
            <a:r>
              <a:rPr lang="ja-JP" altLang="en-US" sz="1600" dirty="0">
                <a:latin typeface="游ゴシック" panose="020B0400000000000000" pitchFamily="50" charset="-128"/>
                <a:ea typeface="游ゴシック" panose="020B0400000000000000" pitchFamily="50" charset="-128"/>
              </a:rPr>
              <a:t>条件</a:t>
            </a:r>
            <a:endParaRPr kumimoji="1" lang="ja-JP" altLang="en-US" sz="1600" dirty="0">
              <a:latin typeface="游ゴシック" panose="020B0400000000000000" pitchFamily="50" charset="-128"/>
              <a:ea typeface="游ゴシック" panose="020B0400000000000000" pitchFamily="50" charset="-128"/>
            </a:endParaRPr>
          </a:p>
        </p:txBody>
      </p:sp>
      <p:pic>
        <p:nvPicPr>
          <p:cNvPr id="42" name="図 41"/>
          <p:cNvPicPr>
            <a:picLocks noChangeAspect="1"/>
          </p:cNvPicPr>
          <p:nvPr/>
        </p:nvPicPr>
        <p:blipFill>
          <a:blip r:embed="rId28"/>
          <a:stretch>
            <a:fillRect/>
          </a:stretch>
        </p:blipFill>
        <p:spPr>
          <a:xfrm>
            <a:off x="6946927" y="5730123"/>
            <a:ext cx="2112178" cy="313054"/>
          </a:xfrm>
          <a:prstGeom prst="rect">
            <a:avLst/>
          </a:prstGeom>
        </p:spPr>
      </p:pic>
      <p:sp>
        <p:nvSpPr>
          <p:cNvPr id="36" name="フッター プレースホルダー 4"/>
          <p:cNvSpPr>
            <a:spLocks noGrp="1"/>
          </p:cNvSpPr>
          <p:nvPr>
            <p:ph type="ftr" sz="quarter" idx="11"/>
          </p:nvPr>
        </p:nvSpPr>
        <p:spPr>
          <a:xfrm>
            <a:off x="2997899" y="6510572"/>
            <a:ext cx="3086100" cy="365125"/>
          </a:xfrm>
        </p:spPr>
        <p:txBody>
          <a:bodyPr/>
          <a:lstStyle/>
          <a:p>
            <a:r>
              <a:rPr kumimoji="1" lang="zh-TW" altLang="en-US" dirty="0" smtClean="0"/>
              <a:t>修士論文審査会</a:t>
            </a:r>
            <a:endParaRPr kumimoji="1" lang="ja-JP" altLang="en-US" dirty="0"/>
          </a:p>
        </p:txBody>
      </p:sp>
      <p:sp>
        <p:nvSpPr>
          <p:cNvPr id="38" name="日付プレースホルダー 3"/>
          <p:cNvSpPr>
            <a:spLocks noGrp="1"/>
          </p:cNvSpPr>
          <p:nvPr>
            <p:ph type="dt" sz="half" idx="10"/>
          </p:nvPr>
        </p:nvSpPr>
        <p:spPr>
          <a:xfrm>
            <a:off x="789328" y="6497229"/>
            <a:ext cx="2057400" cy="365125"/>
          </a:xfrm>
        </p:spPr>
        <p:txBody>
          <a:bodyPr/>
          <a:lstStyle/>
          <a:p>
            <a:r>
              <a:rPr kumimoji="1" lang="en-US" altLang="ja-JP" smtClean="0"/>
              <a:t>2018/02/13</a:t>
            </a:r>
            <a:endParaRPr kumimoji="1" lang="ja-JP" altLang="en-US"/>
          </a:p>
        </p:txBody>
      </p:sp>
    </p:spTree>
    <p:extLst>
      <p:ext uri="{BB962C8B-B14F-4D97-AF65-F5344CB8AC3E}">
        <p14:creationId xmlns:p14="http://schemas.microsoft.com/office/powerpoint/2010/main" val="3032099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 </a:t>
            </a:r>
            <a:r>
              <a:rPr lang="ja-JP" altLang="en-US" dirty="0" smtClean="0"/>
              <a:t>太陽定数増減実験</a:t>
            </a:r>
            <a:endParaRPr kumimoji="1" lang="ja-JP" altLang="en-US" dirty="0"/>
          </a:p>
        </p:txBody>
      </p:sp>
      <p:sp>
        <p:nvSpPr>
          <p:cNvPr id="3" name="日付プレースホルダー 2"/>
          <p:cNvSpPr>
            <a:spLocks noGrp="1"/>
          </p:cNvSpPr>
          <p:nvPr>
            <p:ph type="dt" sz="half" idx="2"/>
          </p:nvPr>
        </p:nvSpPr>
        <p:spPr/>
        <p:txBody>
          <a:bodyPr/>
          <a:lstStyle/>
          <a:p>
            <a:r>
              <a:rPr lang="en-US" altLang="ja-JP" smtClean="0"/>
              <a:t>2018/02/13</a:t>
            </a:r>
            <a:endParaRPr lang="ja-JP" altLang="en-US" dirty="0"/>
          </a:p>
        </p:txBody>
      </p:sp>
      <p:sp>
        <p:nvSpPr>
          <p:cNvPr id="4" name="フッター プレースホルダー 3"/>
          <p:cNvSpPr>
            <a:spLocks noGrp="1"/>
          </p:cNvSpPr>
          <p:nvPr>
            <p:ph type="ftr" sz="quarter" idx="3"/>
          </p:nvPr>
        </p:nvSpPr>
        <p:spPr/>
        <p:txBody>
          <a:bodyPr/>
          <a:lstStyle/>
          <a:p>
            <a:r>
              <a:rPr lang="zh-TW" altLang="en-US" smtClean="0"/>
              <a:t>修士論文審査会</a:t>
            </a:r>
            <a:endParaRPr lang="ja-JP" altLang="en-US" dirty="0"/>
          </a:p>
        </p:txBody>
      </p:sp>
      <p:sp>
        <p:nvSpPr>
          <p:cNvPr id="5" name="スライド番号プレースホルダー 4"/>
          <p:cNvSpPr>
            <a:spLocks noGrp="1"/>
          </p:cNvSpPr>
          <p:nvPr>
            <p:ph type="sldNum" sz="quarter" idx="4"/>
          </p:nvPr>
        </p:nvSpPr>
        <p:spPr/>
        <p:txBody>
          <a:bodyPr/>
          <a:lstStyle/>
          <a:p>
            <a:fld id="{CAFBEBFA-988F-40E0-ADF6-7BADD92C03B8}" type="slidenum">
              <a:rPr lang="ja-JP" altLang="en-US" smtClean="0"/>
              <a:pPr/>
              <a:t>8</a:t>
            </a:fld>
            <a:endParaRPr lang="en-US" altLang="ja-JP" dirty="0" smtClean="0"/>
          </a:p>
        </p:txBody>
      </p:sp>
    </p:spTree>
    <p:extLst>
      <p:ext uri="{BB962C8B-B14F-4D97-AF65-F5344CB8AC3E}">
        <p14:creationId xmlns:p14="http://schemas.microsoft.com/office/powerpoint/2010/main" val="304010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33697</TotalTime>
  <Words>2049</Words>
  <Application>Microsoft Office PowerPoint</Application>
  <PresentationFormat>画面に合わせる (4:3)</PresentationFormat>
  <Paragraphs>403</Paragraphs>
  <Slides>20</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6</vt:i4>
      </vt:variant>
      <vt:variant>
        <vt:lpstr>スライド タイトル</vt:lpstr>
      </vt:variant>
      <vt:variant>
        <vt:i4>20</vt:i4>
      </vt:variant>
    </vt:vector>
  </HeadingPairs>
  <TitlesOfParts>
    <vt:vector size="33" baseType="lpstr">
      <vt:lpstr>ＭＳ Ｐゴシック</vt:lpstr>
      <vt:lpstr>新細明體</vt:lpstr>
      <vt:lpstr>游ゴシック</vt:lpstr>
      <vt:lpstr>Arial</vt:lpstr>
      <vt:lpstr>Calibri</vt:lpstr>
      <vt:lpstr>Calibri Light</vt:lpstr>
      <vt:lpstr>Wingdings</vt:lpstr>
      <vt:lpstr>Office テーマ</vt:lpstr>
      <vt:lpstr>1_Office テーマ</vt:lpstr>
      <vt:lpstr>2_Office テーマ</vt:lpstr>
      <vt:lpstr>4_Office テーマ</vt:lpstr>
      <vt:lpstr>3_Office テーマ</vt:lpstr>
      <vt:lpstr>5_Office テーマ</vt:lpstr>
      <vt:lpstr>大気循環モデルを用いた 地球気候の太陽定数依存性に関する数値的研究</vt:lpstr>
      <vt:lpstr>1. はじめに</vt:lpstr>
      <vt:lpstr>全球凍結状態に関する地質学的な証拠</vt:lpstr>
      <vt:lpstr>数値モデルを用いた太陽定数依存性に関する過去の研究</vt:lpstr>
      <vt:lpstr>本研究の目的</vt:lpstr>
      <vt:lpstr>2. モデル</vt:lpstr>
      <vt:lpstr>モデルの概要</vt:lpstr>
      <vt:lpstr>プリミティブ方程式系</vt:lpstr>
      <vt:lpstr>3. 太陽定数増減実験</vt:lpstr>
      <vt:lpstr>共通設定</vt:lpstr>
      <vt:lpstr>実験設定</vt:lpstr>
      <vt:lpstr>年平均表面アルベドの緯度経度分布</vt:lpstr>
      <vt:lpstr>年平均東西平均表面温度の緯度分布</vt:lpstr>
      <vt:lpstr>表面における年平均東西平均熱フラックス</vt:lpstr>
      <vt:lpstr>氷線緯度と太陽定数の関係</vt:lpstr>
      <vt:lpstr>4. まとめ</vt:lpstr>
      <vt:lpstr>まとめ</vt:lpstr>
      <vt:lpstr>PowerPoint プレゼンテーション</vt:lpstr>
      <vt:lpstr>表面における年平均東西平均熱フラックス</vt:lpstr>
      <vt:lpstr>表面アルベドの緯度経度分布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松田幸樹</dc:creator>
  <cp:lastModifiedBy>松田幸樹</cp:lastModifiedBy>
  <cp:revision>374</cp:revision>
  <cp:lastPrinted>2018-02-08T04:43:08Z</cp:lastPrinted>
  <dcterms:created xsi:type="dcterms:W3CDTF">2017-05-21T14:34:59Z</dcterms:created>
  <dcterms:modified xsi:type="dcterms:W3CDTF">2018-02-14T07:25:59Z</dcterms:modified>
</cp:coreProperties>
</file>