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9" r:id="rId11"/>
    <p:sldId id="265" r:id="rId12"/>
    <p:sldId id="268" r:id="rId13"/>
    <p:sldId id="270" r:id="rId14"/>
    <p:sldId id="266" r:id="rId15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02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10347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サブタイトル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90000"/>
              </a:lnSpc>
              <a:defRPr sz="7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36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 defTabSz="584200">
              <a:spcBef>
                <a:spcPts val="0"/>
              </a:spcBef>
              <a:buSzTx/>
              <a:buFontTx/>
              <a:buNone/>
              <a:defRPr sz="36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 defTabSz="584200">
              <a:spcBef>
                <a:spcPts val="0"/>
              </a:spcBef>
              <a:buSzTx/>
              <a:buFontTx/>
              <a:buNone/>
              <a:defRPr sz="36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 defTabSz="584200">
              <a:spcBef>
                <a:spcPts val="0"/>
              </a:spcBef>
              <a:buSzTx/>
              <a:buFontTx/>
              <a:buNone/>
              <a:defRPr sz="36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 defTabSz="584200">
              <a:spcBef>
                <a:spcPts val="0"/>
              </a:spcBef>
              <a:buSzTx/>
              <a:buFontTx/>
              <a:buNone/>
              <a:defRPr sz="36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1 点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90000"/>
              </a:lnSpc>
              <a:defRPr sz="7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 defTabSz="584200">
              <a:spcBef>
                <a:spcPts val="0"/>
              </a:spcBef>
              <a:buSzTx/>
              <a:buFont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 defTabSz="584200">
              <a:spcBef>
                <a:spcPts val="0"/>
              </a:spcBef>
              <a:buSzTx/>
              <a:buFont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 defTabSz="584200">
              <a:spcBef>
                <a:spcPts val="0"/>
              </a:spcBef>
              <a:buSzTx/>
              <a:buFont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 defTabSz="584200">
              <a:spcBef>
                <a:spcPts val="0"/>
              </a:spcBef>
              <a:buSzTx/>
              <a:buFont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、4 点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90000"/>
              </a:lnSpc>
              <a:defRPr sz="7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 defTabSz="584200">
              <a:spcBef>
                <a:spcPts val="0"/>
              </a:spcBef>
              <a:buSzTx/>
              <a:buFont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 defTabSz="584200">
              <a:spcBef>
                <a:spcPts val="0"/>
              </a:spcBef>
              <a:buSzTx/>
              <a:buFont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 defTabSz="584200">
              <a:spcBef>
                <a:spcPts val="0"/>
              </a:spcBef>
              <a:buSzTx/>
              <a:buFont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 defTabSz="584200">
              <a:spcBef>
                <a:spcPts val="0"/>
              </a:spcBef>
              <a:buSzTx/>
              <a:buFont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sz="7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90000"/>
              </a:lnSpc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5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36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 defTabSz="584200">
              <a:spcBef>
                <a:spcPts val="0"/>
              </a:spcBef>
              <a:buSzTx/>
              <a:buFontTx/>
              <a:buNone/>
              <a:defRPr sz="36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 defTabSz="584200">
              <a:spcBef>
                <a:spcPts val="0"/>
              </a:spcBef>
              <a:buSzTx/>
              <a:buFontTx/>
              <a:buNone/>
              <a:defRPr sz="36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 defTabSz="584200">
              <a:spcBef>
                <a:spcPts val="0"/>
              </a:spcBef>
              <a:buSzTx/>
              <a:buFontTx/>
              <a:buNone/>
              <a:defRPr sz="36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 defTabSz="584200">
              <a:spcBef>
                <a:spcPts val="0"/>
              </a:spcBef>
              <a:buSzTx/>
              <a:buFontTx/>
              <a:buNone/>
              <a:defRPr sz="36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sz="7200">
                <a:solidFill>
                  <a:srgbClr val="558AAB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sz="7200">
                <a:solidFill>
                  <a:srgbClr val="558AAB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indent="-444500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44500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indent="-444500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indent="-444500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sz="7200">
                <a:solidFill>
                  <a:srgbClr val="558AAB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 lIns="0" tIns="0" rIns="0" bIns="0" anchor="ctr"/>
          <a:lstStyle>
            <a:lvl1pPr marL="381000" indent="-381000" defTabSz="584200">
              <a:spcBef>
                <a:spcPts val="2800"/>
              </a:spcBef>
              <a:buSzPct val="40000"/>
              <a:buFontTx/>
              <a:buBlip>
                <a:blip r:embed="rId3"/>
              </a:buBlip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62000" indent="-381000" defTabSz="584200">
              <a:spcBef>
                <a:spcPts val="2800"/>
              </a:spcBef>
              <a:buSzPct val="40000"/>
              <a:buFontTx/>
              <a:buBlip>
                <a:blip r:embed="rId3"/>
              </a:buBlip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381000" defTabSz="584200">
              <a:spcBef>
                <a:spcPts val="2800"/>
              </a:spcBef>
              <a:buSzPct val="40000"/>
              <a:buFontTx/>
              <a:buBlip>
                <a:blip r:embed="rId3"/>
              </a:buBlip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24000" indent="-381000" defTabSz="584200">
              <a:spcBef>
                <a:spcPts val="2800"/>
              </a:spcBef>
              <a:buSzPct val="40000"/>
              <a:buFontTx/>
              <a:buBlip>
                <a:blip r:embed="rId3"/>
              </a:buBlip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05000" indent="-381000" defTabSz="584200">
              <a:spcBef>
                <a:spcPts val="2800"/>
              </a:spcBef>
              <a:buSzPct val="40000"/>
              <a:buFontTx/>
              <a:buBlip>
                <a:blip r:embed="rId3"/>
              </a:buBlip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indent="-444500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44500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indent="-444500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indent="-444500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ransition xmlns:p14="http://schemas.microsoft.com/office/powerpoint/2010/main" spd="med"/>
  <p:txStyles>
    <p:titleStyle>
      <a:lvl1pPr algn="ctr" defTabSz="457200">
        <a:defRPr sz="6200">
          <a:latin typeface="Calibri"/>
          <a:ea typeface="Calibri"/>
          <a:cs typeface="Calibri"/>
          <a:sym typeface="Calibri"/>
        </a:defRPr>
      </a:lvl1pPr>
      <a:lvl2pPr algn="ctr" defTabSz="457200">
        <a:defRPr sz="6200">
          <a:latin typeface="Calibri"/>
          <a:ea typeface="Calibri"/>
          <a:cs typeface="Calibri"/>
          <a:sym typeface="Calibri"/>
        </a:defRPr>
      </a:lvl2pPr>
      <a:lvl3pPr algn="ctr" defTabSz="457200">
        <a:defRPr sz="6200">
          <a:latin typeface="Calibri"/>
          <a:ea typeface="Calibri"/>
          <a:cs typeface="Calibri"/>
          <a:sym typeface="Calibri"/>
        </a:defRPr>
      </a:lvl3pPr>
      <a:lvl4pPr algn="ctr" defTabSz="457200">
        <a:defRPr sz="6200">
          <a:latin typeface="Calibri"/>
          <a:ea typeface="Calibri"/>
          <a:cs typeface="Calibri"/>
          <a:sym typeface="Calibri"/>
        </a:defRPr>
      </a:lvl4pPr>
      <a:lvl5pPr algn="ctr" defTabSz="457200">
        <a:defRPr sz="6200">
          <a:latin typeface="Calibri"/>
          <a:ea typeface="Calibri"/>
          <a:cs typeface="Calibri"/>
          <a:sym typeface="Calibri"/>
        </a:defRPr>
      </a:lvl5pPr>
      <a:lvl6pPr algn="ctr" defTabSz="457200">
        <a:defRPr sz="6200">
          <a:latin typeface="Calibri"/>
          <a:ea typeface="Calibri"/>
          <a:cs typeface="Calibri"/>
          <a:sym typeface="Calibri"/>
        </a:defRPr>
      </a:lvl6pPr>
      <a:lvl7pPr algn="ctr" defTabSz="457200">
        <a:defRPr sz="6200">
          <a:latin typeface="Calibri"/>
          <a:ea typeface="Calibri"/>
          <a:cs typeface="Calibri"/>
          <a:sym typeface="Calibri"/>
        </a:defRPr>
      </a:lvl7pPr>
      <a:lvl8pPr algn="ctr" defTabSz="457200">
        <a:defRPr sz="6200">
          <a:latin typeface="Calibri"/>
          <a:ea typeface="Calibri"/>
          <a:cs typeface="Calibri"/>
          <a:sym typeface="Calibri"/>
        </a:defRPr>
      </a:lvl8pPr>
      <a:lvl9pPr algn="ctr" defTabSz="457200">
        <a:defRPr sz="6200">
          <a:latin typeface="Calibri"/>
          <a:ea typeface="Calibri"/>
          <a:cs typeface="Calibri"/>
          <a:sym typeface="Calibri"/>
        </a:defRPr>
      </a:lvl9pPr>
    </p:titleStyle>
    <p:bodyStyle>
      <a:lvl1pPr marL="471487" indent="-471487" defTabSz="4572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1pPr>
      <a:lvl2pPr marL="906235" indent="-449035" defTabSz="457200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2pPr>
      <a:lvl3pPr marL="1333500" indent="-419100" defTabSz="4572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3pPr>
      <a:lvl4pPr marL="1874520" indent="-502920" defTabSz="457200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4pPr>
      <a:lvl5pPr marL="2331720" indent="-502920" defTabSz="457200">
        <a:spcBef>
          <a:spcPts val="700"/>
        </a:spcBef>
        <a:buSzPct val="100000"/>
        <a:buFont typeface="Arial"/>
        <a:buChar char="»"/>
        <a:defRPr sz="4400">
          <a:latin typeface="Calibri"/>
          <a:ea typeface="Calibri"/>
          <a:cs typeface="Calibri"/>
          <a:sym typeface="Calibri"/>
        </a:defRPr>
      </a:lvl5pPr>
      <a:lvl6pPr marL="2788920" indent="-502920" defTabSz="4572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 defTabSz="4572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20" indent="-502920" defTabSz="4572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20" indent="-502920" defTabSz="4572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91414">
              <a:defRPr sz="4824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824" cap="all">
                <a:solidFill>
                  <a:srgbClr val="DEDEDE"/>
                </a:solidFill>
              </a:rPr>
              <a:t>Density functional theory calculations of molecular orbital evolution during chemical reactions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 dirty="0">
                <a:solidFill>
                  <a:srgbClr val="558AAB"/>
                </a:solidFill>
              </a:rPr>
              <a:t>Amanda Howard, </a:t>
            </a:r>
            <a:r>
              <a:rPr sz="3600" cap="all" dirty="0" smtClean="0">
                <a:solidFill>
                  <a:srgbClr val="558AAB"/>
                </a:solidFill>
              </a:rPr>
              <a:t>Colin </a:t>
            </a:r>
            <a:r>
              <a:rPr sz="3600" cap="all" dirty="0">
                <a:solidFill>
                  <a:srgbClr val="558AAB"/>
                </a:solidFill>
              </a:rPr>
              <a:t>McSwiggen, </a:t>
            </a:r>
            <a:r>
              <a:rPr sz="3600" cap="all" dirty="0" smtClean="0">
                <a:solidFill>
                  <a:srgbClr val="558AAB"/>
                </a:solidFill>
              </a:rPr>
              <a:t>Tianheng Chen,</a:t>
            </a:r>
            <a:r>
              <a:rPr lang="en-US" dirty="0"/>
              <a:t> </a:t>
            </a:r>
            <a:r>
              <a:rPr sz="3600" cap="all" dirty="0" smtClean="0">
                <a:solidFill>
                  <a:srgbClr val="558AAB"/>
                </a:solidFill>
              </a:rPr>
              <a:t>Akira </a:t>
            </a:r>
            <a:r>
              <a:rPr sz="3600" cap="all" dirty="0">
                <a:solidFill>
                  <a:srgbClr val="558AAB"/>
                </a:solidFill>
              </a:rPr>
              <a:t>Matsui </a:t>
            </a:r>
          </a:p>
        </p:txBody>
      </p:sp>
      <p:pic>
        <p:nvPicPr>
          <p:cNvPr id="73" name="スクリーンショット 2015-08-20 午後4.16.5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587" y="697904"/>
            <a:ext cx="5206049" cy="4632764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74" name="スクリーンショット 2015-08-20 午後4.16.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0476" y="752303"/>
            <a:ext cx="4721136" cy="4523966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528174" y="266700"/>
            <a:ext cx="11435226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chemeClr val="tx1"/>
                </a:solidFill>
                <a:latin typeface="Calibri" panose="020F0502020204030204" pitchFamily="34" charset="0"/>
              </a:rPr>
              <a:t>Results for bigger </a:t>
            </a:r>
            <a:r>
              <a:rPr sz="6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molecules</a:t>
            </a:r>
            <a:r>
              <a:rPr lang="en-US" sz="66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6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──Porphin and Heme</a:t>
            </a:r>
            <a:endParaRPr sz="6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t="17220" r="28794" b="18223"/>
          <a:stretch/>
        </p:blipFill>
        <p:spPr>
          <a:xfrm>
            <a:off x="1181100" y="2705100"/>
            <a:ext cx="4264041" cy="411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2" t="13875" r="29004" b="16551"/>
          <a:stretch/>
        </p:blipFill>
        <p:spPr>
          <a:xfrm>
            <a:off x="7201310" y="2562225"/>
            <a:ext cx="4114389" cy="425767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445140" y="4457700"/>
            <a:ext cx="1756169" cy="1085850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1085" y="4034473"/>
            <a:ext cx="72252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sym typeface="Helvetica Neue Bold Condensed"/>
              </a:rPr>
              <a:t>Fe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Calibri" panose="020F0502020204030204" pitchFamily="34" charset="0"/>
              <a:sym typeface="Helvetica Neue Bold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0239" y="5525135"/>
            <a:ext cx="22842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Side chains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Calibri" panose="020F0502020204030204" pitchFamily="34" charset="0"/>
              <a:sym typeface="Helvetica Neue Bold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1100" y="7375882"/>
            <a:ext cx="109728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Iron atom makes a big difference!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Every SCF step takes long time.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Geometry can not meet optimization criterion.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836022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200" dirty="0" smtClean="0">
                <a:solidFill>
                  <a:srgbClr val="558AAB"/>
                </a:solidFill>
              </a:rPr>
              <a:t>Experiment:</a:t>
            </a:r>
            <a:br>
              <a:rPr lang="en-US" sz="7200" dirty="0" smtClean="0">
                <a:solidFill>
                  <a:srgbClr val="558AAB"/>
                </a:solidFill>
              </a:rPr>
            </a:br>
            <a:r>
              <a:rPr lang="en-US" sz="7200" dirty="0" smtClean="0">
                <a:solidFill>
                  <a:srgbClr val="558AAB"/>
                </a:solidFill>
              </a:rPr>
              <a:t>Modeling chemical reactions</a:t>
            </a:r>
            <a:endParaRPr sz="7200" dirty="0">
              <a:solidFill>
                <a:srgbClr val="558AAB"/>
              </a:solidFill>
            </a:endParaRPr>
          </a:p>
        </p:txBody>
      </p:sp>
      <p:sp>
        <p:nvSpPr>
          <p:cNvPr id="124" name="Shape 124"/>
          <p:cNvSpPr>
            <a:spLocks noGrp="1"/>
          </p:cNvSpPr>
          <p:nvPr>
            <p:ph type="body" idx="4294967295"/>
          </p:nvPr>
        </p:nvSpPr>
        <p:spPr>
          <a:xfrm>
            <a:off x="650239" y="2565743"/>
            <a:ext cx="11704322" cy="6436926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/>
            </a:pPr>
            <a:endParaRPr sz="3400" dirty="0" smtClean="0"/>
          </a:p>
          <a:p>
            <a:pPr marL="364331" lvl="0" indent="-364331">
              <a:spcBef>
                <a:spcPts val="500"/>
              </a:spcBef>
              <a:buFontTx/>
              <a:defRPr sz="1800"/>
            </a:pPr>
            <a:r>
              <a:rPr lang="en-US" sz="3400" dirty="0" smtClean="0"/>
              <a:t>Can we learn about the dynamics of chemical reactions by visualizing the transformation of valence electron orbitals?</a:t>
            </a:r>
          </a:p>
          <a:p>
            <a:pPr marL="364331" lvl="0" indent="-364331">
              <a:spcBef>
                <a:spcPts val="500"/>
              </a:spcBef>
              <a:buFontTx/>
              <a:defRPr sz="1800"/>
            </a:pPr>
            <a:r>
              <a:rPr lang="en-US" sz="3400" dirty="0" smtClean="0"/>
              <a:t>Simulation setup: Atoms approach each other from a distance and react to form a compound.  Compute and visualize valence orbitals at each time step.</a:t>
            </a:r>
          </a:p>
          <a:p>
            <a:pPr marL="364331" lvl="0" indent="-364331">
              <a:spcBef>
                <a:spcPts val="500"/>
              </a:spcBef>
              <a:buFontTx/>
              <a:defRPr sz="1800"/>
            </a:pPr>
            <a:r>
              <a:rPr lang="en-US" sz="3400" dirty="0" smtClean="0"/>
              <a:t>Even for simple molecules, this is a very resource-intensive computational problem!</a:t>
            </a:r>
            <a:endParaRPr sz="34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Experiment of small molecules reaction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4294967295"/>
          </p:nvPr>
        </p:nvSpPr>
        <p:spPr>
          <a:xfrm>
            <a:off x="872066" y="2454208"/>
            <a:ext cx="12242934" cy="2645662"/>
          </a:xfrm>
          <a:prstGeom prst="rect">
            <a:avLst/>
          </a:prstGeom>
        </p:spPr>
        <p:txBody>
          <a:bodyPr/>
          <a:lstStyle/>
          <a:p>
            <a:pPr marL="364489" lvl="0" indent="-364489" defTabSz="479044">
              <a:lnSpc>
                <a:spcPct val="120000"/>
              </a:lnSpc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 dirty="0">
                <a:solidFill>
                  <a:srgbClr val="737373"/>
                </a:solidFill>
              </a:rPr>
              <a:t>Example of small </a:t>
            </a:r>
            <a:r>
              <a:rPr sz="2952" dirty="0" smtClean="0">
                <a:solidFill>
                  <a:srgbClr val="737373"/>
                </a:solidFill>
              </a:rPr>
              <a:t>molecule</a:t>
            </a:r>
            <a:r>
              <a:rPr lang="en-US" sz="2952" dirty="0" smtClean="0">
                <a:solidFill>
                  <a:srgbClr val="737373"/>
                </a:solidFill>
              </a:rPr>
              <a:t>: </a:t>
            </a:r>
            <a:r>
              <a:rPr sz="2952" dirty="0" smtClean="0">
                <a:solidFill>
                  <a:srgbClr val="737373"/>
                </a:solidFill>
              </a:rPr>
              <a:t>CO2</a:t>
            </a:r>
            <a:r>
              <a:rPr sz="2952" dirty="0">
                <a:solidFill>
                  <a:srgbClr val="737373"/>
                </a:solidFill>
              </a:rPr>
              <a:t>, Carbon dioxide</a:t>
            </a:r>
          </a:p>
          <a:p>
            <a:pPr marL="364489" lvl="0" indent="-364489" defTabSz="479044">
              <a:lnSpc>
                <a:spcPct val="120000"/>
              </a:lnSpc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 dirty="0">
                <a:solidFill>
                  <a:srgbClr val="737373"/>
                </a:solidFill>
              </a:rPr>
              <a:t>Visualizing what will happen when distort molecule position</a:t>
            </a:r>
          </a:p>
          <a:p>
            <a:pPr marL="364489" lvl="0" indent="-364489" defTabSz="479044">
              <a:lnSpc>
                <a:spcPct val="120000"/>
              </a:lnSpc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 dirty="0">
                <a:solidFill>
                  <a:srgbClr val="737373"/>
                </a:solidFill>
              </a:rPr>
              <a:t>Video shows how the molecule go to optimal position(stable position).</a:t>
            </a:r>
          </a:p>
        </p:txBody>
      </p:sp>
      <p:pic>
        <p:nvPicPr>
          <p:cNvPr id="55" name="スクリーンショット 2015-08-30 午前10.58.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5226" y="5161300"/>
            <a:ext cx="5710246" cy="418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54517" y="6536923"/>
            <a:ext cx="3219417" cy="14356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11283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Videos!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1843123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200" dirty="0" smtClean="0">
                <a:solidFill>
                  <a:srgbClr val="558AAB"/>
                </a:solidFill>
              </a:rPr>
              <a:t>Conclusions</a:t>
            </a:r>
            <a:endParaRPr sz="7200" dirty="0">
              <a:solidFill>
                <a:srgbClr val="558AAB"/>
              </a:solidFill>
            </a:endParaRPr>
          </a:p>
        </p:txBody>
      </p:sp>
      <p:sp>
        <p:nvSpPr>
          <p:cNvPr id="124" name="Shape 124"/>
          <p:cNvSpPr>
            <a:spLocks noGrp="1"/>
          </p:cNvSpPr>
          <p:nvPr>
            <p:ph type="body" idx="4294967295"/>
          </p:nvPr>
        </p:nvSpPr>
        <p:spPr>
          <a:xfrm>
            <a:off x="650239" y="2214077"/>
            <a:ext cx="11704322" cy="64369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buSzTx/>
              <a:buNone/>
              <a:defRPr sz="1800"/>
            </a:pPr>
            <a:endParaRPr sz="3400" dirty="0"/>
          </a:p>
          <a:p>
            <a:pPr marL="364331" lvl="0" indent="-364331">
              <a:spcBef>
                <a:spcPts val="500"/>
              </a:spcBef>
              <a:buFontTx/>
              <a:defRPr sz="1800"/>
            </a:pPr>
            <a:r>
              <a:rPr lang="en-US" sz="3400" dirty="0" smtClean="0"/>
              <a:t>DFT and existing tools work well for investigating properties of static molecules.</a:t>
            </a:r>
          </a:p>
          <a:p>
            <a:pPr marL="364331" lvl="0" indent="-364331">
              <a:spcBef>
                <a:spcPts val="500"/>
              </a:spcBef>
              <a:buFontTx/>
              <a:defRPr sz="1800"/>
            </a:pPr>
            <a:r>
              <a:rPr lang="en-US" sz="3400" dirty="0" smtClean="0"/>
              <a:t>Dynamics stretch these techniques beyond their original purposes. It’s a promising direction, but the tools impose some limitations.</a:t>
            </a:r>
          </a:p>
          <a:p>
            <a:pPr marL="0" lvl="0" indent="0">
              <a:spcBef>
                <a:spcPts val="500"/>
              </a:spcBef>
              <a:buNone/>
              <a:defRPr sz="1800"/>
            </a:pPr>
            <a:r>
              <a:rPr lang="en-US" sz="3400" dirty="0" smtClean="0"/>
              <a:t>		- Black-box objects make solver code difficult to optimize.</a:t>
            </a:r>
          </a:p>
          <a:p>
            <a:pPr marL="0" lvl="0" indent="0">
              <a:spcBef>
                <a:spcPts val="500"/>
              </a:spcBef>
              <a:buNone/>
              <a:defRPr sz="1800"/>
            </a:pPr>
            <a:r>
              <a:rPr lang="en-US" sz="3400" dirty="0"/>
              <a:t>	</a:t>
            </a:r>
            <a:r>
              <a:rPr lang="en-US" sz="3400" dirty="0" smtClean="0"/>
              <a:t>	- Existing python modules not designed for parallelization</a:t>
            </a:r>
          </a:p>
          <a:p>
            <a:pPr marL="0" lvl="0" indent="0">
              <a:spcBef>
                <a:spcPts val="500"/>
              </a:spcBef>
              <a:buNone/>
              <a:defRPr sz="1800"/>
            </a:pPr>
            <a:r>
              <a:rPr lang="en-US" sz="3400" dirty="0"/>
              <a:t>	</a:t>
            </a:r>
            <a:r>
              <a:rPr lang="en-US" sz="3400" dirty="0" smtClean="0"/>
              <a:t>	  over time steps, have questionable memory management.</a:t>
            </a:r>
          </a:p>
          <a:p>
            <a:pPr marL="0" lvl="0" indent="0">
              <a:spcBef>
                <a:spcPts val="500"/>
              </a:spcBef>
              <a:buNone/>
              <a:defRPr sz="1800"/>
            </a:pPr>
            <a:r>
              <a:rPr lang="en-US" sz="3400" dirty="0"/>
              <a:t>	</a:t>
            </a:r>
            <a:r>
              <a:rPr lang="en-US" sz="3400" dirty="0" smtClean="0"/>
              <a:t>	- Video animation requires a lot of hacking.</a:t>
            </a:r>
          </a:p>
          <a:p>
            <a:pPr lvl="0">
              <a:spcBef>
                <a:spcPts val="500"/>
              </a:spcBef>
              <a:buFontTx/>
              <a:buChar char="•"/>
              <a:defRPr sz="1800"/>
            </a:pPr>
            <a:r>
              <a:rPr lang="en-US" sz="3400" dirty="0" smtClean="0"/>
              <a:t>For further development, could either use more compute resources or write a new solver designed for dynamics.</a:t>
            </a:r>
          </a:p>
          <a:p>
            <a:pPr lvl="0">
              <a:spcBef>
                <a:spcPts val="500"/>
              </a:spcBef>
              <a:buFontTx/>
              <a:buChar char="-"/>
              <a:defRPr sz="1800"/>
            </a:pPr>
            <a:endParaRPr lang="en-US" sz="3400" dirty="0" smtClean="0"/>
          </a:p>
          <a:p>
            <a:pPr marL="0" lvl="0" indent="0">
              <a:spcBef>
                <a:spcPts val="500"/>
              </a:spcBef>
              <a:buNone/>
              <a:defRPr sz="1800"/>
            </a:pPr>
            <a:endParaRPr sz="3400" dirty="0" smtClean="0"/>
          </a:p>
        </p:txBody>
      </p:sp>
    </p:spTree>
    <p:extLst>
      <p:ext uri="{BB962C8B-B14F-4D97-AF65-F5344CB8AC3E}">
        <p14:creationId xmlns:p14="http://schemas.microsoft.com/office/powerpoint/2010/main" val="3673209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Outline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737373"/>
                </a:solidFill>
              </a:rPr>
              <a:t>The problem: Molecular orbitals and DFT</a:t>
            </a:r>
            <a:endParaRPr sz="3600" dirty="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737373"/>
                </a:solidFill>
              </a:rPr>
              <a:t>Simulation methods</a:t>
            </a:r>
            <a:endParaRPr sz="3600" dirty="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737373"/>
                </a:solidFill>
              </a:rPr>
              <a:t>Result</a:t>
            </a:r>
            <a:r>
              <a:rPr lang="en-US" sz="3600" dirty="0" smtClean="0">
                <a:solidFill>
                  <a:srgbClr val="737373"/>
                </a:solidFill>
              </a:rPr>
              <a:t>s: Visualizing molecular orbital structures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737373"/>
                </a:solidFill>
              </a:rPr>
              <a:t>Results: Visualizing chemical reactions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737373"/>
                </a:solidFill>
              </a:rPr>
              <a:t>Conclusions</a:t>
            </a:r>
            <a:endParaRPr sz="3600" dirty="0">
              <a:solidFill>
                <a:srgbClr val="73737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5365" y="5654084"/>
            <a:ext cx="3351163" cy="336040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206500" y="4826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200" dirty="0" smtClean="0">
                <a:solidFill>
                  <a:srgbClr val="558AAB"/>
                </a:solidFill>
              </a:rPr>
              <a:t>Goals</a:t>
            </a:r>
            <a:endParaRPr sz="7200" dirty="0">
              <a:solidFill>
                <a:srgbClr val="558AAB"/>
              </a:solidFill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1146745" y="2331456"/>
            <a:ext cx="10711310" cy="598939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37373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 The calculation and visualization of </a:t>
            </a:r>
            <a:r>
              <a:rPr sz="3600" dirty="0" smtClean="0">
                <a:solidFill>
                  <a:srgbClr val="902422"/>
                </a:solidFill>
              </a:rPr>
              <a:t>molecular orbitals</a:t>
            </a:r>
            <a:r>
              <a:rPr lang="en-US" sz="3600" dirty="0" smtClean="0">
                <a:solidFill>
                  <a:srgbClr val="902422"/>
                </a:solidFill>
              </a:rPr>
              <a:t> and their transformation</a:t>
            </a:r>
            <a:r>
              <a:rPr sz="3600" dirty="0" smtClean="0">
                <a:solidFill>
                  <a:srgbClr val="737373"/>
                </a:solidFill>
              </a:rPr>
              <a:t> </a:t>
            </a:r>
            <a:r>
              <a:rPr lang="en-US" sz="3600" dirty="0" smtClean="0">
                <a:solidFill>
                  <a:srgbClr val="737373"/>
                </a:solidFill>
              </a:rPr>
              <a:t>during reactions</a:t>
            </a:r>
            <a:r>
              <a:rPr sz="3600" dirty="0" smtClean="0">
                <a:solidFill>
                  <a:srgbClr val="737373"/>
                </a:solidFill>
              </a:rPr>
              <a:t>.</a:t>
            </a:r>
            <a:endParaRPr sz="3600" dirty="0">
              <a:solidFill>
                <a:srgbClr val="737373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737373"/>
                </a:solidFill>
              </a:rPr>
              <a:t>We </a:t>
            </a:r>
            <a:r>
              <a:rPr sz="3600" dirty="0" smtClean="0">
                <a:solidFill>
                  <a:srgbClr val="737373"/>
                </a:solidFill>
              </a:rPr>
              <a:t>model</a:t>
            </a:r>
            <a:r>
              <a:rPr lang="en-US" sz="3600" dirty="0" smtClean="0">
                <a:solidFill>
                  <a:srgbClr val="737373"/>
                </a:solidFill>
              </a:rPr>
              <a:t>ed</a:t>
            </a:r>
            <a:r>
              <a:rPr sz="3600" dirty="0" smtClean="0">
                <a:solidFill>
                  <a:srgbClr val="737373"/>
                </a:solidFill>
              </a:rPr>
              <a:t> </a:t>
            </a:r>
            <a:r>
              <a:rPr sz="3600" dirty="0" smtClean="0">
                <a:solidFill>
                  <a:srgbClr val="902422"/>
                </a:solidFill>
              </a:rPr>
              <a:t>molecular structure</a:t>
            </a:r>
            <a:r>
              <a:rPr lang="en-US" sz="3600" dirty="0" smtClean="0">
                <a:solidFill>
                  <a:srgbClr val="902422"/>
                </a:solidFill>
              </a:rPr>
              <a:t>s</a:t>
            </a:r>
            <a:r>
              <a:rPr sz="3600" dirty="0" smtClean="0">
                <a:solidFill>
                  <a:srgbClr val="737373"/>
                </a:solidFill>
              </a:rPr>
              <a:t> </a:t>
            </a:r>
            <a:r>
              <a:rPr sz="3600" dirty="0">
                <a:solidFill>
                  <a:srgbClr val="737373"/>
                </a:solidFill>
              </a:rPr>
              <a:t>and </a:t>
            </a:r>
            <a:r>
              <a:rPr sz="3600" dirty="0" smtClean="0">
                <a:solidFill>
                  <a:srgbClr val="902422"/>
                </a:solidFill>
              </a:rPr>
              <a:t>chemical reactions</a:t>
            </a:r>
            <a:r>
              <a:rPr lang="en-US" sz="3600" dirty="0" smtClean="0">
                <a:solidFill>
                  <a:srgbClr val="902422"/>
                </a:solidFill>
              </a:rPr>
              <a:t> </a:t>
            </a:r>
            <a:r>
              <a:rPr lang="en-US" sz="3600" dirty="0" smtClean="0">
                <a:solidFill>
                  <a:srgbClr val="737373"/>
                </a:solidFill>
              </a:rPr>
              <a:t>to learn about the behavior of valence electrons.</a:t>
            </a:r>
            <a:r>
              <a:rPr sz="3600" dirty="0" smtClean="0">
                <a:solidFill>
                  <a:srgbClr val="737373"/>
                </a:solidFill>
              </a:rPr>
              <a:t> </a:t>
            </a:r>
            <a:endParaRPr sz="3600" dirty="0">
              <a:solidFill>
                <a:srgbClr val="737373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bg2"/>
                </a:solidFill>
              </a:rPr>
              <a:t>Studied orbitals of </a:t>
            </a:r>
            <a:r>
              <a:rPr lang="en-US" sz="3600" dirty="0" err="1" smtClean="0">
                <a:solidFill>
                  <a:srgbClr val="902422"/>
                </a:solidFill>
              </a:rPr>
              <a:t>p</a:t>
            </a:r>
            <a:r>
              <a:rPr sz="3600" dirty="0" err="1" smtClean="0">
                <a:solidFill>
                  <a:srgbClr val="902422"/>
                </a:solidFill>
              </a:rPr>
              <a:t>orphyrin</a:t>
            </a:r>
            <a:r>
              <a:rPr sz="3600" dirty="0" smtClean="0">
                <a:solidFill>
                  <a:srgbClr val="737373"/>
                </a:solidFill>
              </a:rPr>
              <a:t> </a:t>
            </a:r>
            <a:r>
              <a:rPr lang="en-US" sz="3600" dirty="0" smtClean="0">
                <a:solidFill>
                  <a:srgbClr val="737373"/>
                </a:solidFill>
              </a:rPr>
              <a:t>and reactions of smaller molecules.</a:t>
            </a: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737373"/>
                </a:solidFill>
              </a:rPr>
              <a:t>Ultimately we want a better understanding</a:t>
            </a:r>
            <a:br>
              <a:rPr lang="en-US" sz="3600" dirty="0" smtClean="0">
                <a:solidFill>
                  <a:srgbClr val="737373"/>
                </a:solidFill>
              </a:rPr>
            </a:br>
            <a:r>
              <a:rPr lang="en-US" sz="3600" dirty="0" smtClean="0">
                <a:solidFill>
                  <a:srgbClr val="737373"/>
                </a:solidFill>
              </a:rPr>
              <a:t>of what really goes on in chemical</a:t>
            </a:r>
            <a:br>
              <a:rPr lang="en-US" sz="3600" dirty="0" smtClean="0">
                <a:solidFill>
                  <a:srgbClr val="737373"/>
                </a:solidFill>
              </a:rPr>
            </a:br>
            <a:r>
              <a:rPr lang="en-US" sz="3600" dirty="0" smtClean="0">
                <a:solidFill>
                  <a:srgbClr val="737373"/>
                </a:solidFill>
              </a:rPr>
              <a:t>reactions! This involves exploring a large</a:t>
            </a:r>
            <a:br>
              <a:rPr lang="en-US" sz="3600" dirty="0" smtClean="0">
                <a:solidFill>
                  <a:srgbClr val="737373"/>
                </a:solidFill>
              </a:rPr>
            </a:br>
            <a:r>
              <a:rPr lang="en-US" sz="3600" dirty="0" smtClean="0">
                <a:solidFill>
                  <a:srgbClr val="737373"/>
                </a:solidFill>
              </a:rPr>
              <a:t>solution space, so is well-suited for HPC.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3737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How do we model it?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905933" y="4046373"/>
            <a:ext cx="10922001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 The </a:t>
            </a:r>
            <a:r>
              <a:rPr lang="en-US" sz="3600" dirty="0" smtClean="0">
                <a:solidFill>
                  <a:srgbClr val="737373"/>
                </a:solidFill>
              </a:rPr>
              <a:t>ASE (</a:t>
            </a:r>
            <a:r>
              <a:rPr sz="3600" dirty="0" smtClean="0">
                <a:solidFill>
                  <a:srgbClr val="737373"/>
                </a:solidFill>
              </a:rPr>
              <a:t>Atomic </a:t>
            </a:r>
            <a:r>
              <a:rPr sz="3600" dirty="0">
                <a:solidFill>
                  <a:srgbClr val="737373"/>
                </a:solidFill>
              </a:rPr>
              <a:t>Simulation </a:t>
            </a:r>
            <a:r>
              <a:rPr sz="3600" dirty="0" smtClean="0">
                <a:solidFill>
                  <a:srgbClr val="737373"/>
                </a:solidFill>
              </a:rPr>
              <a:t>Environment</a:t>
            </a:r>
            <a:r>
              <a:rPr lang="en-US" sz="3600" dirty="0" smtClean="0">
                <a:solidFill>
                  <a:srgbClr val="737373"/>
                </a:solidFill>
              </a:rPr>
              <a:t>)</a:t>
            </a:r>
            <a:r>
              <a:rPr sz="3600" dirty="0" smtClean="0">
                <a:solidFill>
                  <a:srgbClr val="737373"/>
                </a:solidFill>
              </a:rPr>
              <a:t> </a:t>
            </a:r>
            <a:r>
              <a:rPr lang="en-US" sz="3600" dirty="0" smtClean="0">
                <a:solidFill>
                  <a:srgbClr val="737373"/>
                </a:solidFill>
              </a:rPr>
              <a:t>and Projector Augmented Wave (GPAW)</a:t>
            </a:r>
            <a:r>
              <a:rPr sz="3600" dirty="0" smtClean="0">
                <a:solidFill>
                  <a:srgbClr val="737373"/>
                </a:solidFill>
              </a:rPr>
              <a:t> </a:t>
            </a:r>
            <a:r>
              <a:rPr sz="3600" dirty="0">
                <a:solidFill>
                  <a:srgbClr val="737373"/>
                </a:solidFill>
              </a:rPr>
              <a:t>Python </a:t>
            </a:r>
            <a:r>
              <a:rPr sz="3600" dirty="0" smtClean="0">
                <a:solidFill>
                  <a:srgbClr val="737373"/>
                </a:solidFill>
              </a:rPr>
              <a:t>package</a:t>
            </a:r>
            <a:r>
              <a:rPr lang="en-US" sz="3600" dirty="0" smtClean="0">
                <a:solidFill>
                  <a:srgbClr val="737373"/>
                </a:solidFill>
              </a:rPr>
              <a:t>s</a:t>
            </a:r>
            <a:r>
              <a:rPr sz="3600" dirty="0" smtClean="0">
                <a:solidFill>
                  <a:srgbClr val="737373"/>
                </a:solidFill>
              </a:rPr>
              <a:t> for</a:t>
            </a:r>
            <a:r>
              <a:rPr lang="en-US" sz="3600" dirty="0" smtClean="0">
                <a:solidFill>
                  <a:srgbClr val="737373"/>
                </a:solidFill>
              </a:rPr>
              <a:t> calculating orbitals and molecular geometries</a:t>
            </a:r>
            <a:r>
              <a:rPr sz="3600" dirty="0" smtClean="0">
                <a:solidFill>
                  <a:srgbClr val="737373"/>
                </a:solidFill>
              </a:rPr>
              <a:t> </a:t>
            </a:r>
            <a:endParaRPr sz="3600" dirty="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Visual Molecular Dynamics (VMD) for visualization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Avogadro (molecule editor) for modeling </a:t>
            </a:r>
            <a:r>
              <a:rPr sz="3600" dirty="0" smtClean="0">
                <a:solidFill>
                  <a:srgbClr val="737373"/>
                </a:solidFill>
              </a:rPr>
              <a:t>molecul</a:t>
            </a:r>
            <a:r>
              <a:rPr lang="en-US" sz="3600" dirty="0" smtClean="0">
                <a:solidFill>
                  <a:srgbClr val="737373"/>
                </a:solidFill>
              </a:rPr>
              <a:t>es</a:t>
            </a:r>
            <a:endParaRPr sz="3600" dirty="0">
              <a:solidFill>
                <a:srgbClr val="737373"/>
              </a:solidFill>
            </a:endParaRPr>
          </a:p>
        </p:txBody>
      </p:sp>
      <p:pic>
        <p:nvPicPr>
          <p:cNvPr id="8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9802" y="2573698"/>
            <a:ext cx="3285196" cy="1537378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8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21333" y="2529586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3671" y="2123186"/>
            <a:ext cx="2438401" cy="243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804976" y="754208"/>
            <a:ext cx="11014445" cy="669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3400">
                <a:latin typeface="Calibri"/>
                <a:ea typeface="Calibri"/>
                <a:cs typeface="Calibri"/>
                <a:sym typeface="Calibri"/>
              </a:rPr>
              <a:t>Density Functional Theory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marL="381000" lvl="0" indent="-381000" algn="l" defTabSz="457200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Goal: Numerical approximation of physical properties of a many-body quantum system in its ground state.</a:t>
            </a:r>
          </a:p>
          <a:p>
            <a:pPr marL="381000" lvl="0" indent="-381000" algn="l" defTabSz="457200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All information about the state of the system is expressed in the wave function, which satisfies the Schrödinger equation: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81000" lvl="0" indent="-381000" algn="l" defTabSz="457200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We can rewrite the wave function as an expression in terms of the electron density: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81000" lvl="0" indent="-381000" algn="l" defTabSz="457200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Thus the electron density tells us everything about the system, but it is a function of a single three-vector and is much more tractable to approximate.  </a:t>
            </a:r>
          </a:p>
          <a:p>
            <a:pPr marL="381000" lvl="0" indent="-381000" algn="l" defTabSz="457200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We make an initial guess for the density by assuming no interaction between electrons.  Then we refine our guess by iteratively solving the Kohn-Sham equations:</a:t>
            </a:r>
          </a:p>
        </p:txBody>
      </p:sp>
      <p:pic>
        <p:nvPicPr>
          <p:cNvPr id="90" name="image1.png" descr="densit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0719" y="4855961"/>
            <a:ext cx="9103361" cy="668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2.png" descr="schroding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928" y="3331151"/>
            <a:ext cx="11884944" cy="1101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3.png" descr="Kohn-Sh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5131" y="7808678"/>
            <a:ext cx="5021299" cy="939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4.png" descr="newdensity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97313" y="7753846"/>
            <a:ext cx="4298810" cy="10295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7" name="Group 97"/>
          <p:cNvGrpSpPr/>
          <p:nvPr/>
        </p:nvGrpSpPr>
        <p:grpSpPr>
          <a:xfrm>
            <a:off x="5965039" y="7371279"/>
            <a:ext cx="5336651" cy="579786"/>
            <a:chOff x="0" y="0"/>
            <a:chExt cx="5336650" cy="579784"/>
          </a:xfrm>
        </p:grpSpPr>
        <p:sp>
          <p:nvSpPr>
            <p:cNvPr id="94" name="Shape 94"/>
            <p:cNvSpPr/>
            <p:nvPr/>
          </p:nvSpPr>
          <p:spPr>
            <a:xfrm>
              <a:off x="0" y="0"/>
              <a:ext cx="5336651" cy="579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8" y="21600"/>
                  </a:moveTo>
                  <a:lnTo>
                    <a:pt x="20427" y="16200"/>
                  </a:lnTo>
                  <a:lnTo>
                    <a:pt x="20720" y="16200"/>
                  </a:lnTo>
                  <a:lnTo>
                    <a:pt x="20720" y="16200"/>
                  </a:lnTo>
                  <a:cubicBezTo>
                    <a:pt x="19520" y="6663"/>
                    <a:pt x="15327" y="0"/>
                    <a:pt x="10527" y="0"/>
                  </a:cubicBezTo>
                  <a:lnTo>
                    <a:pt x="11114" y="0"/>
                  </a:lnTo>
                  <a:cubicBezTo>
                    <a:pt x="15914" y="0"/>
                    <a:pt x="20107" y="6663"/>
                    <a:pt x="21307" y="16200"/>
                  </a:cubicBezTo>
                  <a:lnTo>
                    <a:pt x="21600" y="16200"/>
                  </a:lnTo>
                  <a:close/>
                  <a:moveTo>
                    <a:pt x="10820" y="8"/>
                  </a:moveTo>
                  <a:lnTo>
                    <a:pt x="10820" y="8"/>
                  </a:lnTo>
                  <a:cubicBezTo>
                    <a:pt x="5123" y="334"/>
                    <a:pt x="587" y="9905"/>
                    <a:pt x="587" y="21600"/>
                  </a:cubicBezTo>
                  <a:lnTo>
                    <a:pt x="0" y="21600"/>
                  </a:lnTo>
                  <a:cubicBezTo>
                    <a:pt x="0" y="9671"/>
                    <a:pt x="4713" y="0"/>
                    <a:pt x="10527" y="0"/>
                  </a:cubicBezTo>
                  <a:cubicBezTo>
                    <a:pt x="10625" y="0"/>
                    <a:pt x="10723" y="3"/>
                    <a:pt x="10820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0" y="0"/>
              <a:ext cx="2673385" cy="579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"/>
                  </a:moveTo>
                  <a:lnTo>
                    <a:pt x="21600" y="8"/>
                  </a:lnTo>
                  <a:cubicBezTo>
                    <a:pt x="10227" y="334"/>
                    <a:pt x="1171" y="9905"/>
                    <a:pt x="1171" y="21600"/>
                  </a:cubicBezTo>
                  <a:lnTo>
                    <a:pt x="0" y="21600"/>
                  </a:lnTo>
                  <a:cubicBezTo>
                    <a:pt x="0" y="9671"/>
                    <a:pt x="9408" y="0"/>
                    <a:pt x="21014" y="0"/>
                  </a:cubicBezTo>
                  <a:cubicBezTo>
                    <a:pt x="21210" y="0"/>
                    <a:pt x="21405" y="3"/>
                    <a:pt x="21600" y="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0" y="0"/>
              <a:ext cx="5336651" cy="579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0" y="8"/>
                  </a:moveTo>
                  <a:lnTo>
                    <a:pt x="10820" y="8"/>
                  </a:lnTo>
                  <a:cubicBezTo>
                    <a:pt x="5123" y="334"/>
                    <a:pt x="587" y="9905"/>
                    <a:pt x="587" y="21600"/>
                  </a:cubicBezTo>
                  <a:lnTo>
                    <a:pt x="0" y="21600"/>
                  </a:lnTo>
                  <a:cubicBezTo>
                    <a:pt x="0" y="9671"/>
                    <a:pt x="4713" y="0"/>
                    <a:pt x="10527" y="0"/>
                  </a:cubicBezTo>
                  <a:lnTo>
                    <a:pt x="11114" y="0"/>
                  </a:lnTo>
                  <a:cubicBezTo>
                    <a:pt x="15914" y="0"/>
                    <a:pt x="20107" y="6663"/>
                    <a:pt x="21307" y="16200"/>
                  </a:cubicBezTo>
                  <a:lnTo>
                    <a:pt x="21600" y="16200"/>
                  </a:lnTo>
                  <a:lnTo>
                    <a:pt x="21348" y="21600"/>
                  </a:lnTo>
                  <a:lnTo>
                    <a:pt x="20427" y="16200"/>
                  </a:lnTo>
                  <a:lnTo>
                    <a:pt x="20720" y="16200"/>
                  </a:lnTo>
                  <a:lnTo>
                    <a:pt x="20720" y="16200"/>
                  </a:lnTo>
                  <a:cubicBezTo>
                    <a:pt x="19520" y="6663"/>
                    <a:pt x="15327" y="0"/>
                    <a:pt x="10527" y="0"/>
                  </a:cubicBezTo>
                </a:path>
              </a:pathLst>
            </a:custGeom>
            <a:noFill/>
            <a:ln w="12700" cap="flat">
              <a:solidFill>
                <a:srgbClr val="4A7EB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3620223" y="8609051"/>
            <a:ext cx="4563415" cy="579787"/>
            <a:chOff x="0" y="0"/>
            <a:chExt cx="4563413" cy="579785"/>
          </a:xfrm>
        </p:grpSpPr>
        <p:sp>
          <p:nvSpPr>
            <p:cNvPr id="98" name="Shape 98"/>
            <p:cNvSpPr/>
            <p:nvPr/>
          </p:nvSpPr>
          <p:spPr>
            <a:xfrm rot="10800000">
              <a:off x="0" y="0"/>
              <a:ext cx="4563414" cy="57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46" y="21600"/>
                  </a:moveTo>
                  <a:lnTo>
                    <a:pt x="20228" y="16200"/>
                  </a:lnTo>
                  <a:lnTo>
                    <a:pt x="20571" y="16200"/>
                  </a:lnTo>
                  <a:lnTo>
                    <a:pt x="20571" y="16200"/>
                  </a:lnTo>
                  <a:cubicBezTo>
                    <a:pt x="19379" y="6663"/>
                    <a:pt x="15217" y="0"/>
                    <a:pt x="10451" y="0"/>
                  </a:cubicBezTo>
                  <a:lnTo>
                    <a:pt x="11137" y="0"/>
                  </a:lnTo>
                  <a:cubicBezTo>
                    <a:pt x="15903" y="0"/>
                    <a:pt x="20066" y="6663"/>
                    <a:pt x="21257" y="16200"/>
                  </a:cubicBezTo>
                  <a:lnTo>
                    <a:pt x="21600" y="16200"/>
                  </a:lnTo>
                  <a:close/>
                  <a:moveTo>
                    <a:pt x="10794" y="12"/>
                  </a:moveTo>
                  <a:lnTo>
                    <a:pt x="10794" y="12"/>
                  </a:lnTo>
                  <a:cubicBezTo>
                    <a:pt x="5159" y="394"/>
                    <a:pt x="686" y="9947"/>
                    <a:pt x="686" y="21600"/>
                  </a:cubicBezTo>
                  <a:lnTo>
                    <a:pt x="0" y="21600"/>
                  </a:lnTo>
                  <a:cubicBezTo>
                    <a:pt x="0" y="9671"/>
                    <a:pt x="4679" y="0"/>
                    <a:pt x="10451" y="0"/>
                  </a:cubicBezTo>
                  <a:cubicBezTo>
                    <a:pt x="10566" y="0"/>
                    <a:pt x="10680" y="4"/>
                    <a:pt x="10794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10800000">
              <a:off x="2282884" y="0"/>
              <a:ext cx="2280530" cy="57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"/>
                  </a:moveTo>
                  <a:lnTo>
                    <a:pt x="21600" y="12"/>
                  </a:lnTo>
                  <a:cubicBezTo>
                    <a:pt x="10323" y="394"/>
                    <a:pt x="1373" y="9947"/>
                    <a:pt x="1373" y="21600"/>
                  </a:cubicBezTo>
                  <a:lnTo>
                    <a:pt x="0" y="21600"/>
                  </a:lnTo>
                  <a:cubicBezTo>
                    <a:pt x="0" y="9671"/>
                    <a:pt x="9363" y="0"/>
                    <a:pt x="20914" y="0"/>
                  </a:cubicBezTo>
                  <a:cubicBezTo>
                    <a:pt x="21142" y="0"/>
                    <a:pt x="21371" y="4"/>
                    <a:pt x="21600" y="1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10800000">
              <a:off x="0" y="0"/>
              <a:ext cx="4563414" cy="57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12"/>
                  </a:moveTo>
                  <a:lnTo>
                    <a:pt x="10794" y="12"/>
                  </a:lnTo>
                  <a:cubicBezTo>
                    <a:pt x="5159" y="394"/>
                    <a:pt x="686" y="9947"/>
                    <a:pt x="686" y="21600"/>
                  </a:cubicBezTo>
                  <a:lnTo>
                    <a:pt x="0" y="21600"/>
                  </a:lnTo>
                  <a:cubicBezTo>
                    <a:pt x="0" y="9671"/>
                    <a:pt x="4679" y="0"/>
                    <a:pt x="10451" y="0"/>
                  </a:cubicBezTo>
                  <a:lnTo>
                    <a:pt x="11137" y="0"/>
                  </a:lnTo>
                  <a:cubicBezTo>
                    <a:pt x="15903" y="0"/>
                    <a:pt x="20066" y="6663"/>
                    <a:pt x="21257" y="16200"/>
                  </a:cubicBezTo>
                  <a:lnTo>
                    <a:pt x="21600" y="16200"/>
                  </a:lnTo>
                  <a:lnTo>
                    <a:pt x="21246" y="21600"/>
                  </a:lnTo>
                  <a:lnTo>
                    <a:pt x="20228" y="16200"/>
                  </a:lnTo>
                  <a:lnTo>
                    <a:pt x="20571" y="16200"/>
                  </a:lnTo>
                  <a:lnTo>
                    <a:pt x="20571" y="16200"/>
                  </a:lnTo>
                  <a:cubicBezTo>
                    <a:pt x="19379" y="6663"/>
                    <a:pt x="15217" y="0"/>
                    <a:pt x="10451" y="0"/>
                  </a:cubicBezTo>
                </a:path>
              </a:pathLst>
            </a:custGeom>
            <a:noFill/>
            <a:ln w="12700" cap="flat">
              <a:solidFill>
                <a:srgbClr val="4A7EB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02" name="Shape 102"/>
          <p:cNvSpPr/>
          <p:nvPr/>
        </p:nvSpPr>
        <p:spPr>
          <a:xfrm>
            <a:off x="471257" y="8851430"/>
            <a:ext cx="3247006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457200">
              <a:def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Kohn-Sham gives orbitals</a:t>
            </a:r>
          </a:p>
        </p:txBody>
      </p:sp>
      <p:sp>
        <p:nvSpPr>
          <p:cNvPr id="103" name="Shape 103"/>
          <p:cNvSpPr/>
          <p:nvPr/>
        </p:nvSpPr>
        <p:spPr>
          <a:xfrm>
            <a:off x="8960193" y="8792527"/>
            <a:ext cx="3250280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457200">
              <a:def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Orbitals give new density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19812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Kohn-Sham equations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00" y="2247900"/>
            <a:ext cx="10922000" cy="7239000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Variational principle: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       </a:t>
            </a: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Applying Lagrangian multipliers: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Two main difficulties: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1. Last two terms depend on 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ρ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iteration needed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→ Self-consistent field (SCF) procedure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2. No explicit form of exchange-correlation term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→ Approximations (LDA, PBE, RPBE etc.)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420812" y="2844762"/>
          <a:ext cx="10294938" cy="1156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4140000" imgH="507960" progId="Equation.DSMT4">
                  <p:embed/>
                </p:oleObj>
              </mc:Choice>
              <mc:Fallback>
                <p:oleObj name="Equation" r:id="rId3" imgW="4140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0812" y="2844762"/>
                        <a:ext cx="10294938" cy="1156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377950" y="4067175"/>
          <a:ext cx="76200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5" imgW="3365280" imgH="431640" progId="Equation.DSMT4">
                  <p:embed/>
                </p:oleObj>
              </mc:Choice>
              <mc:Fallback>
                <p:oleObj name="Equation" r:id="rId5" imgW="336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7950" y="4067175"/>
                        <a:ext cx="7620000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393825" y="5499100"/>
          <a:ext cx="75882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7" imgW="3403440" imgH="444240" progId="Equation.3">
                  <p:embed/>
                </p:oleObj>
              </mc:Choice>
              <mc:Fallback>
                <p:oleObj name="Equation" r:id="rId7" imgW="34034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3825" y="5499100"/>
                        <a:ext cx="75882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280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453826" y="266700"/>
            <a:ext cx="11509574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Flow chart of SCF procedure </a:t>
            </a:r>
          </a:p>
        </p:txBody>
      </p:sp>
      <p:sp>
        <p:nvSpPr>
          <p:cNvPr id="109" name="Shape 109"/>
          <p:cNvSpPr/>
          <p:nvPr/>
        </p:nvSpPr>
        <p:spPr>
          <a:xfrm>
            <a:off x="6438900" y="3105032"/>
            <a:ext cx="127000" cy="3543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958" y="2531474"/>
            <a:ext cx="11509574" cy="558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Flow 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3004800" cy="97583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0591" y="2224332"/>
            <a:ext cx="3282400" cy="246179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 smtClean="0">
                <a:solidFill>
                  <a:srgbClr val="558AAB"/>
                </a:solidFill>
              </a:rPr>
              <a:t>Result</a:t>
            </a:r>
            <a:r>
              <a:rPr lang="en-US" sz="7200" dirty="0" smtClean="0">
                <a:solidFill>
                  <a:srgbClr val="558AAB"/>
                </a:solidFill>
              </a:rPr>
              <a:t>s</a:t>
            </a:r>
            <a:r>
              <a:rPr sz="7200" dirty="0" smtClean="0">
                <a:solidFill>
                  <a:srgbClr val="558AAB"/>
                </a:solidFill>
              </a:rPr>
              <a:t> </a:t>
            </a:r>
            <a:r>
              <a:rPr lang="en-US" sz="7200" dirty="0" smtClean="0">
                <a:solidFill>
                  <a:srgbClr val="558AAB"/>
                </a:solidFill>
              </a:rPr>
              <a:t>for</a:t>
            </a:r>
            <a:r>
              <a:rPr sz="7200" dirty="0" smtClean="0">
                <a:solidFill>
                  <a:srgbClr val="558AAB"/>
                </a:solidFill>
              </a:rPr>
              <a:t> </a:t>
            </a:r>
            <a:r>
              <a:rPr sz="7200" dirty="0">
                <a:solidFill>
                  <a:srgbClr val="558AAB"/>
                </a:solidFill>
              </a:rPr>
              <a:t>small molecules</a:t>
            </a:r>
          </a:p>
        </p:txBody>
      </p:sp>
      <p:pic>
        <p:nvPicPr>
          <p:cNvPr id="114" name="スクリーンショット 2015-08-21 午前9.56.4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5920" y="5260058"/>
            <a:ext cx="4376540" cy="404308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15" name="スクリーンショット 2015-08-21 午前10.50.3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98105" y="4916618"/>
            <a:ext cx="4496833" cy="442517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16" name="Shape 116"/>
          <p:cNvSpPr>
            <a:spLocks noGrp="1"/>
          </p:cNvSpPr>
          <p:nvPr>
            <p:ph type="body" idx="4294967295"/>
          </p:nvPr>
        </p:nvSpPr>
        <p:spPr>
          <a:xfrm>
            <a:off x="702733" y="2322975"/>
            <a:ext cx="8548490" cy="2645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68934" lvl="0" indent="-368934" defTabSz="484886">
              <a:lnSpc>
                <a:spcPct val="120000"/>
              </a:lnSpc>
              <a:spcBef>
                <a:spcPts val="2600"/>
              </a:spcBef>
              <a:buSzPct val="40000"/>
              <a:buFontTx/>
              <a:buBlip>
                <a:blip r:embed="rId5"/>
              </a:buBlip>
              <a:defRPr sz="1800"/>
            </a:pPr>
            <a:r>
              <a:rPr sz="2988" dirty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of small </a:t>
            </a:r>
            <a:r>
              <a:rPr sz="2988" dirty="0" smtClean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molecule</a:t>
            </a:r>
            <a:r>
              <a:rPr lang="en-US" sz="2988" dirty="0" smtClean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sz="2988" dirty="0" smtClean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CH4</a:t>
            </a:r>
            <a:r>
              <a:rPr sz="2988" dirty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Methane</a:t>
            </a:r>
          </a:p>
          <a:p>
            <a:pPr marL="368934" lvl="0" indent="-368934" defTabSz="484886">
              <a:lnSpc>
                <a:spcPct val="120000"/>
              </a:lnSpc>
              <a:spcBef>
                <a:spcPts val="2600"/>
              </a:spcBef>
              <a:buSzPct val="40000"/>
              <a:buFontTx/>
              <a:buBlip>
                <a:blip r:embed="rId5"/>
              </a:buBlip>
              <a:defRPr sz="1800"/>
            </a:pPr>
            <a:r>
              <a:rPr sz="2988" dirty="0" smtClean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Visualiz</a:t>
            </a:r>
            <a:r>
              <a:rPr lang="en-US" sz="2988" dirty="0" smtClean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ation of</a:t>
            </a:r>
            <a:r>
              <a:rPr sz="2988" dirty="0" smtClean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88" dirty="0" smtClean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orbitals shows how tetrahedral structure is formed</a:t>
            </a:r>
            <a:endParaRPr sz="2988" dirty="0">
              <a:solidFill>
                <a:srgbClr val="7373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528174" y="266700"/>
            <a:ext cx="11435226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chemeClr val="tx1"/>
                </a:solidFill>
                <a:latin typeface="Calibri" panose="020F0502020204030204" pitchFamily="34" charset="0"/>
              </a:rPr>
              <a:t>Results for bigger </a:t>
            </a:r>
            <a:r>
              <a:rPr sz="6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molecules</a:t>
            </a:r>
            <a:r>
              <a:rPr lang="en-US" sz="66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6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──Glucose</a:t>
            </a:r>
            <a:endParaRPr sz="6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2429299"/>
            <a:ext cx="6984670" cy="6724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asted-image.pdf"/>
          <p:cNvPicPr/>
          <p:nvPr/>
        </p:nvPicPr>
        <p:blipFill rotWithShape="1">
          <a:blip r:embed="rId3">
            <a:extLst/>
          </a:blip>
          <a:srcRect l="-232" t="37500" r="52505"/>
          <a:stretch/>
        </p:blipFill>
        <p:spPr>
          <a:xfrm>
            <a:off x="1262922" y="5946775"/>
            <a:ext cx="3918678" cy="3206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2922" y="2705100"/>
            <a:ext cx="3424386" cy="2957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463</Words>
  <Application>Microsoft Macintosh PowerPoint</Application>
  <PresentationFormat>Custom</PresentationFormat>
  <Paragraphs>72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Blueprint</vt:lpstr>
      <vt:lpstr>Equation</vt:lpstr>
      <vt:lpstr>Density functional theory calculations of molecular orbital evolution during chemical reactions</vt:lpstr>
      <vt:lpstr>Outline</vt:lpstr>
      <vt:lpstr>Goals</vt:lpstr>
      <vt:lpstr>How do we model it?</vt:lpstr>
      <vt:lpstr>PowerPoint Presentation</vt:lpstr>
      <vt:lpstr>Kohn-Sham equations</vt:lpstr>
      <vt:lpstr>Flow chart of SCF procedure </vt:lpstr>
      <vt:lpstr>Results for small molecules</vt:lpstr>
      <vt:lpstr>Results for bigger molecules ──Glucose</vt:lpstr>
      <vt:lpstr>Results for bigger molecules ──Porphin and Heme</vt:lpstr>
      <vt:lpstr>Experiment: Modeling chemical reactions</vt:lpstr>
      <vt:lpstr>Experiment of small molecules reaction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 functional theory calculations of molecular orbital evolution during chemical reactions</dc:title>
  <cp:lastModifiedBy>Amanda Howard</cp:lastModifiedBy>
  <cp:revision>15</cp:revision>
  <dcterms:modified xsi:type="dcterms:W3CDTF">2015-08-31T00:31:23Z</dcterms:modified>
</cp:coreProperties>
</file>