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7" r:id="rId2"/>
    <p:sldId id="268" r:id="rId3"/>
    <p:sldId id="288" r:id="rId4"/>
    <p:sldId id="277" r:id="rId5"/>
    <p:sldId id="278" r:id="rId6"/>
    <p:sldId id="289" r:id="rId7"/>
    <p:sldId id="286" r:id="rId8"/>
    <p:sldId id="281" r:id="rId9"/>
    <p:sldId id="269" r:id="rId10"/>
    <p:sldId id="270" r:id="rId11"/>
    <p:sldId id="271" r:id="rId12"/>
    <p:sldId id="274" r:id="rId13"/>
    <p:sldId id="275" r:id="rId14"/>
    <p:sldId id="276" r:id="rId15"/>
    <p:sldId id="284" r:id="rId16"/>
    <p:sldId id="285" r:id="rId17"/>
    <p:sldId id="28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 autoAdjust="0"/>
    <p:restoredTop sz="94591"/>
  </p:normalViewPr>
  <p:slideViewPr>
    <p:cSldViewPr>
      <p:cViewPr>
        <p:scale>
          <a:sx n="98" d="100"/>
          <a:sy n="98" d="100"/>
        </p:scale>
        <p:origin x="144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338"/>
    </p:cViewPr>
  </p:sorterViewPr>
  <p:notesViewPr>
    <p:cSldViewPr>
      <p:cViewPr varScale="1">
        <p:scale>
          <a:sx n="46" d="100"/>
          <a:sy n="46" d="100"/>
        </p:scale>
        <p:origin x="-198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12785-04E6-4960-B8EA-A13CEDA7F7D6}" type="datetimeFigureOut">
              <a:rPr kumimoji="1" lang="ja-JP" altLang="en-US" smtClean="0"/>
              <a:pPr/>
              <a:t>2017/3/29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1400-714A-466F-AC56-EA0D3A1CDA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湿潤対流層において</a:t>
            </a:r>
            <a:r>
              <a:rPr lang="en-US" altLang="ja-JP" dirty="0" smtClean="0"/>
              <a:t>, </a:t>
            </a:r>
            <a:r>
              <a:rPr lang="ja-JP" altLang="en-US" dirty="0" smtClean="0"/>
              <a:t>強い下降流が多数見られる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木星条件</a:t>
            </a:r>
            <a:r>
              <a:rPr lang="en-US" altLang="ja-JP" dirty="0" smtClean="0"/>
              <a:t>: </a:t>
            </a:r>
            <a:r>
              <a:rPr lang="ja-JP" altLang="en-US" dirty="0" smtClean="0"/>
              <a:t>狭くて強い上昇域と広くて弱い下降域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4590000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4770000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3586000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4000000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AA32-7F46-A84D-A7AF-8F9AA453F079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0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鉛直風の二乗平均分布</a:t>
            </a:r>
            <a:r>
              <a:rPr lang="en-US" altLang="ja-JP" dirty="0" smtClean="0">
                <a:solidFill>
                  <a:srgbClr val="FF0000"/>
                </a:solidFill>
              </a:rPr>
              <a:t>LT16, 15(</a:t>
            </a:r>
            <a:r>
              <a:rPr lang="ja-JP" altLang="en-US" dirty="0" smtClean="0">
                <a:solidFill>
                  <a:srgbClr val="FF0000"/>
                </a:solidFill>
              </a:rPr>
              <a:t>対流圏界面の高さを示す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平均温位の鉛直分布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(16/02/04 16:08) -----</a:t>
            </a:r>
          </a:p>
          <a:p>
            <a:r>
              <a:rPr kumimoji="1" lang="ja-JP" altLang="en-US" dirty="0"/>
              <a:t>先に注目すべきところを示す</a:t>
            </a:r>
          </a:p>
          <a:p>
            <a:r>
              <a:rPr kumimoji="1" lang="ja-JP" altLang="en-US" dirty="0"/>
              <a:t>対流</a:t>
            </a:r>
          </a:p>
          <a:p>
            <a:r>
              <a:rPr kumimoji="1" lang="ja-JP" altLang="en-US" dirty="0"/>
              <a:t>----- 会議メモ (16/02/04 18:38) -----</a:t>
            </a:r>
          </a:p>
          <a:p>
            <a:r>
              <a:rPr kumimoji="1" lang="ja-JP" altLang="en-US" dirty="0"/>
              <a:t>計算の整合性の確認</a:t>
            </a:r>
          </a:p>
          <a:p>
            <a:r>
              <a:rPr kumimoji="1" lang="ja-JP" altLang="en-US" dirty="0"/>
              <a:t>ここまでが準備</a:t>
            </a:r>
            <a:r>
              <a:rPr kumimoji="1" lang="ja-JP" altLang="en-US" dirty="0" smtClean="0"/>
              <a:t>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平均速度分布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1DDF6-34D1-6A41-A2FB-F7DB8AAF7CD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49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1400-714A-466F-AC56-EA0D3A1CDA9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95325" y="3505200"/>
            <a:ext cx="7773988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0574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657600"/>
            <a:ext cx="6400800" cy="19812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306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6953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98425"/>
            <a:ext cx="1943100" cy="59975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98425"/>
            <a:ext cx="5676900" cy="5997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0"/>
            <a:ext cx="8137525" cy="8366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244975" cy="51831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44975" cy="51831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B867-94F4-7C41-927C-EEAA8B6AA9F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938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69532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3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7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6953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0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6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6953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3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9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3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pPr defTabSz="457200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34138"/>
            <a:ext cx="1905000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defTabSz="457200"/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 defTabSz="457200"/>
              <a:t>2017/3/29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4138"/>
            <a:ext cx="2895600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defTabSz="457200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4138"/>
            <a:ext cx="1905000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457200"/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 defTabSz="457200"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0" y="820800"/>
            <a:ext cx="9144000" cy="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217200"/>
            <a:ext cx="9144000" cy="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138576"/>
            <a:ext cx="8242299" cy="665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12920"/>
            <a:ext cx="8229600" cy="5128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09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2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gif"/><Relationship Id="rId7" Type="http://schemas.openxmlformats.org/officeDocument/2006/relationships/image" Target="../media/image23.gi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雲解像モデル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deepconv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4856" cy="17526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杉山耕一朗</a:t>
            </a:r>
            <a:r>
              <a:rPr kumimoji="1" lang="en-US" altLang="ja-JP" dirty="0" smtClean="0">
                <a:solidFill>
                  <a:schemeClr val="tx1"/>
                </a:solidFill>
              </a:rPr>
              <a:t>, </a:t>
            </a:r>
            <a:r>
              <a:rPr kumimoji="1" lang="ja-JP" altLang="en-US" dirty="0" smtClean="0">
                <a:solidFill>
                  <a:schemeClr val="tx1"/>
                </a:solidFill>
              </a:rPr>
              <a:t>小高 正嗣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en-US" altLang="ja-JP" dirty="0" err="1" smtClean="0">
                <a:solidFill>
                  <a:schemeClr val="tx1"/>
                </a:solidFill>
              </a:rPr>
              <a:t>deepconv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</a:rPr>
              <a:t>開発グループ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en-US" altLang="ja-JP" dirty="0" smtClean="0">
                <a:solidFill>
                  <a:schemeClr val="tx1"/>
                </a:solidFill>
              </a:rPr>
              <a:t>2017 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 </a:t>
            </a:r>
            <a:r>
              <a:rPr lang="en-US" altLang="ja-JP" dirty="0">
                <a:solidFill>
                  <a:schemeClr val="tx1"/>
                </a:solidFill>
              </a:rPr>
              <a:t>3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</a:rPr>
              <a:t>月 </a:t>
            </a:r>
            <a:r>
              <a:rPr lang="en-US" altLang="ja-JP" dirty="0" smtClean="0">
                <a:solidFill>
                  <a:schemeClr val="tx1"/>
                </a:solidFill>
              </a:rPr>
              <a:t>10 </a:t>
            </a:r>
            <a:r>
              <a:rPr lang="ja-JP" altLang="en-US" dirty="0" smtClean="0">
                <a:solidFill>
                  <a:schemeClr val="tx1"/>
                </a:solidFill>
              </a:rPr>
              <a:t>日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地球流体データ解析・数値計算ワークショップ 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ごくらく </a:t>
            </a:r>
            <a:r>
              <a:rPr lang="en-US" altLang="ja-JP" dirty="0" err="1" smtClean="0"/>
              <a:t>deepconv</a:t>
            </a:r>
            <a:r>
              <a:rPr lang="ja-JP" altLang="en-US" dirty="0" smtClean="0"/>
              <a:t>（２）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テストプログラムを格納したディレクトリに移動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en-US" altLang="ja-JP" b="1" dirty="0" smtClean="0">
                <a:solidFill>
                  <a:srgbClr val="008000"/>
                </a:solidFill>
              </a:rPr>
              <a:t>$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cd</a:t>
            </a:r>
            <a:r>
              <a:rPr lang="ja-JP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exp_setup_files</a:t>
            </a:r>
            <a:endParaRPr lang="en-US" altLang="ja-JP" sz="900" dirty="0" smtClean="0"/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 </a:t>
            </a:r>
            <a:endParaRPr lang="en-US" altLang="ja-JP" dirty="0" smtClean="0"/>
          </a:p>
          <a:p>
            <a:r>
              <a:rPr lang="ja-JP" altLang="en-US" dirty="0" smtClean="0"/>
              <a:t>テスト毎にディレクトリが用意されている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$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ls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01_sound-wave			</a:t>
            </a:r>
            <a:r>
              <a:rPr lang="ja-JP" altLang="en-US" b="1" dirty="0" smtClean="0">
                <a:solidFill>
                  <a:srgbClr val="008000"/>
                </a:solidFill>
              </a:rPr>
              <a:t>（音波）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02_advection			</a:t>
            </a:r>
            <a:r>
              <a:rPr lang="ja-JP" altLang="en-US" b="1" dirty="0" smtClean="0">
                <a:solidFill>
                  <a:srgbClr val="008000"/>
                </a:solidFill>
              </a:rPr>
              <a:t>（移流その１）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02_advection-Qmix		</a:t>
            </a:r>
            <a:r>
              <a:rPr lang="ja-JP" altLang="en-US" b="1" dirty="0" smtClean="0">
                <a:solidFill>
                  <a:srgbClr val="008000"/>
                </a:solidFill>
              </a:rPr>
              <a:t>（移流その２）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03_gravity-wave			</a:t>
            </a:r>
            <a:r>
              <a:rPr lang="ja-JP" altLang="en-US" b="1" dirty="0" smtClean="0">
                <a:solidFill>
                  <a:srgbClr val="008000"/>
                </a:solidFill>
              </a:rPr>
              <a:t>（内部重力波）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04_density-current		</a:t>
            </a:r>
            <a:r>
              <a:rPr lang="ja-JP" altLang="en-US" b="1" dirty="0" smtClean="0">
                <a:solidFill>
                  <a:srgbClr val="008000"/>
                </a:solidFill>
              </a:rPr>
              <a:t>（重力流）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05_warm-bubble		</a:t>
            </a:r>
            <a:r>
              <a:rPr lang="ja-JP" altLang="en-US" b="1" dirty="0" smtClean="0">
                <a:solidFill>
                  <a:srgbClr val="008000"/>
                </a:solidFill>
              </a:rPr>
              <a:t>（サーマルその１）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06_warm-bubble-kw1978	</a:t>
            </a:r>
            <a:r>
              <a:rPr lang="ja-JP" altLang="en-US" b="1" dirty="0" smtClean="0">
                <a:solidFill>
                  <a:srgbClr val="008000"/>
                </a:solidFill>
              </a:rPr>
              <a:t>（サーマルその２）</a:t>
            </a:r>
            <a:endParaRPr kumimoji="1" lang="en-US" altLang="ja-JP" b="1" dirty="0" smtClean="0">
              <a:solidFill>
                <a:srgbClr val="008000"/>
              </a:solidFill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ごくらく </a:t>
            </a:r>
            <a:r>
              <a:rPr lang="en-US" altLang="ja-JP" dirty="0" err="1" smtClean="0"/>
              <a:t>deepconv</a:t>
            </a:r>
            <a:r>
              <a:rPr lang="ja-JP" altLang="en-US" dirty="0" smtClean="0"/>
              <a:t>（３）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ここでは「サーマル実験</a:t>
            </a:r>
            <a:r>
              <a:rPr lang="en-US" altLang="ja-JP" dirty="0" smtClean="0"/>
              <a:t>Ⅰ</a:t>
            </a:r>
            <a:r>
              <a:rPr lang="ja-JP" altLang="en-US" dirty="0" smtClean="0"/>
              <a:t>」実験を行う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en-US" altLang="ja-JP" b="1" dirty="0" smtClean="0">
                <a:solidFill>
                  <a:srgbClr val="008000"/>
                </a:solidFill>
              </a:rPr>
              <a:t>$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cd</a:t>
            </a:r>
            <a:r>
              <a:rPr lang="ja-JP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ja-JP" b="1" dirty="0" smtClean="0">
                <a:solidFill>
                  <a:srgbClr val="008000"/>
                </a:solidFill>
              </a:rPr>
              <a:t>05_warm-bubble</a:t>
            </a:r>
            <a:endParaRPr lang="en-US" altLang="ja-JP" sz="900" dirty="0" smtClean="0"/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 </a:t>
            </a:r>
            <a:endParaRPr lang="en-US" altLang="ja-JP" dirty="0" smtClean="0"/>
          </a:p>
          <a:p>
            <a:r>
              <a:rPr lang="ja-JP" altLang="en-US" dirty="0" smtClean="0"/>
              <a:t>スクリプトを実行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$ ./</a:t>
            </a:r>
            <a:r>
              <a:rPr lang="en-US" altLang="ja-JP" b="1" dirty="0" err="1" smtClean="0">
                <a:solidFill>
                  <a:srgbClr val="008000"/>
                </a:solidFill>
              </a:rPr>
              <a:t>testrun.rb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…</a:t>
            </a:r>
          </a:p>
          <a:p>
            <a:pPr marL="457200" lvl="1" indent="0">
              <a:buNone/>
            </a:pPr>
            <a:r>
              <a:rPr lang="ja-JP" altLang="en-US" b="1" dirty="0" smtClean="0">
                <a:solidFill>
                  <a:srgbClr val="008000"/>
                </a:solidFill>
              </a:rPr>
              <a:t>（しばらくお待ちください）</a:t>
            </a:r>
            <a:endParaRPr lang="en-US" altLang="ja-JP" dirty="0" smtClean="0"/>
          </a:p>
          <a:p>
            <a:endParaRPr lang="en-US" altLang="ja-JP" sz="800" dirty="0" smtClean="0"/>
          </a:p>
          <a:p>
            <a:r>
              <a:rPr lang="ja-JP" altLang="en-US" dirty="0" smtClean="0"/>
              <a:t>計算が終了すると、いくつかの </a:t>
            </a:r>
            <a:r>
              <a:rPr lang="en-US" altLang="ja-JP" dirty="0" err="1" smtClean="0"/>
              <a:t>netCDF</a:t>
            </a:r>
            <a:r>
              <a:rPr lang="en-US" altLang="ja-JP" dirty="0" smtClean="0"/>
              <a:t> </a:t>
            </a:r>
            <a:r>
              <a:rPr lang="ja-JP" altLang="en-US" dirty="0" smtClean="0"/>
              <a:t>ファイルと画像ファイルが作成される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$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ls</a:t>
            </a:r>
            <a:endParaRPr kumimoji="1" lang="en-US" altLang="ja-JP" b="1" dirty="0" smtClean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$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qiv</a:t>
            </a:r>
            <a:r>
              <a:rPr lang="en-US" altLang="ja-JP" b="1" dirty="0" smtClean="0">
                <a:solidFill>
                  <a:srgbClr val="008000"/>
                </a:solidFill>
              </a:rPr>
              <a:t> (</a:t>
            </a:r>
            <a:r>
              <a:rPr lang="ja-JP" altLang="en-US" b="1" dirty="0" smtClean="0">
                <a:solidFill>
                  <a:srgbClr val="008000"/>
                </a:solidFill>
              </a:rPr>
              <a:t>画像ファイル名</a:t>
            </a:r>
            <a:r>
              <a:rPr lang="en-US" altLang="ja-JP" b="1" dirty="0" smtClean="0">
                <a:solidFill>
                  <a:srgbClr val="008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ごくらく </a:t>
            </a:r>
            <a:r>
              <a:rPr lang="en-US" altLang="ja-JP" dirty="0" err="1" smtClean="0"/>
              <a:t>deepconv</a:t>
            </a:r>
            <a:r>
              <a:rPr lang="ja-JP" altLang="en-US" dirty="0" smtClean="0"/>
              <a:t>（</a:t>
            </a:r>
            <a:r>
              <a:rPr lang="en-US" altLang="ja-JP" dirty="0" smtClean="0"/>
              <a:t>4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1744" y="980728"/>
            <a:ext cx="8566720" cy="6696744"/>
          </a:xfrm>
          <a:solidFill>
            <a:schemeClr val="tx2"/>
          </a:solidFill>
        </p:spPr>
        <p:txBody>
          <a:bodyPr/>
          <a:lstStyle/>
          <a:p>
            <a:r>
              <a:rPr lang="ja-JP" altLang="en-US" sz="1600" dirty="0" smtClean="0"/>
              <a:t>スクリプトで実行していた計算を手で実行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en-US" altLang="ja-JP" sz="1600" dirty="0" smtClean="0"/>
              <a:t>     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$ </a:t>
            </a:r>
            <a:r>
              <a:rPr lang="en-US" altLang="ja-JP" sz="1600" b="1" dirty="0" err="1" smtClean="0">
                <a:solidFill>
                  <a:srgbClr val="008000"/>
                </a:solidFill>
              </a:rPr>
              <a:t>cd</a:t>
            </a:r>
            <a:r>
              <a:rPr lang="ja-JP" altLang="en-US" sz="1600" b="1" dirty="0" smtClean="0">
                <a:solidFill>
                  <a:srgbClr val="008000"/>
                </a:solidFill>
              </a:rPr>
              <a:t> 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../	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en-US" altLang="ja-JP" sz="1600" b="1" dirty="0" smtClean="0">
                <a:solidFill>
                  <a:srgbClr val="008000"/>
                </a:solidFill>
              </a:rPr>
              <a:t>     $ </a:t>
            </a:r>
            <a:r>
              <a:rPr lang="en-US" altLang="ja-JP" sz="1600" b="1" dirty="0" err="1" smtClean="0">
                <a:solidFill>
                  <a:srgbClr val="008000"/>
                </a:solidFill>
              </a:rPr>
              <a:t>mkdir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 test</a:t>
            </a:r>
          </a:p>
          <a:p>
            <a:pPr marL="0" indent="0">
              <a:buNone/>
            </a:pPr>
            <a:r>
              <a:rPr lang="en-US" altLang="ja-JP" sz="1600" b="1" dirty="0" smtClean="0">
                <a:solidFill>
                  <a:srgbClr val="008000"/>
                </a:solidFill>
              </a:rPr>
              <a:t>     $ </a:t>
            </a:r>
            <a:r>
              <a:rPr lang="en-US" altLang="ja-JP" sz="1600" b="1" dirty="0" err="1" smtClean="0">
                <a:solidFill>
                  <a:srgbClr val="008000"/>
                </a:solidFill>
              </a:rPr>
              <a:t>cd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 test</a:t>
            </a:r>
            <a:endParaRPr lang="en-US" altLang="ja-JP" sz="1600" dirty="0" smtClean="0"/>
          </a:p>
          <a:p>
            <a:endParaRPr lang="en-US" altLang="ja-JP" sz="800" dirty="0" smtClean="0"/>
          </a:p>
          <a:p>
            <a:r>
              <a:rPr lang="ja-JP" altLang="en-US" sz="1600" dirty="0" smtClean="0"/>
              <a:t>実行ファイル、</a:t>
            </a:r>
            <a:r>
              <a:rPr lang="en-US" altLang="ja-JP" sz="1600" dirty="0" smtClean="0"/>
              <a:t>NAMELIST </a:t>
            </a:r>
            <a:r>
              <a:rPr lang="ja-JP" altLang="en-US" sz="1600" dirty="0" smtClean="0"/>
              <a:t>ファイルをコピー</a:t>
            </a:r>
            <a:endParaRPr lang="en-US" altLang="ja-JP" sz="1600" dirty="0" smtClean="0"/>
          </a:p>
          <a:p>
            <a:pPr marL="457200" lvl="1" indent="0">
              <a:buNone/>
            </a:pPr>
            <a:r>
              <a:rPr lang="en-US" altLang="ja-JP" sz="1600" b="1" dirty="0" smtClean="0">
                <a:solidFill>
                  <a:srgbClr val="008000"/>
                </a:solidFill>
              </a:rPr>
              <a:t>$ cp ../../bin/</a:t>
            </a:r>
            <a:r>
              <a:rPr lang="en-US" altLang="ja-JP" sz="1600" b="1" dirty="0" err="1" smtClean="0">
                <a:solidFill>
                  <a:srgbClr val="008000"/>
                </a:solidFill>
              </a:rPr>
              <a:t>arare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* ./</a:t>
            </a:r>
          </a:p>
          <a:p>
            <a:pPr marL="457200" lvl="1" indent="0">
              <a:buNone/>
            </a:pPr>
            <a:r>
              <a:rPr lang="en-US" altLang="ja-JP" sz="1600" b="1" dirty="0" smtClean="0">
                <a:solidFill>
                  <a:srgbClr val="008000"/>
                </a:solidFill>
              </a:rPr>
              <a:t>$ cp ../05_warm-bubble/*.</a:t>
            </a:r>
            <a:r>
              <a:rPr lang="en-US" altLang="ja-JP" sz="1600" b="1" dirty="0" err="1" smtClean="0">
                <a:solidFill>
                  <a:srgbClr val="008000"/>
                </a:solidFill>
              </a:rPr>
              <a:t>conf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 ./</a:t>
            </a:r>
          </a:p>
          <a:p>
            <a:endParaRPr lang="en-US" altLang="ja-JP" sz="800" dirty="0" smtClean="0"/>
          </a:p>
          <a:p>
            <a:r>
              <a:rPr lang="ja-JP" altLang="en-US" sz="1600" dirty="0" smtClean="0"/>
              <a:t>例として</a:t>
            </a:r>
            <a:r>
              <a:rPr lang="en-US" altLang="ja-JP" sz="1600" dirty="0" smtClean="0"/>
              <a:t>, </a:t>
            </a:r>
            <a:r>
              <a:rPr lang="ja-JP" altLang="en-US" sz="1600" dirty="0" smtClean="0"/>
              <a:t>設定ファイルの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AlphaNDiff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の値を</a:t>
            </a:r>
            <a:r>
              <a:rPr lang="en-US" altLang="ja-JP" sz="1600" dirty="0" smtClean="0"/>
              <a:t> </a:t>
            </a:r>
            <a:br>
              <a:rPr lang="en-US" altLang="ja-JP" sz="1600" dirty="0" smtClean="0"/>
            </a:br>
            <a:r>
              <a:rPr lang="en-US" altLang="ja-JP" sz="1600" dirty="0" smtClean="0"/>
              <a:t>1.0e-2 </a:t>
            </a:r>
            <a:r>
              <a:rPr lang="ja-JP" altLang="en-US" sz="1600" dirty="0" smtClean="0"/>
              <a:t>にしてみよう</a:t>
            </a:r>
            <a:r>
              <a:rPr lang="en-US" altLang="ja-JP" sz="1600" dirty="0" smtClean="0"/>
              <a:t>.</a:t>
            </a:r>
          </a:p>
          <a:p>
            <a:endParaRPr lang="en-US" altLang="ja-JP" sz="800" dirty="0"/>
          </a:p>
          <a:p>
            <a:r>
              <a:rPr lang="ja-JP" altLang="en-US" sz="1600" dirty="0"/>
              <a:t>初期値を作成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     </a:t>
            </a:r>
            <a:r>
              <a:rPr lang="en-US" altLang="ja-JP" sz="1600" b="1" dirty="0">
                <a:solidFill>
                  <a:srgbClr val="008000"/>
                </a:solidFill>
              </a:rPr>
              <a:t>$ ./</a:t>
            </a:r>
            <a:r>
              <a:rPr lang="en-US" altLang="ja-JP" sz="1600" b="1" dirty="0" err="1">
                <a:solidFill>
                  <a:srgbClr val="008000"/>
                </a:solidFill>
              </a:rPr>
              <a:t>arare_init</a:t>
            </a:r>
            <a:r>
              <a:rPr lang="en-US" altLang="ja-JP" sz="1600" b="1" dirty="0">
                <a:solidFill>
                  <a:srgbClr val="008000"/>
                </a:solidFill>
              </a:rPr>
              <a:t>-data –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N=warm-bubble_160x1x80_Center4_Center2_0.0.conf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800" dirty="0"/>
          </a:p>
          <a:p>
            <a:r>
              <a:rPr lang="ja-JP" altLang="en-US" sz="1600" dirty="0"/>
              <a:t>計算を実行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    </a:t>
            </a:r>
            <a:r>
              <a:rPr lang="en-US" altLang="ja-JP" sz="1600" b="1" dirty="0">
                <a:solidFill>
                  <a:srgbClr val="008000"/>
                </a:solidFill>
              </a:rPr>
              <a:t>$ ./</a:t>
            </a:r>
            <a:r>
              <a:rPr lang="en-US" altLang="ja-JP" sz="1600" b="1" dirty="0" err="1">
                <a:solidFill>
                  <a:srgbClr val="008000"/>
                </a:solidFill>
              </a:rPr>
              <a:t>arare</a:t>
            </a:r>
            <a:r>
              <a:rPr lang="en-US" altLang="ja-JP" sz="1600" b="1" dirty="0">
                <a:solidFill>
                  <a:srgbClr val="008000"/>
                </a:solidFill>
              </a:rPr>
              <a:t> –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N=warm-bubble_160x1x80_Center4_Center2_0.0.conf</a:t>
            </a:r>
            <a:endParaRPr lang="en-US" altLang="ja-JP" sz="1600" dirty="0"/>
          </a:p>
          <a:p>
            <a:pPr marL="457200" lvl="1" indent="0">
              <a:buNone/>
            </a:pPr>
            <a:endParaRPr lang="en-US" altLang="ja-JP" sz="800" dirty="0"/>
          </a:p>
          <a:p>
            <a:r>
              <a:rPr lang="ja-JP" altLang="en-US" sz="1600" dirty="0"/>
              <a:t>計算が終了すると、いくつかの </a:t>
            </a:r>
            <a:r>
              <a:rPr lang="en-US" altLang="ja-JP" sz="1600" dirty="0" err="1"/>
              <a:t>netCDF</a:t>
            </a:r>
            <a:r>
              <a:rPr lang="en-US" altLang="ja-JP" sz="1600" dirty="0"/>
              <a:t> </a:t>
            </a:r>
            <a:r>
              <a:rPr lang="ja-JP" altLang="en-US" sz="1600" dirty="0"/>
              <a:t>ファイルが作成される</a:t>
            </a:r>
            <a:endParaRPr lang="en-US" altLang="ja-JP" sz="1600" dirty="0"/>
          </a:p>
          <a:p>
            <a:pPr marL="457200" lvl="1" indent="0">
              <a:buNone/>
            </a:pPr>
            <a:r>
              <a:rPr lang="en-US" altLang="ja-JP" sz="1600" b="1" dirty="0">
                <a:solidFill>
                  <a:srgbClr val="008000"/>
                </a:solidFill>
              </a:rPr>
              <a:t>$ ls</a:t>
            </a:r>
          </a:p>
          <a:p>
            <a:pPr marL="457200" lvl="1" indent="0">
              <a:buNone/>
            </a:pPr>
            <a:r>
              <a:rPr lang="ja-JP" altLang="en-US" sz="1600" b="1" dirty="0">
                <a:solidFill>
                  <a:srgbClr val="008000"/>
                </a:solidFill>
              </a:rPr>
              <a:t>（お手元で確認してください）</a:t>
            </a:r>
            <a:endParaRPr lang="en-US" altLang="ja-JP" sz="1600" b="1" dirty="0">
              <a:solidFill>
                <a:srgbClr val="008000"/>
              </a:solidFill>
            </a:endParaRPr>
          </a:p>
          <a:p>
            <a:endParaRPr lang="en-US" altLang="ja-JP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ごくらく </a:t>
            </a:r>
            <a:r>
              <a:rPr lang="en-US" altLang="ja-JP" dirty="0" err="1" smtClean="0"/>
              <a:t>deepconv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初期値を作成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en-US" altLang="ja-JP" b="1" dirty="0" smtClean="0">
                <a:solidFill>
                  <a:srgbClr val="008000"/>
                </a:solidFill>
              </a:rPr>
              <a:t>$ ./</a:t>
            </a:r>
            <a:r>
              <a:rPr lang="en-US" altLang="ja-JP" b="1" dirty="0" err="1" smtClean="0">
                <a:solidFill>
                  <a:srgbClr val="008000"/>
                </a:solidFill>
              </a:rPr>
              <a:t>arare_init</a:t>
            </a:r>
            <a:r>
              <a:rPr lang="en-US" altLang="ja-JP" b="1" dirty="0" smtClean="0">
                <a:solidFill>
                  <a:srgbClr val="008000"/>
                </a:solidFill>
              </a:rPr>
              <a:t>-data –N=warm-bubble_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160x1x80_Center4_Center2_0.0.conf</a:t>
            </a:r>
            <a:endParaRPr lang="en-US" altLang="ja-JP" sz="900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計算を実行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lang="en-US" altLang="ja-JP" b="1" dirty="0" smtClean="0">
                <a:solidFill>
                  <a:srgbClr val="008000"/>
                </a:solidFill>
              </a:rPr>
              <a:t>$ ./</a:t>
            </a:r>
            <a:r>
              <a:rPr lang="en-US" altLang="ja-JP" b="1" dirty="0" err="1" smtClean="0">
                <a:solidFill>
                  <a:srgbClr val="008000"/>
                </a:solidFill>
              </a:rPr>
              <a:t>arare</a:t>
            </a:r>
            <a:r>
              <a:rPr lang="en-US" altLang="ja-JP" b="1" dirty="0" smtClean="0">
                <a:solidFill>
                  <a:srgbClr val="008000"/>
                </a:solidFill>
              </a:rPr>
              <a:t> –N=warm-bubble_160x1x80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 _Center4_Center2_0.0.conf</a:t>
            </a:r>
            <a:endParaRPr lang="en-US" altLang="ja-JP" sz="900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計算が終了すると、いくつかの </a:t>
            </a:r>
            <a:r>
              <a:rPr lang="en-US" altLang="ja-JP" dirty="0" err="1" smtClean="0"/>
              <a:t>netCDF</a:t>
            </a:r>
            <a:r>
              <a:rPr lang="en-US" altLang="ja-JP" dirty="0" smtClean="0"/>
              <a:t> </a:t>
            </a:r>
            <a:r>
              <a:rPr lang="ja-JP" altLang="en-US" dirty="0" smtClean="0"/>
              <a:t>ファイルが作成される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$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ls</a:t>
            </a:r>
            <a:endParaRPr kumimoji="1" lang="en-US" altLang="ja-JP" b="1" dirty="0" smtClean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r>
              <a:rPr lang="ja-JP" altLang="en-US" b="1" dirty="0" smtClean="0">
                <a:solidFill>
                  <a:srgbClr val="008000"/>
                </a:solidFill>
              </a:rPr>
              <a:t>（お手元で確認してください）</a:t>
            </a:r>
            <a:endParaRPr lang="en-US" altLang="ja-JP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ごくらく </a:t>
            </a:r>
            <a:r>
              <a:rPr lang="en-US" altLang="ja-JP" dirty="0" err="1" smtClean="0"/>
              <a:t>deepconv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描画（温位偏差）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en-US" altLang="ja-JP" b="1" dirty="0" smtClean="0">
                <a:solidFill>
                  <a:srgbClr val="008000"/>
                </a:solidFill>
              </a:rPr>
              <a:t>$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gpview</a:t>
            </a:r>
            <a:r>
              <a:rPr lang="en-US" altLang="ja-JP" b="1" dirty="0" smtClean="0">
                <a:solidFill>
                  <a:srgbClr val="008000"/>
                </a:solidFill>
              </a:rPr>
              <a:t> warm-bubble_160x1x80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 _Center4_Center2_0.0_PTemp.nc@PTemp,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 y=0,t=1020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描画（鉛直流）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en-US" altLang="ja-JP" b="1" dirty="0" smtClean="0">
                <a:solidFill>
                  <a:srgbClr val="008000"/>
                </a:solidFill>
              </a:rPr>
              <a:t>$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gpview</a:t>
            </a:r>
            <a:r>
              <a:rPr lang="en-US" altLang="ja-JP" b="1" dirty="0" smtClean="0">
                <a:solidFill>
                  <a:srgbClr val="008000"/>
                </a:solidFill>
              </a:rPr>
              <a:t> warm-bubble_160x1x80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 _Center4_Center2_0.0_VelZ.nc@VelZ,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 y=0,t=1020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補足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66800"/>
            <a:ext cx="8134672" cy="5029200"/>
          </a:xfrm>
        </p:spPr>
        <p:txBody>
          <a:bodyPr/>
          <a:lstStyle/>
          <a:p>
            <a:r>
              <a:rPr lang="ja-JP" altLang="en-US" dirty="0" smtClean="0"/>
              <a:t>ごくらく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deepconv</a:t>
            </a:r>
            <a:r>
              <a:rPr lang="en-US" altLang="ja-JP" dirty="0"/>
              <a:t>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「気象庁</a:t>
            </a:r>
            <a:r>
              <a:rPr lang="en-US" altLang="ja-JP" dirty="0" smtClean="0"/>
              <a:t> </a:t>
            </a:r>
            <a:r>
              <a:rPr lang="ja-JP" altLang="en-US" dirty="0" smtClean="0"/>
              <a:t>数値</a:t>
            </a:r>
            <a:r>
              <a:rPr lang="ja-JP" altLang="en-US" dirty="0"/>
              <a:t>予報課報告・</a:t>
            </a:r>
            <a:r>
              <a:rPr lang="ja-JP" altLang="en-US" dirty="0" smtClean="0"/>
              <a:t>別冊</a:t>
            </a:r>
            <a:r>
              <a:rPr lang="en-US" altLang="ja-JP" dirty="0" smtClean="0"/>
              <a:t> </a:t>
            </a:r>
            <a:r>
              <a:rPr lang="ja-JP" altLang="en-US" dirty="0" smtClean="0"/>
              <a:t>第</a:t>
            </a:r>
            <a:r>
              <a:rPr lang="en-US" altLang="ja-JP" dirty="0" smtClean="0"/>
              <a:t>60</a:t>
            </a:r>
            <a:r>
              <a:rPr lang="ja-JP" altLang="en-US" dirty="0" smtClean="0"/>
              <a:t>号</a:t>
            </a:r>
            <a:r>
              <a:rPr lang="en-US" altLang="ja-JP" dirty="0" smtClean="0"/>
              <a:t> </a:t>
            </a:r>
            <a:r>
              <a:rPr lang="ja-JP" altLang="en-US" dirty="0" smtClean="0"/>
              <a:t>次</a:t>
            </a:r>
            <a:r>
              <a:rPr lang="ja-JP" altLang="en-US" dirty="0"/>
              <a:t>世代非静力学モデル</a:t>
            </a:r>
            <a:r>
              <a:rPr lang="en-US" altLang="ja-JP" dirty="0" err="1" smtClean="0"/>
              <a:t>asuca</a:t>
            </a:r>
            <a:r>
              <a:rPr lang="ja-JP" altLang="en-US" dirty="0" smtClean="0"/>
              <a:t>」を意識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2.6.6 </a:t>
            </a:r>
            <a:r>
              <a:rPr lang="ja-JP" altLang="en-US" dirty="0" smtClean="0"/>
              <a:t>節</a:t>
            </a:r>
            <a:endParaRPr lang="en-US" altLang="ja-JP" dirty="0" smtClean="0"/>
          </a:p>
          <a:p>
            <a:pPr lvl="1"/>
            <a:r>
              <a:rPr lang="en-US" altLang="ja-JP" sz="1800" dirty="0"/>
              <a:t>http://</a:t>
            </a:r>
            <a:r>
              <a:rPr lang="en-US" altLang="ja-JP" sz="1800" dirty="0" err="1" smtClean="0"/>
              <a:t>www.jma.go.jp</a:t>
            </a:r>
            <a:r>
              <a:rPr lang="en-US" altLang="ja-JP" sz="1800" dirty="0" smtClean="0"/>
              <a:t>/</a:t>
            </a:r>
            <a:r>
              <a:rPr lang="en-US" altLang="ja-JP" sz="1800" dirty="0" err="1" smtClean="0"/>
              <a:t>jma</a:t>
            </a:r>
            <a:r>
              <a:rPr lang="en-US" altLang="ja-JP" sz="1800" dirty="0" smtClean="0"/>
              <a:t>/</a:t>
            </a:r>
            <a:r>
              <a:rPr lang="en-US" altLang="ja-JP" sz="1800" dirty="0" err="1" smtClean="0"/>
              <a:t>kishou</a:t>
            </a:r>
            <a:r>
              <a:rPr lang="en-US" altLang="ja-JP" sz="1800" dirty="0" smtClean="0"/>
              <a:t>/books/</a:t>
            </a:r>
            <a:r>
              <a:rPr lang="en-US" altLang="ja-JP" sz="1800" dirty="0" err="1" smtClean="0"/>
              <a:t>nwpreport</a:t>
            </a:r>
            <a:r>
              <a:rPr lang="en-US" altLang="ja-JP" sz="1800" dirty="0" smtClean="0"/>
              <a:t>/</a:t>
            </a:r>
            <a:r>
              <a:rPr lang="en-US" altLang="ja-JP" sz="1800" dirty="0" err="1" smtClean="0"/>
              <a:t>nwpreport.html</a:t>
            </a:r>
            <a:endParaRPr kumimoji="1"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" y="2996952"/>
            <a:ext cx="4441467" cy="38610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1" y="4511706"/>
            <a:ext cx="5120909" cy="25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789040"/>
            <a:ext cx="5696221" cy="273630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560" y="94922"/>
            <a:ext cx="4752528" cy="61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おわりに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自分で </a:t>
            </a:r>
            <a:r>
              <a:rPr kumimoji="1" lang="en-US" altLang="ja-JP" dirty="0" smtClean="0"/>
              <a:t>NAMELIST </a:t>
            </a:r>
            <a:r>
              <a:rPr kumimoji="1" lang="ja-JP" altLang="en-US" dirty="0" smtClean="0"/>
              <a:t>ファイルを編集することで、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さまざまな実験ができます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くわしくは以下のページを参照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http://www.gfd-dennou.org/library/deepconv/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deepconv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地球流体電脳倶楽部で開発している、地球も含めた惑星大気への応用を想定した雲解像モデル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金星、火星、木星、</a:t>
            </a:r>
            <a:r>
              <a:rPr lang="en-US" altLang="ja-JP" dirty="0" smtClean="0"/>
              <a:t>…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直線直交座標系の格子点モデル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準圧縮方程式系、等方格子、地形なし、水平周期境界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階層モデル群の１つとして整備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コード書法は </a:t>
            </a:r>
            <a:r>
              <a:rPr lang="en-US" altLang="ja-JP" dirty="0" err="1" smtClean="0"/>
              <a:t>dcmodel</a:t>
            </a:r>
            <a:r>
              <a:rPr lang="en-US" altLang="ja-JP" dirty="0" smtClean="0"/>
              <a:t> </a:t>
            </a:r>
            <a:r>
              <a:rPr lang="ja-JP" altLang="en-US" dirty="0" smtClean="0"/>
              <a:t>コーディングルールに沿う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I/O </a:t>
            </a:r>
            <a:r>
              <a:rPr lang="ja-JP" altLang="en-US" dirty="0" smtClean="0"/>
              <a:t>は </a:t>
            </a:r>
            <a:r>
              <a:rPr lang="en-US" altLang="ja-JP" dirty="0" smtClean="0"/>
              <a:t>gtool5</a:t>
            </a:r>
          </a:p>
          <a:p>
            <a:pPr lvl="1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/>
              <a:t>定式化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18488" cy="5327650"/>
          </a:xfrm>
        </p:spPr>
        <p:txBody>
          <a:bodyPr/>
          <a:lstStyle/>
          <a:p>
            <a:r>
              <a:rPr lang="ja-JP" altLang="en-US" sz="1900"/>
              <a:t>状態方程式</a:t>
            </a:r>
          </a:p>
          <a:p>
            <a:pPr lvl="2"/>
            <a:endParaRPr lang="ja-JP" altLang="en-US" sz="1500"/>
          </a:p>
          <a:p>
            <a:pPr lvl="2"/>
            <a:endParaRPr lang="ja-JP" altLang="en-US" sz="1500"/>
          </a:p>
          <a:p>
            <a:r>
              <a:rPr lang="ja-JP" altLang="en-US" sz="1900"/>
              <a:t>速度の式</a:t>
            </a:r>
          </a:p>
          <a:p>
            <a:pPr lvl="3"/>
            <a:endParaRPr lang="ja-JP" altLang="en-US" sz="1500"/>
          </a:p>
          <a:p>
            <a:pPr lvl="3"/>
            <a:endParaRPr lang="ja-JP" altLang="en-US" sz="1300"/>
          </a:p>
          <a:p>
            <a:pPr lvl="4"/>
            <a:endParaRPr lang="ja-JP" altLang="en-US" sz="1300"/>
          </a:p>
          <a:p>
            <a:r>
              <a:rPr lang="ja-JP" altLang="en-US" sz="1900"/>
              <a:t>圧力の式</a:t>
            </a:r>
          </a:p>
          <a:p>
            <a:pPr lvl="3"/>
            <a:endParaRPr lang="ja-JP" altLang="en-US" sz="1300"/>
          </a:p>
          <a:p>
            <a:pPr lvl="4"/>
            <a:endParaRPr lang="ja-JP" altLang="en-US" sz="1300"/>
          </a:p>
          <a:p>
            <a:r>
              <a:rPr lang="ja-JP" altLang="en-US" sz="1900"/>
              <a:t>熱の式</a:t>
            </a:r>
          </a:p>
          <a:p>
            <a:pPr lvl="1"/>
            <a:endParaRPr lang="ja-JP" altLang="en-US" sz="1800"/>
          </a:p>
          <a:p>
            <a:pPr lvl="1"/>
            <a:endParaRPr lang="ja-JP" altLang="en-US" sz="1800"/>
          </a:p>
          <a:p>
            <a:r>
              <a:rPr lang="ja-JP" altLang="en-US" sz="1900"/>
              <a:t>凝縮成分の保存式（蒸気，雲，雨 </a:t>
            </a:r>
            <a:r>
              <a:rPr lang="en-US" altLang="ja-JP" sz="1900"/>
              <a:t>× </a:t>
            </a:r>
            <a:r>
              <a:rPr lang="ja-JP" altLang="en-US" sz="1900"/>
              <a:t>成分）</a:t>
            </a:r>
          </a:p>
        </p:txBody>
      </p:sp>
      <p:pic>
        <p:nvPicPr>
          <p:cNvPr id="307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1982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900113" y="1628775"/>
            <a:ext cx="7777162" cy="400050"/>
            <a:chOff x="284" y="12304"/>
            <a:chExt cx="8075" cy="461"/>
          </a:xfrm>
        </p:grpSpPr>
        <p:pic>
          <p:nvPicPr>
            <p:cNvPr id="30736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2313"/>
              <a:ext cx="533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" y="12304"/>
              <a:ext cx="254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71104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73688"/>
            <a:ext cx="5988050" cy="9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3072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92600"/>
            <a:ext cx="45958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9" name="Group 11"/>
          <p:cNvGrpSpPr>
            <a:grpSpLocks/>
          </p:cNvGrpSpPr>
          <p:nvPr/>
        </p:nvGrpSpPr>
        <p:grpSpPr bwMode="auto">
          <a:xfrm>
            <a:off x="6659563" y="3644900"/>
            <a:ext cx="2270125" cy="1395413"/>
            <a:chOff x="6271" y="14209"/>
            <a:chExt cx="2858" cy="1769"/>
          </a:xfrm>
        </p:grpSpPr>
        <p:grpSp>
          <p:nvGrpSpPr>
            <p:cNvPr id="30730" name="Group 12"/>
            <p:cNvGrpSpPr>
              <a:grpSpLocks/>
            </p:cNvGrpSpPr>
            <p:nvPr/>
          </p:nvGrpSpPr>
          <p:grpSpPr bwMode="auto">
            <a:xfrm>
              <a:off x="6366" y="14289"/>
              <a:ext cx="2763" cy="1588"/>
              <a:chOff x="6366" y="14289"/>
              <a:chExt cx="2763" cy="1588"/>
            </a:xfrm>
          </p:grpSpPr>
          <p:pic>
            <p:nvPicPr>
              <p:cNvPr id="30732" name="Picture 13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1" y="14289"/>
                <a:ext cx="848" cy="1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733" name="Group 14"/>
              <p:cNvGrpSpPr>
                <a:grpSpLocks/>
              </p:cNvGrpSpPr>
              <p:nvPr/>
            </p:nvGrpSpPr>
            <p:grpSpPr bwMode="auto">
              <a:xfrm>
                <a:off x="6366" y="14289"/>
                <a:ext cx="1817" cy="1588"/>
                <a:chOff x="6366" y="14289"/>
                <a:chExt cx="1817" cy="1588"/>
              </a:xfrm>
            </p:grpSpPr>
            <p:pic>
              <p:nvPicPr>
                <p:cNvPr id="30734" name="Picture 15" descr="txp_fig"/>
                <p:cNvPicPr>
                  <a:picLocks noChangeAspect="1" noChangeArrowheads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66" y="14289"/>
                  <a:ext cx="736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5" name="Picture 16" descr="txp_fig"/>
                <p:cNvPicPr>
                  <a:picLocks noChangeAspect="1" noChangeArrowheads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48" y="14446"/>
                  <a:ext cx="935" cy="1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0731" name="Rectangle 17"/>
            <p:cNvSpPr>
              <a:spLocks noChangeArrowheads="1"/>
            </p:cNvSpPr>
            <p:nvPr/>
          </p:nvSpPr>
          <p:spPr bwMode="auto">
            <a:xfrm>
              <a:off x="6271" y="14209"/>
              <a:ext cx="2857" cy="1769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681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Avenir Next Regular"/>
                <a:cs typeface="Avenir Next Regular"/>
              </a:rPr>
              <a:t>計算例：土星・天王星（２Ｄ）</a:t>
            </a:r>
            <a:endParaRPr kumimoji="1" lang="ja-JP" altLang="en-US" dirty="0">
              <a:latin typeface="Avenir Next Regular"/>
              <a:cs typeface="Avenir Next Regular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>
                <a:latin typeface="Avenir Next Regular" charset="0"/>
                <a:ea typeface="ＭＳ Ｐゴシック" charset="0"/>
                <a:cs typeface="Avenir Next Regular" charset="0"/>
              </a:rPr>
              <a:t>３種類の雲の生成を考慮した、熱強制固定計算</a:t>
            </a:r>
            <a:endParaRPr lang="en-US" altLang="ja-JP" dirty="0" smtClean="0">
              <a:latin typeface="Avenir Next Regular" charset="0"/>
              <a:ea typeface="ＭＳ Ｐゴシック" charset="0"/>
              <a:cs typeface="Avenir Next Regular" charset="0"/>
            </a:endParaRPr>
          </a:p>
          <a:p>
            <a:pPr lvl="1"/>
            <a:r>
              <a:rPr lang="en-US" altLang="ja-JP" dirty="0" smtClean="0">
                <a:latin typeface="Avenir Next Regular" charset="0"/>
                <a:ea typeface="ＭＳ Ｐゴシック" charset="0"/>
                <a:cs typeface="Avenir Next Regular" charset="0"/>
              </a:rPr>
              <a:t>1024 km x 500 / 650 km </a:t>
            </a:r>
          </a:p>
          <a:p>
            <a:pPr lvl="1"/>
            <a:r>
              <a:rPr lang="en-US" altLang="ja-JP" dirty="0" err="1" smtClean="0">
                <a:latin typeface="Avenir Next Regular" charset="0"/>
                <a:ea typeface="ＭＳ Ｐゴシック" charset="0"/>
                <a:cs typeface="Avenir Next Regular" charset="0"/>
              </a:rPr>
              <a:t>dx</a:t>
            </a:r>
            <a:r>
              <a:rPr lang="en-US" altLang="ja-JP" dirty="0" smtClean="0">
                <a:latin typeface="Avenir Next Regular" charset="0"/>
                <a:ea typeface="ＭＳ Ｐゴシック" charset="0"/>
                <a:cs typeface="Avenir Next Regular" charset="0"/>
              </a:rPr>
              <a:t> = </a:t>
            </a:r>
            <a:r>
              <a:rPr lang="en-US" altLang="ja-JP" dirty="0" err="1" smtClean="0">
                <a:latin typeface="Avenir Next Regular" charset="0"/>
                <a:ea typeface="ＭＳ Ｐゴシック" charset="0"/>
                <a:cs typeface="Avenir Next Regular" charset="0"/>
              </a:rPr>
              <a:t>dz</a:t>
            </a:r>
            <a:r>
              <a:rPr lang="en-US" altLang="ja-JP" dirty="0" smtClean="0">
                <a:latin typeface="Avenir Next Regular" charset="0"/>
                <a:ea typeface="ＭＳ Ｐゴシック" charset="0"/>
                <a:cs typeface="Avenir Next Regular" charset="0"/>
              </a:rPr>
              <a:t> = 2km</a:t>
            </a:r>
          </a:p>
          <a:p>
            <a:pPr lvl="0"/>
            <a:endParaRPr lang="en-US" altLang="ja-JP" dirty="0" smtClean="0">
              <a:latin typeface="Avenir Next Regular" charset="0"/>
              <a:ea typeface="ＭＳ Ｐゴシック" charset="0"/>
              <a:cs typeface="Avenir Next Regular" charset="0"/>
            </a:endParaRPr>
          </a:p>
          <a:p>
            <a:pPr lvl="0"/>
            <a:endParaRPr lang="en-US" altLang="ja-JP" dirty="0">
              <a:latin typeface="Avenir Next Regular" charset="0"/>
              <a:ea typeface="ＭＳ Ｐゴシック" charset="0"/>
              <a:cs typeface="Avenir Next Regular" charset="0"/>
            </a:endParaRPr>
          </a:p>
        </p:txBody>
      </p:sp>
      <p:grpSp>
        <p:nvGrpSpPr>
          <p:cNvPr id="5" name="グループ化 30"/>
          <p:cNvGrpSpPr/>
          <p:nvPr/>
        </p:nvGrpSpPr>
        <p:grpSpPr>
          <a:xfrm>
            <a:off x="-2054585" y="3140968"/>
            <a:ext cx="13250990" cy="3392782"/>
            <a:chOff x="-2054585" y="2604878"/>
            <a:chExt cx="13250990" cy="3392782"/>
          </a:xfrm>
        </p:grpSpPr>
        <p:pic>
          <p:nvPicPr>
            <p:cNvPr id="8" name="図 7" descr="sR003-cloud-t_45900000-y_0000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67" b="37037"/>
            <a:stretch/>
          </p:blipFill>
          <p:spPr>
            <a:xfrm>
              <a:off x="88902" y="2809099"/>
              <a:ext cx="5351780" cy="1659389"/>
            </a:xfrm>
            <a:prstGeom prst="rect">
              <a:avLst/>
            </a:prstGeom>
          </p:spPr>
        </p:pic>
        <p:pic>
          <p:nvPicPr>
            <p:cNvPr id="6" name="図 5" descr="sR003-w-PT-Km-t_45900000-y_0000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889"/>
            <a:stretch/>
          </p:blipFill>
          <p:spPr>
            <a:xfrm>
              <a:off x="88901" y="4443673"/>
              <a:ext cx="5351780" cy="1526704"/>
            </a:xfrm>
            <a:prstGeom prst="rect">
              <a:avLst/>
            </a:prstGeom>
          </p:spPr>
        </p:pic>
        <p:pic>
          <p:nvPicPr>
            <p:cNvPr id="12" name="図 11" descr="uR003-cloud-t_35860000-y_0000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01" r="17797" b="37037"/>
            <a:stretch/>
          </p:blipFill>
          <p:spPr>
            <a:xfrm>
              <a:off x="4658314" y="2809099"/>
              <a:ext cx="4399324" cy="1666059"/>
            </a:xfrm>
            <a:prstGeom prst="rect">
              <a:avLst/>
            </a:prstGeom>
          </p:spPr>
        </p:pic>
        <p:pic>
          <p:nvPicPr>
            <p:cNvPr id="13" name="図 12" descr="uR003-w-PT-Km-t_35860000-y_0000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90" b="68333"/>
            <a:stretch/>
          </p:blipFill>
          <p:spPr>
            <a:xfrm>
              <a:off x="4658314" y="4443672"/>
              <a:ext cx="4415754" cy="1553988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01700" y="2604878"/>
              <a:ext cx="103156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2000" dirty="0">
                  <a:solidFill>
                    <a:srgbClr val="0000FF"/>
                  </a:solidFill>
                  <a:latin typeface="ヒラギノ角ゴ ProN W3"/>
                  <a:ea typeface="ヒラギノ角ゴ ProN W3"/>
                  <a:cs typeface="ヒラギノ角ゴ ProN W3"/>
                </a:rPr>
                <a:t>Saturn</a:t>
              </a:r>
              <a:endParaRPr lang="ja-JP" altLang="en-US" sz="2000" dirty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753100" y="2604878"/>
              <a:ext cx="1095427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2000" dirty="0">
                  <a:solidFill>
                    <a:srgbClr val="0000FF"/>
                  </a:solidFill>
                  <a:latin typeface="ヒラギノ角ゴ ProN W3"/>
                  <a:ea typeface="ヒラギノ角ゴ ProN W3"/>
                  <a:cs typeface="ヒラギノ角ゴ ProN W3"/>
                </a:rPr>
                <a:t>Uranus</a:t>
              </a:r>
              <a:endParaRPr lang="ja-JP" altLang="en-US" sz="2000" dirty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 bwMode="auto">
            <a:xfrm>
              <a:off x="4521200" y="2604878"/>
              <a:ext cx="12700" cy="3392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テキスト ボックス 17"/>
            <p:cNvSpPr txBox="1"/>
            <p:nvPr/>
          </p:nvSpPr>
          <p:spPr>
            <a:xfrm>
              <a:off x="98552" y="3004988"/>
              <a:ext cx="46990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600" b="1" dirty="0">
                  <a:solidFill>
                    <a:srgbClr val="FF0000"/>
                  </a:solidFill>
                </a:rPr>
                <a:t>0.1</a:t>
              </a: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r>
                <a:rPr lang="en-US" altLang="ja-JP" sz="1600" b="1" dirty="0">
                  <a:solidFill>
                    <a:srgbClr val="FF0000"/>
                  </a:solidFill>
                </a:rPr>
                <a:t>20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600659" y="3047288"/>
              <a:ext cx="52700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600" b="1" dirty="0">
                  <a:solidFill>
                    <a:srgbClr val="FF0000"/>
                  </a:solidFill>
                </a:rPr>
                <a:t>0.1</a:t>
              </a: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r>
                <a:rPr lang="en-US" altLang="ja-JP" sz="1600" b="1" dirty="0">
                  <a:solidFill>
                    <a:srgbClr val="FF0000"/>
                  </a:solidFill>
                </a:rPr>
                <a:t>100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6802" y="4504758"/>
              <a:ext cx="46990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600" b="1" dirty="0">
                  <a:solidFill>
                    <a:srgbClr val="FF0000"/>
                  </a:solidFill>
                </a:rPr>
                <a:t>0.1</a:t>
              </a: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r>
                <a:rPr lang="en-US" altLang="ja-JP" sz="1600" b="1" dirty="0">
                  <a:solidFill>
                    <a:srgbClr val="FF0000"/>
                  </a:solidFill>
                </a:rPr>
                <a:t>20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597525" y="4556864"/>
              <a:ext cx="52700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600" b="1" dirty="0">
                  <a:solidFill>
                    <a:srgbClr val="FF0000"/>
                  </a:solidFill>
                </a:rPr>
                <a:t>0.1</a:t>
              </a: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endParaRPr lang="en-US" altLang="ja-JP" sz="1600" b="1" dirty="0">
                <a:solidFill>
                  <a:srgbClr val="FF0000"/>
                </a:solidFill>
              </a:endParaRPr>
            </a:p>
            <a:p>
              <a:pPr defTabSz="457200"/>
              <a:r>
                <a:rPr lang="en-US" altLang="ja-JP" sz="1600" b="1" dirty="0">
                  <a:solidFill>
                    <a:srgbClr val="FF0000"/>
                  </a:solidFill>
                </a:rPr>
                <a:t>100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 bwMode="auto">
            <a:xfrm>
              <a:off x="-2054585" y="5334930"/>
              <a:ext cx="6071873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線コネクタ 34"/>
            <p:cNvCxnSpPr/>
            <p:nvPr/>
          </p:nvCxnSpPr>
          <p:spPr bwMode="auto">
            <a:xfrm>
              <a:off x="5124532" y="5422900"/>
              <a:ext cx="6071873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テキスト ボックス 35"/>
            <p:cNvSpPr txBox="1"/>
            <p:nvPr/>
          </p:nvSpPr>
          <p:spPr>
            <a:xfrm>
              <a:off x="3150888" y="3737135"/>
              <a:ext cx="47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FF0000"/>
                  </a:solidFill>
                </a:rPr>
                <a:t>H</a:t>
              </a:r>
              <a:r>
                <a:rPr lang="en-US" altLang="ja-JP" sz="12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ja-JP" sz="1200" dirty="0">
                  <a:solidFill>
                    <a:srgbClr val="FF0000"/>
                  </a:solidFill>
                </a:rPr>
                <a:t>O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651744" y="3113442"/>
              <a:ext cx="4639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00FF"/>
                  </a:solidFill>
                </a:rPr>
                <a:t>NH</a:t>
              </a:r>
              <a:r>
                <a:rPr lang="en-US" altLang="ja-JP" sz="1200" baseline="-25000" dirty="0">
                  <a:solidFill>
                    <a:srgbClr val="0000FF"/>
                  </a:solidFill>
                </a:rPr>
                <a:t>3</a:t>
              </a:r>
              <a:endParaRPr lang="ja-JP" altLang="en-US" sz="12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945678" y="3405975"/>
              <a:ext cx="6777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8000"/>
                  </a:solidFill>
                </a:rPr>
                <a:t>NH</a:t>
              </a:r>
              <a:r>
                <a:rPr lang="en-US" altLang="ja-JP" sz="1200" baseline="-25000" dirty="0">
                  <a:solidFill>
                    <a:srgbClr val="008000"/>
                  </a:solidFill>
                </a:rPr>
                <a:t>4</a:t>
              </a:r>
              <a:r>
                <a:rPr lang="en-US" altLang="ja-JP" sz="1200" dirty="0">
                  <a:solidFill>
                    <a:srgbClr val="008000"/>
                  </a:solidFill>
                </a:rPr>
                <a:t>SH</a:t>
              </a:r>
              <a:endParaRPr lang="ja-JP" altLang="en-US" sz="1200" dirty="0">
                <a:solidFill>
                  <a:srgbClr val="008000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805755" y="3878736"/>
              <a:ext cx="47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FF0000"/>
                  </a:solidFill>
                </a:rPr>
                <a:t>H</a:t>
              </a:r>
              <a:r>
                <a:rPr lang="en-US" altLang="ja-JP" sz="12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ja-JP" sz="1200" dirty="0">
                  <a:solidFill>
                    <a:srgbClr val="FF0000"/>
                  </a:solidFill>
                </a:rPr>
                <a:t>O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474634" y="3321637"/>
              <a:ext cx="4639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00FF"/>
                  </a:solidFill>
                </a:rPr>
                <a:t>NH</a:t>
              </a:r>
              <a:r>
                <a:rPr lang="en-US" altLang="ja-JP" sz="1200" baseline="-25000" dirty="0">
                  <a:solidFill>
                    <a:srgbClr val="0000FF"/>
                  </a:solidFill>
                </a:rPr>
                <a:t>3</a:t>
              </a:r>
              <a:endParaRPr lang="ja-JP" altLang="en-US" sz="12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496454" y="3598636"/>
              <a:ext cx="6777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8000"/>
                  </a:solidFill>
                </a:rPr>
                <a:t>NH</a:t>
              </a:r>
              <a:r>
                <a:rPr lang="en-US" altLang="ja-JP" sz="1200" baseline="-25000" dirty="0">
                  <a:solidFill>
                    <a:srgbClr val="008000"/>
                  </a:solidFill>
                </a:rPr>
                <a:t>4</a:t>
              </a:r>
              <a:r>
                <a:rPr lang="en-US" altLang="ja-JP" sz="1200" dirty="0">
                  <a:solidFill>
                    <a:srgbClr val="008000"/>
                  </a:solidFill>
                </a:rPr>
                <a:t>SH</a:t>
              </a:r>
              <a:endParaRPr lang="ja-JP" altLang="en-US" sz="1200" dirty="0">
                <a:solidFill>
                  <a:srgbClr val="008000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223934" y="3117572"/>
              <a:ext cx="4639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FF0000"/>
                  </a:solidFill>
                </a:rPr>
                <a:t>CH</a:t>
              </a:r>
              <a:r>
                <a:rPr lang="en-US" altLang="ja-JP" sz="1200" baseline="-25000" dirty="0">
                  <a:solidFill>
                    <a:srgbClr val="FF0000"/>
                  </a:solidFill>
                </a:rPr>
                <a:t>4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226733" y="5077953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400" dirty="0">
                  <a:solidFill>
                    <a:srgbClr val="FF0000"/>
                  </a:solidFill>
                  <a:latin typeface="Avenir Next Regular"/>
                  <a:cs typeface="Avenir Next Regular"/>
                </a:rPr>
                <a:t>H</a:t>
              </a:r>
              <a:r>
                <a:rPr lang="en-US" altLang="ja-JP" sz="1400" baseline="-25000" dirty="0">
                  <a:solidFill>
                    <a:srgbClr val="FF0000"/>
                  </a:solidFill>
                  <a:latin typeface="Avenir Next Regular"/>
                  <a:cs typeface="Avenir Next Regular"/>
                </a:rPr>
                <a:t>2</a:t>
              </a:r>
              <a:r>
                <a:rPr lang="en-US" altLang="ja-JP" sz="1400" dirty="0">
                  <a:solidFill>
                    <a:srgbClr val="FF0000"/>
                  </a:solidFill>
                  <a:latin typeface="Avenir Next Regular"/>
                  <a:cs typeface="Avenir Next Regular"/>
                </a:rPr>
                <a:t>O LCL</a:t>
              </a:r>
              <a:endParaRPr lang="ja-JP" altLang="en-US" sz="1400" dirty="0">
                <a:solidFill>
                  <a:srgbClr val="FF0000"/>
                </a:solidFill>
                <a:latin typeface="Avenir Next Regular"/>
                <a:cs typeface="Avenir Next Regular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811857" y="5165923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400" dirty="0">
                  <a:solidFill>
                    <a:srgbClr val="FF0000"/>
                  </a:solidFill>
                  <a:latin typeface="Avenir Next Regular"/>
                  <a:cs typeface="Avenir Next Regular"/>
                </a:rPr>
                <a:t>H</a:t>
              </a:r>
              <a:r>
                <a:rPr lang="en-US" altLang="ja-JP" sz="1400" baseline="-25000" dirty="0">
                  <a:solidFill>
                    <a:srgbClr val="FF0000"/>
                  </a:solidFill>
                  <a:latin typeface="Avenir Next Regular"/>
                  <a:cs typeface="Avenir Next Regular"/>
                </a:rPr>
                <a:t>2</a:t>
              </a:r>
              <a:r>
                <a:rPr lang="en-US" altLang="ja-JP" sz="1400" dirty="0">
                  <a:solidFill>
                    <a:srgbClr val="FF0000"/>
                  </a:solidFill>
                  <a:latin typeface="Avenir Next Regular"/>
                  <a:cs typeface="Avenir Next Regular"/>
                </a:rPr>
                <a:t>O LCL</a:t>
              </a:r>
              <a:endParaRPr lang="ja-JP" altLang="en-US" sz="1400" dirty="0">
                <a:solidFill>
                  <a:srgbClr val="FF0000"/>
                </a:solidFill>
                <a:latin typeface="Avenir Next Regular"/>
                <a:cs typeface="Avenir Next Regular"/>
              </a:endParaRPr>
            </a:p>
          </p:txBody>
        </p:sp>
      </p:grpSp>
      <p:grpSp>
        <p:nvGrpSpPr>
          <p:cNvPr id="7" name="Group 2098"/>
          <p:cNvGrpSpPr>
            <a:grpSpLocks/>
          </p:cNvGrpSpPr>
          <p:nvPr/>
        </p:nvGrpSpPr>
        <p:grpSpPr bwMode="auto">
          <a:xfrm>
            <a:off x="7596336" y="2060848"/>
            <a:ext cx="1383608" cy="1135873"/>
            <a:chOff x="13120" y="10217"/>
            <a:chExt cx="480" cy="390"/>
          </a:xfrm>
        </p:grpSpPr>
        <p:pic>
          <p:nvPicPr>
            <p:cNvPr id="23" name="Picture 2099" descr="rgb-tran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0" y="10217"/>
              <a:ext cx="40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100"/>
            <p:cNvSpPr txBox="1">
              <a:spLocks noChangeArrowheads="1"/>
            </p:cNvSpPr>
            <p:nvPr/>
          </p:nvSpPr>
          <p:spPr bwMode="auto">
            <a:xfrm>
              <a:off x="13146" y="10219"/>
              <a:ext cx="36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912813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altLang="ja-JP" sz="1600" b="1" dirty="0" smtClean="0">
                  <a:solidFill>
                    <a:srgbClr val="000000"/>
                  </a:solidFill>
                </a:rPr>
                <a:t>H</a:t>
              </a:r>
              <a:r>
                <a:rPr kumimoji="0" lang="en-US" altLang="ja-JP" sz="1600" b="1" baseline="-25000" dirty="0" smtClean="0">
                  <a:solidFill>
                    <a:srgbClr val="000000"/>
                  </a:solidFill>
                </a:rPr>
                <a:t>2</a:t>
              </a:r>
              <a:r>
                <a:rPr kumimoji="0" lang="en-US" altLang="ja-JP" sz="1600" b="1" dirty="0" smtClean="0">
                  <a:solidFill>
                    <a:srgbClr val="000000"/>
                  </a:solidFill>
                </a:rPr>
                <a:t>O, CH</a:t>
              </a:r>
              <a:r>
                <a:rPr kumimoji="0" lang="en-US" altLang="ja-JP" sz="1600" b="1" baseline="-25000" dirty="0" smtClean="0">
                  <a:solidFill>
                    <a:srgbClr val="000000"/>
                  </a:solidFill>
                </a:rPr>
                <a:t>4</a:t>
              </a:r>
              <a:endParaRPr kumimoji="0" lang="en-US" altLang="ja-JP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2101"/>
            <p:cNvSpPr txBox="1">
              <a:spLocks noChangeArrowheads="1"/>
            </p:cNvSpPr>
            <p:nvPr/>
          </p:nvSpPr>
          <p:spPr bwMode="auto">
            <a:xfrm rot="19694248">
              <a:off x="13309" y="10427"/>
              <a:ext cx="29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912813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altLang="ja-JP" sz="1600" b="1" dirty="0">
                  <a:solidFill>
                    <a:srgbClr val="000000"/>
                  </a:solidFill>
                </a:rPr>
                <a:t>NH</a:t>
              </a:r>
              <a:r>
                <a:rPr kumimoji="0" lang="en-US" altLang="ja-JP" sz="1600" b="1" baseline="-25000" dirty="0">
                  <a:solidFill>
                    <a:srgbClr val="000000"/>
                  </a:solidFill>
                </a:rPr>
                <a:t>4</a:t>
              </a:r>
              <a:r>
                <a:rPr kumimoji="0" lang="en-US" altLang="ja-JP" sz="1600" b="1" dirty="0">
                  <a:solidFill>
                    <a:srgbClr val="000000"/>
                  </a:solidFill>
                </a:rPr>
                <a:t>SH</a:t>
              </a:r>
              <a:endParaRPr kumimoji="0" lang="en-US" altLang="ja-JP" sz="16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2102"/>
            <p:cNvSpPr txBox="1">
              <a:spLocks noChangeArrowheads="1"/>
            </p:cNvSpPr>
            <p:nvPr/>
          </p:nvSpPr>
          <p:spPr bwMode="auto">
            <a:xfrm rot="2873849">
              <a:off x="13124" y="10437"/>
              <a:ext cx="19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912813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2813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altLang="ja-JP" sz="1600" b="1" dirty="0">
                  <a:solidFill>
                    <a:srgbClr val="FFFFFF"/>
                  </a:solidFill>
                </a:rPr>
                <a:t>NH</a:t>
              </a:r>
              <a:r>
                <a:rPr kumimoji="0" lang="en-US" altLang="ja-JP" sz="1600" b="1" baseline="-25000" dirty="0">
                  <a:solidFill>
                    <a:srgbClr val="FFFFFF"/>
                  </a:solidFill>
                </a:rPr>
                <a:t>3</a:t>
              </a:r>
              <a:endParaRPr kumimoji="0" lang="en-US" altLang="ja-JP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5418680" y="6463216"/>
            <a:ext cx="365997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杉山、他　</a:t>
            </a:r>
            <a:r>
              <a:rPr lang="en-US" altLang="ja-JP" dirty="0" smtClean="0"/>
              <a:t>2015</a:t>
            </a:r>
            <a:r>
              <a:rPr lang="ja-JP" altLang="en-US" dirty="0"/>
              <a:t>：</a:t>
            </a:r>
            <a:r>
              <a:rPr lang="ja-JP" altLang="en-US" dirty="0" smtClean="0"/>
              <a:t>気象学会春季大会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21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685800" y="5280744"/>
            <a:ext cx="7772400" cy="12446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defTabSz="457200"/>
            <a:r>
              <a:rPr lang="ja-JP" altLang="en-US" dirty="0" smtClean="0"/>
              <a:t>雲層（高度</a:t>
            </a:r>
            <a:r>
              <a:rPr lang="en-US" altLang="ja-JP" dirty="0" smtClean="0"/>
              <a:t>45</a:t>
            </a:r>
            <a:r>
              <a:rPr lang="ja-JP" altLang="en-US" dirty="0" smtClean="0"/>
              <a:t>～</a:t>
            </a:r>
            <a:r>
              <a:rPr lang="en-US" altLang="ja-JP" dirty="0" smtClean="0"/>
              <a:t>55km</a:t>
            </a:r>
            <a:r>
              <a:rPr lang="ja-JP" altLang="en-US" dirty="0" smtClean="0"/>
              <a:t>）の対流</a:t>
            </a:r>
            <a:endParaRPr lang="en-US" altLang="ja-JP" dirty="0" smtClean="0"/>
          </a:p>
          <a:p>
            <a:pPr lvl="1" defTabSz="457200"/>
            <a:r>
              <a:rPr lang="en-US" altLang="ja-JP" dirty="0" smtClean="0"/>
              <a:t>128 km x 128 km x 30 km</a:t>
            </a:r>
            <a:r>
              <a:rPr lang="ja-JP" altLang="en-US" dirty="0" err="1" smtClean="0"/>
              <a:t>、</a:t>
            </a:r>
            <a:endParaRPr lang="en-US" altLang="ja-JP" dirty="0" smtClean="0"/>
          </a:p>
          <a:p>
            <a:pPr lvl="1" defTabSz="457200"/>
            <a:r>
              <a:rPr lang="en-US" altLang="ja-JP" dirty="0" err="1" smtClean="0"/>
              <a:t>dx</a:t>
            </a:r>
            <a:r>
              <a:rPr lang="en-US" altLang="ja-JP" dirty="0" smtClean="0"/>
              <a:t>=</a:t>
            </a:r>
            <a:r>
              <a:rPr lang="en-US" altLang="ja-JP" dirty="0" err="1" smtClean="0"/>
              <a:t>dy</a:t>
            </a:r>
            <a:r>
              <a:rPr lang="en-US" altLang="ja-JP" dirty="0" smtClean="0"/>
              <a:t>=200 m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dz</a:t>
            </a:r>
            <a:r>
              <a:rPr lang="en-US" altLang="ja-JP" dirty="0" smtClean="0"/>
              <a:t>=125 m </a:t>
            </a:r>
          </a:p>
          <a:p>
            <a:pPr defTabSz="457200"/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計算例：金星（</a:t>
            </a:r>
            <a:r>
              <a:rPr lang="en-US" altLang="ja-JP" dirty="0" smtClean="0"/>
              <a:t>3D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grpSp>
        <p:nvGrpSpPr>
          <p:cNvPr id="3" name="図形グループ 29"/>
          <p:cNvGrpSpPr/>
          <p:nvPr/>
        </p:nvGrpSpPr>
        <p:grpSpPr>
          <a:xfrm>
            <a:off x="444500" y="897325"/>
            <a:ext cx="4882968" cy="4313794"/>
            <a:chOff x="444500" y="2038956"/>
            <a:chExt cx="4882968" cy="431379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print"/>
            <a:srcRect t="6245" b="50173"/>
            <a:stretch/>
          </p:blipFill>
          <p:spPr>
            <a:xfrm>
              <a:off x="911425" y="2410953"/>
              <a:ext cx="4084320" cy="1780047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 cstate="print"/>
            <a:srcRect t="10775" r="805" b="43760"/>
            <a:stretch/>
          </p:blipFill>
          <p:spPr>
            <a:xfrm>
              <a:off x="944304" y="4457700"/>
              <a:ext cx="4051441" cy="1856950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459429" y="2330749"/>
              <a:ext cx="1133644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b="1" dirty="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鉛直速度</a:t>
              </a:r>
              <a:endParaRPr lang="en-US" altLang="ja-JP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sz="2800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sz="2000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sz="2000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r>
                <a:rPr lang="ja-JP" altLang="en-US" b="1" dirty="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温位偏差</a:t>
              </a:r>
              <a:endParaRPr lang="en-US" altLang="ja-JP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58590" y="2318049"/>
              <a:ext cx="864339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(x10 km)</a:t>
              </a:r>
              <a:endParaRPr lang="ja-JP" altLang="en-US" sz="12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216067" y="2468685"/>
              <a:ext cx="364202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20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6</a:t>
              </a:r>
            </a:p>
            <a:p>
              <a:pPr defTabSz="457200"/>
              <a:endParaRPr lang="en-US" altLang="ja-JP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  <a:p>
              <a:pPr defTabSz="457200"/>
              <a:endParaRPr lang="en-US" altLang="ja-JP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  <a:p>
              <a:pPr defTabSz="457200"/>
              <a:endParaRPr lang="en-US" altLang="ja-JP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  <a:p>
              <a:pPr defTabSz="457200"/>
              <a:r>
                <a:rPr lang="en-US" altLang="ja-JP" sz="20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4</a:t>
              </a:r>
            </a:p>
            <a:p>
              <a:pPr defTabSz="457200"/>
              <a:endParaRPr lang="en-US" altLang="ja-JP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  <a:p>
              <a:pPr defTabSz="457200"/>
              <a:r>
                <a:rPr lang="en-US" altLang="ja-JP" sz="20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6</a:t>
              </a:r>
            </a:p>
            <a:p>
              <a:pPr defTabSz="457200"/>
              <a:endParaRPr lang="en-US" altLang="ja-JP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  <a:p>
              <a:pPr defTabSz="457200"/>
              <a:endParaRPr lang="en-US" altLang="ja-JP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  <a:p>
              <a:pPr defTabSz="457200"/>
              <a:endParaRPr lang="en-US" altLang="ja-JP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  <a:p>
              <a:pPr defTabSz="457200"/>
              <a:r>
                <a:rPr lang="en-US" altLang="ja-JP" sz="20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4</a:t>
              </a:r>
              <a:endParaRPr lang="ja-JP" altLang="en-US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878145" y="4053701"/>
              <a:ext cx="864339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(x10 km)</a:t>
              </a:r>
              <a:endParaRPr lang="ja-JP" altLang="en-US" sz="12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78145" y="5911356"/>
              <a:ext cx="864339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(x10 km)</a:t>
              </a:r>
              <a:endParaRPr lang="ja-JP" altLang="en-US" sz="12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sp>
          <p:nvSpPr>
            <p:cNvPr id="26" name="正方形/長方形 25"/>
            <p:cNvSpPr/>
            <p:nvPr/>
          </p:nvSpPr>
          <p:spPr bwMode="auto">
            <a:xfrm>
              <a:off x="508000" y="2222500"/>
              <a:ext cx="4819468" cy="4130250"/>
            </a:xfrm>
            <a:prstGeom prst="rect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44500" y="2038956"/>
              <a:ext cx="104451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x-z </a:t>
              </a:r>
              <a:r>
                <a:rPr lang="ja-JP" altLang="en-US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断面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22794" y="2369237"/>
              <a:ext cx="777674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 2</a:t>
              </a:r>
            </a:p>
            <a:p>
              <a:pPr defTabSz="457200"/>
              <a:endPara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r>
                <a:rPr lang="en-US" altLang="ja-JP" dirty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 -2</a:t>
              </a:r>
            </a:p>
            <a:p>
              <a:pPr defTabSz="457200"/>
              <a:endPara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r>
                <a:rPr lang="en-US" altLang="ja-JP" dirty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 0.05</a:t>
              </a:r>
            </a:p>
            <a:p>
              <a:pPr defTabSz="457200"/>
              <a:endPara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r>
                <a:rPr lang="en-US" altLang="ja-JP" dirty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-0.05</a:t>
              </a:r>
              <a:endParaRPr lang="ja-JP" altLang="en-US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grpSp>
        <p:nvGrpSpPr>
          <p:cNvPr id="4" name="図形グループ 30"/>
          <p:cNvGrpSpPr/>
          <p:nvPr/>
        </p:nvGrpSpPr>
        <p:grpSpPr>
          <a:xfrm>
            <a:off x="5394384" y="897325"/>
            <a:ext cx="3517508" cy="5275224"/>
            <a:chOff x="5394384" y="1418025"/>
            <a:chExt cx="3517508" cy="527522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4" cstate="print"/>
            <a:srcRect t="19922"/>
            <a:stretch/>
          </p:blipFill>
          <p:spPr>
            <a:xfrm>
              <a:off x="5657668" y="2026256"/>
              <a:ext cx="3063240" cy="245297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5" cstate="print"/>
            <a:srcRect t="18064" b="8328"/>
            <a:stretch/>
          </p:blipFill>
          <p:spPr>
            <a:xfrm>
              <a:off x="5657668" y="4419600"/>
              <a:ext cx="3063240" cy="2254820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808545" y="1749257"/>
              <a:ext cx="864339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(x10 km)</a:t>
              </a:r>
              <a:endParaRPr lang="ja-JP" altLang="en-US" sz="12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08545" y="4187657"/>
              <a:ext cx="864339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(x10 km)</a:t>
              </a:r>
              <a:endParaRPr lang="ja-JP" altLang="en-US" sz="12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713545" y="3977501"/>
              <a:ext cx="864339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(x10 km)</a:t>
              </a:r>
              <a:endParaRPr lang="ja-JP" altLang="en-US" sz="12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713545" y="6416250"/>
              <a:ext cx="864339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200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(x10 km)</a:t>
              </a:r>
              <a:endParaRPr lang="ja-JP" altLang="en-US" sz="12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069245" y="1711157"/>
              <a:ext cx="1133644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b="1" dirty="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鉛直速度</a:t>
              </a:r>
              <a:endParaRPr lang="en-US" altLang="ja-JP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sz="2800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sz="2000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sz="2000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sz="2000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endParaRPr lang="en-US" altLang="ja-JP" sz="2000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defTabSz="457200"/>
              <a:r>
                <a:rPr lang="ja-JP" altLang="en-US" b="1" dirty="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温位偏差</a:t>
              </a:r>
              <a:endParaRPr lang="en-US" altLang="ja-JP" b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27" name="正方形/長方形 26"/>
            <p:cNvSpPr/>
            <p:nvPr/>
          </p:nvSpPr>
          <p:spPr bwMode="auto">
            <a:xfrm>
              <a:off x="5427545" y="1600201"/>
              <a:ext cx="3484347" cy="5074219"/>
            </a:xfrm>
            <a:prstGeom prst="rect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94384" y="1418025"/>
              <a:ext cx="256500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x-y </a:t>
              </a:r>
              <a:r>
                <a:rPr lang="ja-JP" altLang="en-US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断面</a:t>
              </a:r>
              <a:r>
                <a:rPr lang="en-US" altLang="ja-JP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 (</a:t>
              </a:r>
              <a:r>
                <a:rPr lang="ja-JP" altLang="en-US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高度</a:t>
              </a:r>
              <a:r>
                <a:rPr lang="en-US" altLang="ja-JP" dirty="0">
                  <a:solidFill>
                    <a:srgbClr val="000000"/>
                  </a:solidFill>
                  <a:latin typeface="ヒラギノ角ゴ Pro W3"/>
                  <a:ea typeface="ヒラギノ角ゴ Pro W3"/>
                  <a:cs typeface="ヒラギノ角ゴ Pro W3"/>
                </a:rPr>
                <a:t> 51 km)</a:t>
              </a:r>
              <a:endParaRPr lang="ja-JP" altLang="en-US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685800" y="2988270"/>
            <a:ext cx="864339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12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(x10 km)</a:t>
            </a:r>
            <a:endParaRPr lang="ja-JP" altLang="en-US" sz="12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167824" y="1931839"/>
            <a:ext cx="77767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altLang="ja-JP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r>
              <a: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 2</a:t>
            </a:r>
          </a:p>
          <a:p>
            <a:pPr defTabSz="457200"/>
            <a:endParaRPr lang="en-US" altLang="ja-JP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endParaRPr lang="en-US" altLang="ja-JP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endParaRPr lang="en-US" altLang="ja-JP" sz="1200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r>
              <a: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-2</a:t>
            </a:r>
          </a:p>
          <a:p>
            <a:pPr defTabSz="457200"/>
            <a:endParaRPr lang="en-US" altLang="ja-JP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endParaRPr lang="en-US" altLang="ja-JP" sz="2400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endParaRPr lang="en-US" altLang="ja-JP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endParaRPr lang="en-US" altLang="ja-JP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r>
              <a: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 0.05</a:t>
            </a:r>
          </a:p>
          <a:p>
            <a:pPr defTabSz="457200"/>
            <a:endParaRPr lang="en-US" altLang="ja-JP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endParaRPr lang="en-US" altLang="ja-JP" sz="1200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endParaRPr lang="en-US" altLang="ja-JP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defTabSz="457200"/>
            <a:r>
              <a:rPr lang="en-US" altLang="ja-JP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-0.05</a:t>
            </a:r>
            <a:endParaRPr lang="ja-JP" altLang="en-US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17" name="直線コネクタ 16"/>
          <p:cNvCxnSpPr/>
          <p:nvPr/>
        </p:nvCxnSpPr>
        <p:spPr bwMode="auto">
          <a:xfrm>
            <a:off x="1425617" y="2056537"/>
            <a:ext cx="33168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直線コネクタ 40"/>
          <p:cNvCxnSpPr/>
          <p:nvPr/>
        </p:nvCxnSpPr>
        <p:spPr bwMode="auto">
          <a:xfrm>
            <a:off x="1425617" y="3923437"/>
            <a:ext cx="33168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直線矢印コネクタ 42"/>
          <p:cNvCxnSpPr/>
          <p:nvPr/>
        </p:nvCxnSpPr>
        <p:spPr bwMode="auto">
          <a:xfrm>
            <a:off x="4889500" y="2056537"/>
            <a:ext cx="927100" cy="135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直線矢印コネクタ 47"/>
          <p:cNvCxnSpPr/>
          <p:nvPr/>
        </p:nvCxnSpPr>
        <p:spPr bwMode="auto">
          <a:xfrm>
            <a:off x="4889500" y="3909874"/>
            <a:ext cx="1092200" cy="4462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テキスト ボックス 30"/>
          <p:cNvSpPr txBox="1"/>
          <p:nvPr/>
        </p:nvSpPr>
        <p:spPr>
          <a:xfrm>
            <a:off x="5436096" y="6084004"/>
            <a:ext cx="365997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杉山、他　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：気象学会秋季大会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25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line_PTempMean_square_compOA-010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59850"/>
            <a:ext cx="3765047" cy="2723828"/>
          </a:xfrm>
          <a:prstGeom prst="rect">
            <a:avLst/>
          </a:prstGeom>
        </p:spPr>
      </p:pic>
      <p:pic>
        <p:nvPicPr>
          <p:cNvPr id="8" name="図 7" descr="line_velx_square_75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8" y="4059850"/>
            <a:ext cx="3778762" cy="2733751"/>
          </a:xfrm>
          <a:prstGeom prst="rect">
            <a:avLst/>
          </a:prstGeom>
        </p:spPr>
      </p:pic>
      <p:pic>
        <p:nvPicPr>
          <p:cNvPr id="6" name="図 5" descr="line_velz_square_compOA-014h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19" y="4049927"/>
            <a:ext cx="3778763" cy="2733751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2965134" y="4040004"/>
            <a:ext cx="2835272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ea"/>
                <a:ea typeface="+mj-ea"/>
              </a:rPr>
              <a:t>(w</a:t>
            </a:r>
            <a:r>
              <a:rPr lang="en-US" altLang="ja-JP" sz="2000" baseline="30000" dirty="0" smtClean="0">
                <a:latin typeface="+mj-ea"/>
                <a:ea typeface="+mj-ea"/>
              </a:rPr>
              <a:t>2</a:t>
            </a:r>
            <a:r>
              <a:rPr lang="en-US" altLang="ja-JP" sz="2000" dirty="0" smtClean="0">
                <a:latin typeface="+mj-ea"/>
                <a:ea typeface="+mj-ea"/>
              </a:rPr>
              <a:t>)</a:t>
            </a:r>
            <a:r>
              <a:rPr lang="en-US" altLang="ja-JP" sz="2000" baseline="30000" dirty="0" smtClean="0">
                <a:latin typeface="+mj-ea"/>
                <a:ea typeface="+mj-ea"/>
              </a:rPr>
              <a:t>1/2</a:t>
            </a:r>
            <a:r>
              <a:rPr lang="ja-JP" altLang="en-US" sz="2000" dirty="0" smtClean="0">
                <a:latin typeface="+mj-ea"/>
                <a:ea typeface="+mj-ea"/>
              </a:rPr>
              <a:t>　</a:t>
            </a:r>
            <a:r>
              <a:rPr lang="en-US" altLang="en-US" sz="2000" dirty="0" smtClean="0">
                <a:latin typeface="+mj-ea"/>
                <a:ea typeface="+mj-ea"/>
              </a:rPr>
              <a:t>(LT=14)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761627" y="6356328"/>
            <a:ext cx="141758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latin typeface="+mj-ea"/>
                <a:ea typeface="+mj-ea"/>
              </a:rPr>
              <a:t>速度</a:t>
            </a:r>
            <a:r>
              <a:rPr lang="en-US" altLang="ja-JP" sz="2000" dirty="0" smtClean="0">
                <a:latin typeface="+mj-ea"/>
                <a:ea typeface="+mj-ea"/>
              </a:rPr>
              <a:t>[m/s]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38" name="正方形/長方形 37"/>
          <p:cNvSpPr/>
          <p:nvPr/>
        </p:nvSpPr>
        <p:spPr>
          <a:xfrm rot="16200000">
            <a:off x="2854851" y="5152674"/>
            <a:ext cx="873947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z [km]</a:t>
            </a:r>
            <a:endParaRPr lang="ja-JP" altLang="en-US" sz="2000" dirty="0"/>
          </a:p>
        </p:txBody>
      </p:sp>
      <p:sp>
        <p:nvSpPr>
          <p:cNvPr id="47" name="正方形/長方形 46"/>
          <p:cNvSpPr/>
          <p:nvPr/>
        </p:nvSpPr>
        <p:spPr>
          <a:xfrm>
            <a:off x="1569169" y="4602757"/>
            <a:ext cx="1054464" cy="1639190"/>
          </a:xfrm>
          <a:prstGeom prst="rect">
            <a:avLst/>
          </a:prstGeom>
          <a:solidFill>
            <a:srgbClr val="3366FF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11447" y="4602757"/>
            <a:ext cx="273332" cy="1639190"/>
          </a:xfrm>
          <a:prstGeom prst="rect">
            <a:avLst/>
          </a:prstGeom>
          <a:solidFill>
            <a:srgbClr val="3366FF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1412914" y="6453336"/>
            <a:ext cx="813606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latin typeface="+mj-ea"/>
                <a:ea typeface="+mj-ea"/>
              </a:rPr>
              <a:t>時刻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349449" y="6261393"/>
            <a:ext cx="548368" cy="288147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altLang="en-US" sz="1400" dirty="0" smtClean="0"/>
              <a:t>30</a:t>
            </a:r>
            <a:endParaRPr lang="ja-JP" altLang="en-US" sz="1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736410" y="6261393"/>
            <a:ext cx="548368" cy="288147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altLang="en-US" sz="1400" dirty="0"/>
              <a:t>6</a:t>
            </a:r>
            <a:endParaRPr lang="ja-JP" altLang="en-US" sz="1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1500372" y="6261393"/>
            <a:ext cx="548368" cy="288147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altLang="en-US" sz="1400" dirty="0" smtClean="0"/>
              <a:t>18</a:t>
            </a:r>
            <a:endParaRPr lang="ja-JP" altLang="en-US" sz="1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736410" y="6076498"/>
            <a:ext cx="261952" cy="288147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altLang="en-US" sz="1400" dirty="0" smtClean="0"/>
              <a:t>0</a:t>
            </a:r>
            <a:endParaRPr lang="ja-JP" altLang="en-US" sz="1400" dirty="0"/>
          </a:p>
        </p:txBody>
      </p:sp>
      <p:sp>
        <p:nvSpPr>
          <p:cNvPr id="46" name="正方形/長方形 45"/>
          <p:cNvSpPr/>
          <p:nvPr/>
        </p:nvSpPr>
        <p:spPr>
          <a:xfrm>
            <a:off x="749494" y="4511592"/>
            <a:ext cx="261952" cy="288147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altLang="en-US" sz="1400" dirty="0" smtClean="0"/>
              <a:t>18</a:t>
            </a:r>
            <a:endParaRPr lang="ja-JP" altLang="en-US" sz="140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1569169" y="4799739"/>
            <a:ext cx="327315" cy="423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179979" y="4049927"/>
            <a:ext cx="3185517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latin typeface="+mj-ea"/>
                <a:ea typeface="+mj-ea"/>
              </a:rPr>
              <a:t>(u</a:t>
            </a:r>
            <a:r>
              <a:rPr lang="en-US" altLang="en-US" sz="2000" baseline="30000" dirty="0" smtClean="0">
                <a:latin typeface="+mj-ea"/>
                <a:ea typeface="+mj-ea"/>
              </a:rPr>
              <a:t>2</a:t>
            </a:r>
            <a:r>
              <a:rPr lang="en-US" altLang="en-US" sz="2000" dirty="0" smtClean="0">
                <a:latin typeface="+mj-ea"/>
                <a:ea typeface="+mj-ea"/>
              </a:rPr>
              <a:t>)</a:t>
            </a:r>
            <a:r>
              <a:rPr lang="en-US" altLang="en-US" sz="2000" baseline="30000" dirty="0" smtClean="0">
                <a:latin typeface="+mj-ea"/>
                <a:ea typeface="+mj-ea"/>
              </a:rPr>
              <a:t>1/2</a:t>
            </a:r>
            <a:r>
              <a:rPr lang="ja-JP" altLang="en-US" sz="2000" dirty="0" smtClean="0">
                <a:latin typeface="+mj-ea"/>
                <a:ea typeface="+mj-ea"/>
              </a:rPr>
              <a:t>  </a:t>
            </a:r>
            <a:r>
              <a:rPr lang="en-US" altLang="ja-JP" sz="2000" dirty="0" smtClean="0">
                <a:latin typeface="+mj-ea"/>
                <a:ea typeface="+mj-ea"/>
              </a:rPr>
              <a:t>(z=</a:t>
            </a:r>
            <a:r>
              <a:rPr lang="en-US" altLang="en-US" sz="2000" dirty="0" smtClean="0">
                <a:latin typeface="+mj-ea"/>
                <a:ea typeface="+mj-ea"/>
              </a:rPr>
              <a:t>50m)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50" name="正方形/長方形 49"/>
          <p:cNvSpPr/>
          <p:nvPr/>
        </p:nvSpPr>
        <p:spPr>
          <a:xfrm rot="16200000">
            <a:off x="-79290" y="5143212"/>
            <a:ext cx="1431328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latin typeface="+mj-ea"/>
                <a:ea typeface="+mj-ea"/>
              </a:rPr>
              <a:t>速度</a:t>
            </a:r>
            <a:r>
              <a:rPr lang="en-US" altLang="en-US" sz="2000" dirty="0" smtClean="0">
                <a:latin typeface="+mj-ea"/>
                <a:ea typeface="+mj-ea"/>
              </a:rPr>
              <a:t>[m/s]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936979" y="4040004"/>
            <a:ext cx="2835272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latin typeface="+mj-ea"/>
                <a:ea typeface="+mj-ea"/>
              </a:rPr>
              <a:t>(</a:t>
            </a:r>
            <a:r>
              <a:rPr lang="en-US" altLang="ja-JP" sz="2000" dirty="0" smtClean="0">
                <a:latin typeface="+mj-ea"/>
                <a:ea typeface="+mj-ea"/>
              </a:rPr>
              <a:t>Θ</a:t>
            </a:r>
            <a:r>
              <a:rPr lang="en-US" altLang="ja-JP" sz="2000" baseline="30000" dirty="0" smtClean="0">
                <a:latin typeface="+mj-ea"/>
                <a:ea typeface="+mj-ea"/>
              </a:rPr>
              <a:t>2</a:t>
            </a:r>
            <a:r>
              <a:rPr lang="en-US" altLang="ja-JP" sz="2000" dirty="0" smtClean="0">
                <a:latin typeface="+mj-ea"/>
                <a:ea typeface="+mj-ea"/>
              </a:rPr>
              <a:t>)</a:t>
            </a:r>
            <a:r>
              <a:rPr lang="en-US" altLang="ja-JP" sz="2000" baseline="30000" dirty="0" smtClean="0">
                <a:latin typeface="+mj-ea"/>
                <a:ea typeface="+mj-ea"/>
              </a:rPr>
              <a:t>1/2</a:t>
            </a:r>
            <a:r>
              <a:rPr lang="en-US" altLang="en-US" sz="2000" dirty="0" smtClean="0">
                <a:latin typeface="+mj-ea"/>
                <a:ea typeface="+mj-ea"/>
              </a:rPr>
              <a:t>  (LT=14)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52" name="正方形/長方形 51"/>
          <p:cNvSpPr/>
          <p:nvPr/>
        </p:nvSpPr>
        <p:spPr>
          <a:xfrm rot="16200000">
            <a:off x="5668502" y="5152674"/>
            <a:ext cx="873947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z[km]</a:t>
            </a:r>
            <a:endParaRPr lang="ja-JP" altLang="en-US" sz="2000" dirty="0"/>
          </a:p>
        </p:txBody>
      </p:sp>
      <p:sp>
        <p:nvSpPr>
          <p:cNvPr id="53" name="正方形/長方形 52"/>
          <p:cNvSpPr/>
          <p:nvPr/>
        </p:nvSpPr>
        <p:spPr>
          <a:xfrm>
            <a:off x="6544867" y="6356328"/>
            <a:ext cx="141758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latin typeface="+mj-ea"/>
                <a:ea typeface="+mj-ea"/>
              </a:rPr>
              <a:t>温位</a:t>
            </a:r>
            <a:r>
              <a:rPr lang="en-US" altLang="ja-JP" sz="2000" dirty="0" smtClean="0">
                <a:latin typeface="+mj-ea"/>
                <a:ea typeface="+mj-ea"/>
              </a:rPr>
              <a:t>[K]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43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695325"/>
          </a:xfrm>
        </p:spPr>
        <p:txBody>
          <a:bodyPr/>
          <a:lstStyle/>
          <a:p>
            <a:r>
              <a:rPr lang="ja-JP" altLang="en-US" dirty="0" smtClean="0"/>
              <a:t>火星計算（</a:t>
            </a:r>
            <a:r>
              <a:rPr lang="en-US" altLang="ja-JP" dirty="0" smtClean="0"/>
              <a:t>2D</a:t>
            </a:r>
            <a:r>
              <a:rPr lang="ja-JP" altLang="en-US" dirty="0" smtClean="0"/>
              <a:t>・</a:t>
            </a:r>
            <a:r>
              <a:rPr lang="en-US" altLang="ja-JP" dirty="0" smtClean="0"/>
              <a:t>3D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-135922" y="1144491"/>
            <a:ext cx="6674316" cy="2609617"/>
            <a:chOff x="-135922" y="1144491"/>
            <a:chExt cx="6674316" cy="2609617"/>
          </a:xfrm>
        </p:grpSpPr>
        <p:pic>
          <p:nvPicPr>
            <p:cNvPr id="16" name="図 15" descr="animVelZ_odaka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221" y="1144494"/>
              <a:ext cx="3607173" cy="2609614"/>
            </a:xfrm>
            <a:prstGeom prst="rect">
              <a:avLst/>
            </a:prstGeom>
          </p:spPr>
        </p:pic>
        <p:pic>
          <p:nvPicPr>
            <p:cNvPr id="55" name="図 54" descr="animVelZ_kw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922" y="1144493"/>
              <a:ext cx="3607173" cy="2609614"/>
            </a:xfrm>
            <a:prstGeom prst="rect">
              <a:avLst/>
            </a:prstGeom>
          </p:spPr>
        </p:pic>
        <p:pic>
          <p:nvPicPr>
            <p:cNvPr id="18" name="図 17" descr="contour_VelZ_kw-014h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922" y="1144493"/>
              <a:ext cx="3607172" cy="2609613"/>
            </a:xfrm>
            <a:prstGeom prst="rect">
              <a:avLst/>
            </a:prstGeom>
          </p:spPr>
        </p:pic>
        <p:pic>
          <p:nvPicPr>
            <p:cNvPr id="22" name="図 21" descr="contour_VelZ_odaka-014h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222" y="1144491"/>
              <a:ext cx="3607172" cy="2609613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 rot="16200000">
              <a:off x="-307565" y="1961530"/>
              <a:ext cx="976207" cy="47143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dirty="0" smtClean="0"/>
                <a:t>z</a:t>
              </a:r>
              <a:r>
                <a:rPr lang="en-US" altLang="en-US" sz="2000" dirty="0"/>
                <a:t>[</a:t>
              </a:r>
              <a:r>
                <a:rPr lang="en-US" altLang="en-US" sz="2000" dirty="0" smtClean="0"/>
                <a:t>km]</a:t>
              </a:r>
              <a:endParaRPr lang="ja-JP" altLang="en-US" sz="2000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54592" y="1144492"/>
              <a:ext cx="233131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 err="1" smtClean="0"/>
                <a:t>deepconv</a:t>
              </a:r>
              <a:endParaRPr lang="ja-JP" altLang="en-US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471251" y="1168541"/>
              <a:ext cx="225596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 err="1" smtClean="0"/>
                <a:t>Odaka</a:t>
              </a:r>
              <a:r>
                <a:rPr lang="en-US" altLang="en-US" dirty="0" smtClean="0"/>
                <a:t> et al., 2001</a:t>
              </a:r>
              <a:endParaRPr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978857" y="3100898"/>
              <a:ext cx="110001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dirty="0"/>
                <a:t>x</a:t>
              </a:r>
              <a:r>
                <a:rPr lang="en-US" altLang="en-US" sz="2000" dirty="0" smtClean="0"/>
                <a:t>[km]</a:t>
              </a:r>
              <a:endParaRPr lang="ja-JP" altLang="en-US" sz="2000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048053" y="3100898"/>
              <a:ext cx="110001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dirty="0"/>
                <a:t>x</a:t>
              </a:r>
              <a:r>
                <a:rPr lang="en-US" altLang="en-US" sz="2000" dirty="0" smtClean="0"/>
                <a:t>[km]</a:t>
              </a:r>
              <a:endParaRPr lang="ja-JP" altLang="en-US" sz="2000" dirty="0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304428" y="2276536"/>
              <a:ext cx="5422783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2770760" y="1887497"/>
              <a:ext cx="700491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 smtClean="0"/>
                <a:t>10km</a:t>
              </a:r>
              <a:endParaRPr lang="ja-JP" altLang="en-US" sz="1600" dirty="0"/>
            </a:p>
          </p:txBody>
        </p:sp>
      </p:grpSp>
      <p:cxnSp>
        <p:nvCxnSpPr>
          <p:cNvPr id="57" name="直線コネクタ 56"/>
          <p:cNvCxnSpPr/>
          <p:nvPr/>
        </p:nvCxnSpPr>
        <p:spPr bwMode="auto">
          <a:xfrm>
            <a:off x="1036523" y="4157031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正方形/長方形 20"/>
          <p:cNvSpPr/>
          <p:nvPr/>
        </p:nvSpPr>
        <p:spPr>
          <a:xfrm>
            <a:off x="5997222" y="3420288"/>
            <a:ext cx="3048836" cy="58477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赤線</a:t>
            </a:r>
            <a:r>
              <a:rPr lang="en-US" altLang="ja-JP" sz="1600" dirty="0" smtClean="0">
                <a:solidFill>
                  <a:srgbClr val="FF0000"/>
                </a:solidFill>
                <a:latin typeface="+mj-ea"/>
                <a:ea typeface="+mj-ea"/>
              </a:rPr>
              <a:t> :</a:t>
            </a:r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+mj-ea"/>
                <a:ea typeface="+mj-ea"/>
              </a:rPr>
              <a:t>deepconv</a:t>
            </a:r>
            <a:endParaRPr lang="en-US" altLang="ja-JP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600" dirty="0" smtClean="0">
                <a:latin typeface="+mj-ea"/>
                <a:ea typeface="+mj-ea"/>
              </a:rPr>
              <a:t>黒線</a:t>
            </a:r>
            <a:r>
              <a:rPr lang="en-US" altLang="ja-JP" sz="1600" dirty="0" smtClean="0">
                <a:latin typeface="+mj-ea"/>
                <a:ea typeface="+mj-ea"/>
              </a:rPr>
              <a:t> : </a:t>
            </a:r>
            <a:r>
              <a:rPr lang="en-US" altLang="ja-JP" sz="1600" dirty="0" err="1" smtClean="0">
                <a:latin typeface="+mj-ea"/>
                <a:ea typeface="+mj-ea"/>
              </a:rPr>
              <a:t>Odaka</a:t>
            </a:r>
            <a:r>
              <a:rPr lang="en-US" altLang="ja-JP" sz="1600" dirty="0">
                <a:latin typeface="+mj-ea"/>
                <a:ea typeface="+mj-ea"/>
              </a:rPr>
              <a:t> </a:t>
            </a:r>
            <a:r>
              <a:rPr lang="en-US" altLang="ja-JP" sz="1600" dirty="0" smtClean="0">
                <a:latin typeface="+mj-ea"/>
                <a:ea typeface="+mj-ea"/>
              </a:rPr>
              <a:t>et al.(2001)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59" name="コンテンツ プレースホルダ 2"/>
          <p:cNvSpPr>
            <a:spLocks noGrp="1"/>
          </p:cNvSpPr>
          <p:nvPr>
            <p:ph idx="1"/>
          </p:nvPr>
        </p:nvSpPr>
        <p:spPr>
          <a:xfrm>
            <a:off x="5688632" y="1066800"/>
            <a:ext cx="3455368" cy="5029200"/>
          </a:xfrm>
        </p:spPr>
        <p:txBody>
          <a:bodyPr/>
          <a:lstStyle/>
          <a:p>
            <a:r>
              <a:rPr kumimoji="1" lang="en-US" altLang="ja-JP" sz="2000" dirty="0" err="1" smtClean="0"/>
              <a:t>Odaka</a:t>
            </a:r>
            <a:r>
              <a:rPr kumimoji="1" lang="en-US" altLang="ja-JP" sz="2000" dirty="0" smtClean="0"/>
              <a:t> et al. (2001)</a:t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の加熱分布と地面温度の日変化を与えた計算</a:t>
            </a:r>
            <a:endParaRPr kumimoji="1" lang="en-US" altLang="ja-JP" sz="2000" dirty="0" smtClean="0"/>
          </a:p>
          <a:p>
            <a:pPr lvl="1"/>
            <a:r>
              <a:rPr lang="en-US" altLang="ja-JP" sz="1800" dirty="0" smtClean="0"/>
              <a:t>SCALE </a:t>
            </a:r>
            <a:r>
              <a:rPr lang="ja-JP" altLang="en-US" sz="1800" dirty="0" smtClean="0"/>
              <a:t>火星計算と同じ設定</a:t>
            </a:r>
            <a:endParaRPr lang="en-US" altLang="ja-JP" sz="1800" dirty="0" smtClean="0"/>
          </a:p>
          <a:p>
            <a:r>
              <a:rPr kumimoji="1" lang="en-US" altLang="ja-JP" sz="2000" dirty="0" smtClean="0"/>
              <a:t>50 km x 20 km</a:t>
            </a:r>
          </a:p>
          <a:p>
            <a:r>
              <a:rPr lang="en-US" altLang="ja-JP" sz="2000" dirty="0" err="1" smtClean="0"/>
              <a:t>dx</a:t>
            </a:r>
            <a:r>
              <a:rPr lang="en-US" altLang="ja-JP" sz="2000" dirty="0" smtClean="0"/>
              <a:t> = </a:t>
            </a:r>
            <a:r>
              <a:rPr lang="en-US" altLang="ja-JP" sz="2000" dirty="0" err="1" smtClean="0"/>
              <a:t>dz</a:t>
            </a:r>
            <a:r>
              <a:rPr lang="en-US" altLang="ja-JP" sz="2000" dirty="0" smtClean="0"/>
              <a:t> = 100m</a:t>
            </a:r>
            <a:endParaRPr kumimoji="1" lang="ja-JP" altLang="en-US" sz="20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809549" y="6453336"/>
            <a:ext cx="1313180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村橋、</a:t>
            </a:r>
            <a:r>
              <a:rPr lang="en-US" altLang="ja-JP" dirty="0" smtClean="0"/>
              <a:t>2016</a:t>
            </a:r>
            <a:endParaRPr kumimoji="1" lang="ja-JP" altLang="en-US" dirty="0"/>
          </a:p>
        </p:txBody>
      </p:sp>
      <p:cxnSp>
        <p:nvCxnSpPr>
          <p:cNvPr id="65" name="直線コネクタ 64"/>
          <p:cNvCxnSpPr/>
          <p:nvPr/>
        </p:nvCxnSpPr>
        <p:spPr bwMode="auto">
          <a:xfrm>
            <a:off x="3635896" y="414908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直線コネクタ 65"/>
          <p:cNvCxnSpPr/>
          <p:nvPr/>
        </p:nvCxnSpPr>
        <p:spPr bwMode="auto">
          <a:xfrm>
            <a:off x="6557737" y="4124778"/>
            <a:ext cx="3327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96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14600"/>
            <a:ext cx="22748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テキスト ボックス 4"/>
          <p:cNvSpPr txBox="1">
            <a:spLocks noChangeArrowheads="1"/>
          </p:cNvSpPr>
          <p:nvPr/>
        </p:nvSpPr>
        <p:spPr bwMode="auto">
          <a:xfrm>
            <a:off x="6876256" y="4419600"/>
            <a:ext cx="2198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dirty="0" err="1"/>
              <a:t>pz_VelX</a:t>
            </a:r>
            <a:r>
              <a:rPr lang="en-US" altLang="ja-JP" sz="1800" dirty="0"/>
              <a:t> (</a:t>
            </a:r>
            <a:r>
              <a:rPr lang="ja-JP" altLang="en-US" sz="1800" dirty="0"/>
              <a:t>水平速度）</a:t>
            </a:r>
          </a:p>
          <a:p>
            <a:r>
              <a:rPr lang="en-US" altLang="ja-JP" sz="1800" dirty="0" err="1"/>
              <a:t>xr_VelZ</a:t>
            </a:r>
            <a:r>
              <a:rPr lang="en-US" altLang="ja-JP" sz="1800" dirty="0"/>
              <a:t> (</a:t>
            </a:r>
            <a:r>
              <a:rPr lang="ja-JP" altLang="en-US" sz="1800" dirty="0"/>
              <a:t>鉛直速度</a:t>
            </a:r>
            <a:r>
              <a:rPr lang="en-US" altLang="ja-JP" sz="1800" dirty="0"/>
              <a:t>)</a:t>
            </a:r>
          </a:p>
          <a:p>
            <a:r>
              <a:rPr lang="en-US" altLang="ja-JP" sz="1800" dirty="0" err="1"/>
              <a:t>xz_PotTemp</a:t>
            </a:r>
            <a:r>
              <a:rPr lang="en-US" altLang="ja-JP" sz="1800" dirty="0"/>
              <a:t> (</a:t>
            </a:r>
            <a:r>
              <a:rPr lang="ja-JP" altLang="en-US" sz="1800" dirty="0"/>
              <a:t>温位</a:t>
            </a:r>
            <a:r>
              <a:rPr lang="en-US" altLang="ja-JP" sz="1800" dirty="0"/>
              <a:t>)</a:t>
            </a:r>
          </a:p>
          <a:p>
            <a:endParaRPr lang="ja-JP" altLang="en-US" sz="1800" dirty="0"/>
          </a:p>
        </p:txBody>
      </p:sp>
      <p:sp>
        <p:nvSpPr>
          <p:cNvPr id="41991" name="テキスト ボックス 6"/>
          <p:cNvSpPr txBox="1">
            <a:spLocks noChangeArrowheads="1"/>
          </p:cNvSpPr>
          <p:nvPr/>
        </p:nvSpPr>
        <p:spPr bwMode="auto">
          <a:xfrm>
            <a:off x="7046118" y="342900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pz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41992" name="テキスト ボックス 7"/>
          <p:cNvSpPr txBox="1">
            <a:spLocks noChangeArrowheads="1"/>
          </p:cNvSpPr>
          <p:nvPr/>
        </p:nvSpPr>
        <p:spPr bwMode="auto">
          <a:xfrm>
            <a:off x="7627143" y="3897313"/>
            <a:ext cx="41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xr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41993" name="テキスト ボックス 8"/>
          <p:cNvSpPr txBox="1">
            <a:spLocks noChangeArrowheads="1"/>
          </p:cNvSpPr>
          <p:nvPr/>
        </p:nvSpPr>
        <p:spPr bwMode="auto">
          <a:xfrm>
            <a:off x="7627143" y="3440113"/>
            <a:ext cx="45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xz</a:t>
            </a:r>
            <a:endParaRPr lang="ja-JP" altLang="en-US" sz="2000">
              <a:solidFill>
                <a:srgbClr val="FF0000"/>
              </a:solidFill>
            </a:endParaRPr>
          </a:p>
        </p:txBody>
      </p:sp>
      <p:pic>
        <p:nvPicPr>
          <p:cNvPr id="41990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2" y="2636912"/>
            <a:ext cx="762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2" y="4177680"/>
            <a:ext cx="596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deepconv</a:t>
            </a:r>
            <a:r>
              <a:rPr lang="en-US" altLang="ja-JP" dirty="0" smtClean="0"/>
              <a:t>/arare5 </a:t>
            </a:r>
            <a:r>
              <a:rPr lang="ja-JP" altLang="en-US" dirty="0"/>
              <a:t>的書法</a:t>
            </a:r>
          </a:p>
        </p:txBody>
      </p:sp>
      <p:sp>
        <p:nvSpPr>
          <p:cNvPr id="4198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458200" cy="5327650"/>
          </a:xfrm>
        </p:spPr>
        <p:txBody>
          <a:bodyPr/>
          <a:lstStyle/>
          <a:p>
            <a:r>
              <a:rPr lang="en-US" altLang="ja-JP" dirty="0" smtClean="0"/>
              <a:t>SPMODEL </a:t>
            </a:r>
            <a:r>
              <a:rPr lang="ja-JP" altLang="en-US" dirty="0"/>
              <a:t>を模倣</a:t>
            </a:r>
            <a:r>
              <a:rPr lang="en-US" altLang="ja-JP" dirty="0"/>
              <a:t> </a:t>
            </a:r>
            <a:r>
              <a:rPr lang="ja-JP" altLang="en-US" dirty="0"/>
              <a:t>（</a:t>
            </a:r>
            <a:r>
              <a:rPr lang="en-US" altLang="ja-JP" dirty="0"/>
              <a:t>SPMODEL </a:t>
            </a:r>
            <a:r>
              <a:rPr lang="ja-JP" altLang="en-US" dirty="0" smtClean="0"/>
              <a:t>チュートリアル参照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格子点位置を合わせて計算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1000" dirty="0"/>
              <a:t>          </a:t>
            </a:r>
          </a:p>
          <a:p>
            <a:pPr>
              <a:buFont typeface="Wingdings" charset="2"/>
              <a:buNone/>
            </a:pPr>
            <a:r>
              <a:rPr lang="en-US" altLang="ja-JP" sz="2800" dirty="0"/>
              <a:t>       </a:t>
            </a:r>
            <a:r>
              <a:rPr lang="en-US" altLang="ja-JP" sz="2800" dirty="0" smtClean="0"/>
              <a:t>   → </a:t>
            </a:r>
            <a:r>
              <a:rPr lang="en-US" altLang="ja-JP" dirty="0" err="1"/>
              <a:t>xz_dx_pz</a:t>
            </a:r>
            <a:r>
              <a:rPr lang="en-US" altLang="ja-JP" dirty="0"/>
              <a:t>(</a:t>
            </a:r>
            <a:r>
              <a:rPr lang="en-US" altLang="ja-JP" dirty="0" err="1"/>
              <a:t>pz_dx_xz</a:t>
            </a:r>
            <a:r>
              <a:rPr lang="en-US" altLang="ja-JP" dirty="0"/>
              <a:t>(</a:t>
            </a:r>
            <a:r>
              <a:rPr lang="en-US" altLang="ja-JP" dirty="0" err="1"/>
              <a:t>xz_ZetaN</a:t>
            </a:r>
            <a:r>
              <a:rPr lang="en-US" altLang="ja-JP" dirty="0"/>
              <a:t>))</a:t>
            </a:r>
          </a:p>
          <a:p>
            <a:pPr>
              <a:buFont typeface="Wingdings" charset="2"/>
              <a:buNone/>
            </a:pPr>
            <a:r>
              <a:rPr lang="en-US" altLang="ja-JP" dirty="0"/>
              <a:t>                  </a:t>
            </a:r>
          </a:p>
          <a:p>
            <a:r>
              <a:rPr lang="ja-JP" altLang="en-US" dirty="0"/>
              <a:t>位置を変更するには平均操作する</a:t>
            </a:r>
            <a:endParaRPr lang="en-US" altLang="ja-JP" dirty="0"/>
          </a:p>
          <a:p>
            <a:pPr>
              <a:buFont typeface="Wingdings" charset="2"/>
              <a:buNone/>
            </a:pPr>
            <a:r>
              <a:rPr lang="en-US" altLang="ja-JP" sz="2800" dirty="0">
                <a:solidFill>
                  <a:srgbClr val="000000"/>
                </a:solidFill>
              </a:rPr>
              <a:t>      </a:t>
            </a:r>
            <a:r>
              <a:rPr lang="en-US" altLang="ja-JP" sz="2800" dirty="0" smtClean="0">
                <a:solidFill>
                  <a:srgbClr val="000000"/>
                </a:solidFill>
              </a:rPr>
              <a:t>   → </a:t>
            </a:r>
            <a:r>
              <a:rPr lang="en-US" altLang="ja-JP" dirty="0" err="1" smtClean="0">
                <a:solidFill>
                  <a:srgbClr val="000000"/>
                </a:solidFill>
              </a:rPr>
              <a:t>xz_pz</a:t>
            </a:r>
            <a:r>
              <a:rPr lang="en-US" altLang="ja-JP" dirty="0" smtClean="0">
                <a:solidFill>
                  <a:srgbClr val="000000"/>
                </a:solidFill>
              </a:rPr>
              <a:t>(</a:t>
            </a:r>
            <a:r>
              <a:rPr lang="en-US" altLang="ja-JP" dirty="0" err="1" smtClean="0">
                <a:solidFill>
                  <a:srgbClr val="000000"/>
                </a:solidFill>
              </a:rPr>
              <a:t>pz_dx_xz</a:t>
            </a:r>
            <a:r>
              <a:rPr lang="en-US" altLang="ja-JP" dirty="0" smtClean="0">
                <a:solidFill>
                  <a:srgbClr val="000000"/>
                </a:solidFill>
              </a:rPr>
              <a:t>(</a:t>
            </a:r>
            <a:r>
              <a:rPr lang="en-US" altLang="ja-JP" dirty="0" err="1" smtClean="0">
                <a:solidFill>
                  <a:srgbClr val="000000"/>
                </a:solidFill>
              </a:rPr>
              <a:t>xz_ZetaN</a:t>
            </a:r>
            <a:r>
              <a:rPr lang="en-US" altLang="ja-JP" dirty="0">
                <a:solidFill>
                  <a:srgbClr val="000000"/>
                </a:solidFill>
              </a:rPr>
              <a:t>))</a:t>
            </a:r>
          </a:p>
          <a:p>
            <a:pPr>
              <a:buFont typeface="Wingdings" charset="2"/>
              <a:buNone/>
            </a:pPr>
            <a:r>
              <a:rPr lang="en-US" altLang="ja-JP" dirty="0">
                <a:solidFill>
                  <a:srgbClr val="000000"/>
                </a:solidFill>
              </a:rPr>
              <a:t>                  </a:t>
            </a:r>
          </a:p>
          <a:p>
            <a:pPr>
              <a:buFont typeface="Wingdings" charset="2"/>
              <a:buNone/>
            </a:pP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65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実習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4856" cy="17526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 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ごくらく </a:t>
            </a:r>
            <a:r>
              <a:rPr lang="en-US" altLang="ja-JP" dirty="0" err="1" smtClean="0"/>
              <a:t>deepconv</a:t>
            </a:r>
            <a:r>
              <a:rPr lang="ja-JP" altLang="en-US" dirty="0" smtClean="0"/>
              <a:t>（１）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その１）テストプログラムを実行してみる</a:t>
            </a:r>
            <a:endParaRPr kumimoji="1" lang="en-US" altLang="ja-JP" dirty="0" smtClean="0"/>
          </a:p>
          <a:p>
            <a:endParaRPr lang="en-US" altLang="ja-JP" sz="800" dirty="0" smtClean="0"/>
          </a:p>
          <a:p>
            <a:r>
              <a:rPr lang="ja-JP" altLang="en-US" dirty="0" smtClean="0"/>
              <a:t>ブラウザを起動して</a:t>
            </a:r>
            <a:r>
              <a:rPr lang="en-US" altLang="ja-JP" dirty="0" smtClean="0"/>
              <a:t>, localhost:8088 </a:t>
            </a:r>
            <a:r>
              <a:rPr lang="ja-JP" altLang="en-US" dirty="0" smtClean="0"/>
              <a:t>にアクセス</a:t>
            </a:r>
            <a:endParaRPr lang="en-US" altLang="ja-JP" dirty="0" smtClean="0"/>
          </a:p>
          <a:p>
            <a:r>
              <a:rPr lang="ja-JP" altLang="en-US" dirty="0" smtClean="0"/>
              <a:t>チュートリアル資料をクリックし</a:t>
            </a:r>
            <a:r>
              <a:rPr lang="en-US" altLang="ja-JP" dirty="0" smtClean="0"/>
              <a:t>, </a:t>
            </a:r>
            <a:br>
              <a:rPr lang="en-US" altLang="ja-JP" dirty="0" smtClean="0"/>
            </a:br>
            <a:r>
              <a:rPr lang="en-US" altLang="ja-JP" dirty="0" smtClean="0"/>
              <a:t>arare-20160127-3.tgz </a:t>
            </a:r>
            <a:r>
              <a:rPr lang="ja-JP" altLang="en-US" dirty="0" smtClean="0"/>
              <a:t>をダウンロード</a:t>
            </a:r>
            <a:endParaRPr lang="en-US" altLang="ja-JP" dirty="0" smtClean="0"/>
          </a:p>
          <a:p>
            <a:r>
              <a:rPr lang="ja-JP" altLang="en-US" dirty="0" smtClean="0"/>
              <a:t>ターミナルを開き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ファイルを解凍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 $ tar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zxvf</a:t>
            </a:r>
            <a:r>
              <a:rPr lang="en-US" altLang="ja-JP" b="1" dirty="0" smtClean="0">
                <a:solidFill>
                  <a:srgbClr val="008000"/>
                </a:solidFill>
              </a:rPr>
              <a:t> arare5.tgz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     $ cd arare5-</a:t>
            </a:r>
            <a:r>
              <a:rPr lang="is-IS" altLang="ja-JP" b="1" dirty="0" smtClean="0">
                <a:solidFill>
                  <a:srgbClr val="008000"/>
                </a:solidFill>
              </a:rPr>
              <a:t>20160127-3</a:t>
            </a:r>
            <a:endParaRPr lang="en-US" altLang="ja-JP" b="1" dirty="0" smtClean="0">
              <a:solidFill>
                <a:srgbClr val="008000"/>
              </a:solidFill>
            </a:endParaRPr>
          </a:p>
          <a:p>
            <a:r>
              <a:rPr lang="ja-JP" altLang="en-US" dirty="0" smtClean="0"/>
              <a:t>コンパイル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$ export FC=gt5frt</a:t>
            </a:r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$ ./configure</a:t>
            </a:r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008000"/>
                </a:solidFill>
              </a:rPr>
              <a:t>$ make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D6math}&#10;\begin{document}&#10;&#10; \begin{eqnarray}&#10;%&#10;\DP{\pi}{t} &#10;= - \frac{\overline{{C_{s}}^{2}}}{{c_{p}}_{d}  \bar{\rho} \bar{\theta_{v}}^{2}}&#10;  \DP{}{x_{j}}(\bar{\rho} \bar{\theta_{v}} u_{j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55"/>
  <p:tag name="BOXHEIGHT" val="332"/>
  <p:tag name="BOXFONT" val="12"/>
  <p:tag name="BOXWRAP" val="False"/>
  <p:tag name="WORKAROUNDTRANSPARENCYBUG" val="False"/>
  <p:tag name="ALLOWFONTSUBSTITUTION" val="False"/>
  <p:tag name="BITMAPFORMAT" val="pngmono"/>
  <p:tag name="ORIGWIDTH" val="250.875"/>
  <p:tag name="PICTUREFILESIZE" val="96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D6math}&#10;\begin{document}&#10;\begin{eqnarray}&#10;\DP{u}{t} &#10;  &amp;=&amp;&#10;  - \left( u \DP{u}{x} + w \DP{u}{z} \right)&#10;  - {c_{p}}_{d} \bar{\theta_{v}} \DP{\pi}{x} &#10;  + Turb.u \nonumber&#10;\\&#10;%%&#10;\DP{w}{t} &#10;  &amp;=&amp;&#10;  - \left( u \DP{u}{x} + w \DP{u}{z} \right)&#10;  - {c_{p}}_{d} \bar{\theta_{v}} \DP{\pi}{z}&#10;  + Turb.w  &#10; + g \left(&#10;   \frac{\theta}{\bar{\theta}}&#10;   + \frac{\sum q_{v}/M_{v}}{1/M_{d} + \sum  \bar{q_{v}}/M_{v}}&#10;   - \frac{\sum q_{v} + \sum q_{c} + \sum q_{r}}&#10;          {1 + \sum \bar{q_{v}}}&#10; \right) 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55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912"/>
  <p:tag name="PICTUREFILESIZE" val="416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D6math}&#10;\begin{document}&#10;&#10; \begin{eqnarray}&#10;\DP{q_{v}}{t} &#10;&amp;=&amp;&#10;  - \left( u \DP{q_{v}}{x} + w \DP{q_{v}}{z} \right)&#10;  - w\DP{\bar{q_{v}}}{x} &#10;  - \left( CN_{vc} - EV_{cv} - EV_{rv} \right)&#10;  + Turb.q_{v} + Turb.\bar{q_{v}}, &#10;%  + Src.q_{v}  + Turb.q_{v} + Turb.\bar{q_{v}}, &#10;\nonumber&#10;\\&#10;%&#10;\DP{q_{c}}{t} &#10;&amp;=&amp; &#10;  - \left( u \DP{q_{c}}{x} + w \DP{q_{c}}{z} \right)&#10;  + ( CN_{vc} - EV_{cv} - CN_{cr} - CL_{cr})  + Turb.q_{c}, &#10;%  + Src.q_{c} + Turb.q_{c}&#10;\nonumber&#10;\\&#10;%&#10;\DP{q_{r}}{t} &#10;&amp;=&amp;&#10;  - \left( u \DP{q_{c}}{x} + w \DP{q_{c}}{z} \right)&#10;  + (CN_{cr} + CL_{cr} - EV_{rv} ) + \DP{}{z}\left(\bar{\rho} V_{t} q_{r} \right) + Turb.q_{r}&#10;% + Src.q_{r} + Fall.q_{r} + Turb.q_{r}&#10;\nonumber&#10;%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55"/>
  <p:tag name="BOXHEIGHT" val="332"/>
  <p:tag name="BOXFONT" val="12"/>
  <p:tag name="BOXWRAP" val="False"/>
  <p:tag name="WORKAROUNDTRANSPARENCYBUG" val="False"/>
  <p:tag name="ALLOWFONTSUBSTITUTION" val="False"/>
  <p:tag name="BITMAPFORMAT" val="pngmono"/>
  <p:tag name="ORIGWIDTH" val="775"/>
  <p:tag name="PICTUREFILESIZE" val="579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D6math}&#10;\begin{document}&#10;\begin{eqnarray}&#10;\DP{\theta}{t} &#10; &amp;=&amp; &#10; - \left( u \DP{\theta}{x} + w \DP{\theta}{z} \right)&#10; - w\DP{\bar{\theta}}{x} &#10;% + \Dinv{\bar{\pi}} \left(Q_{cnd} + Q_{rad} + Q_{dis}\right)&#10; + \frac{L}{{c_{p}}_{d} \bar{\pi}} \left( CN_{vc} - EV_{cv} - EV_{rv} \right)&#10;\nonumber \\&#10;&amp;&amp;&#10;+ \Dinv{\bar{\pi}} \left(Q_{rad} + Q_{dis}\right)&#10;+ Turb.\bar{\theta}&#10; + Turb.\theta  &#10; \nonumber&#10;\end{eqnarray}&#10;&#10; 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15"/>
  <p:tag name="BOXWIDTH" val="455"/>
  <p:tag name="BOXHEIGHT" val="332"/>
  <p:tag name="BOXFONT" val="12"/>
  <p:tag name="BOXWRAP" val="False"/>
  <p:tag name="WORKAROUNDTRANSPARENCYBUG" val="False"/>
  <p:tag name="ALLOWFONTSUBSTITUTION" val="False"/>
  <p:tag name="BITMAPFORMAT" val="pngmono"/>
  <p:tag name="ORIGWIDTH" val="586.875"/>
  <p:tag name="PICTUREFILESIZE" val="261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D6math}&#10;\begin{document}&#10;上付き添え字\\&#10;$\bar{~}$: 平均成分 \\&#10;\\&#10;\\&#10;下付き添え字\\&#10;$d$: 乾燥成分 \\&#10;$v$: 凝縮成分気体 \\&#10;$c$: 雲 \\&#10;$r$: 雨 \\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55"/>
  <p:tag name="BOXHEIGHT" val="332"/>
  <p:tag name="BOXFONT" val="12"/>
  <p:tag name="BOXWRAP" val="False"/>
  <p:tag name="WORKAROUNDTRANSPARENCYBUG" val="False"/>
  <p:tag name="ALLOWFONTSUBSTITUTION" val="False"/>
  <p:tag name="BITMAPFORMAT" val="pngmono"/>
  <p:tag name="ORIGWIDTH" val="145"/>
  <p:tag name="PICTUREFILESIZE" val="199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D6math}&#10;\begin{document}&#10;変数 \\&#10;$p$: 圧力 \\&#10;$\pi$: 無次元圧力 \\&#10;$T$: 温度 \\&#10;$\theta$: 温位 \\&#10;$\theta_{v}$: 仮温位 \\&#10;$u$: 水平風速 \\&#10;$w$: 鉛直風速 \\&#10;$q$: 混合比 \\&#10;$\rho$ : 密度 \\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55"/>
  <p:tag name="BOXHEIGHT" val="332"/>
  <p:tag name="BOXFONT" val="12"/>
  <p:tag name="BOXWRAP" val="False"/>
  <p:tag name="WORKAROUNDTRANSPARENCYBUG" val="False"/>
  <p:tag name="ALLOWFONTSUBSTITUTION" val="False"/>
  <p:tag name="BITMAPFORMAT" val="pngmono"/>
  <p:tag name="ORIGWIDTH" val="126"/>
  <p:tag name="PICTUREFILESIZE" val="215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D6math}&#10;\begin{document}&#10;~ \\&#10;$R$: 気体定数 \\&#10;$M$: 分子量 \\&#10;$c_{p}$: 比熱 \\&#10;$C_{s}$: 音速 \\&#10;$V_t$: 雨の落下速度 \\ &#10;$L$:  潜熱 \\&#10;$Turb$: 乱流拡散項 \\&#10;$Q_{rad}$: 放射加熱項 \\&#10;$Q_{dis}$: 散逸加熱項  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55"/>
  <p:tag name="BOXHEIGHT" val="332"/>
  <p:tag name="BOXFONT" val="12"/>
  <p:tag name="BOXWRAP" val="False"/>
  <p:tag name="WORKAROUNDTRANSPARENCYBUG" val="False"/>
  <p:tag name="ALLOWFONTSUBSTITUTION" val="False"/>
  <p:tag name="BITMAPFORMAT" val="pngmono"/>
  <p:tag name="ORIGWIDTH" val="160"/>
  <p:tag name="PICTUREFILESIZE" val="298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D6math}&#10;\begin{document}&#10;&#10;  \begin{eqnarray}&#10;  \rho &#10;   = \frac{p}{R_{d}T} &#10;   \left(&#10;    \frac{1/{M_{d}}}&#10;    {1/M_{d} + \sum{{q_{v}}/{M_{v}}}} \right)&#10;   \left( 1 + \sum q_{v} + \sum q_{c} + \sum q_{r} \right) &#10;    =&#10;   \frac{p_{0} \pi^{{c_{v}}_{d}/R_{d}}}{R_{d} \theta_{v}}&#10;\nonumber 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55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663"/>
  <p:tag name="PICTUREFILESIZE" val="204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D6math}&#10;\begin{document}&#10;&#10;\begin{eqnarray}&#10; \left(&#10;  \theta_{v} = &#10;  \frac{\theta}{&#10;   \left(     \frac{1/M_{d}}&#10;    {1/M_{d} + \sum{{q_{v}}/{M_{v}}}} \right)&#10;   \left( 1 + \sum q_{v} + \sum q_{c}  + \sum q_{r} \right) }&#10; \right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55"/>
  <p:tag name="BOXHEIGHT" val="332"/>
  <p:tag name="BOXFONT" val="12"/>
  <p:tag name="BOXWRAP" val="False"/>
  <p:tag name="WORKAROUNDTRANSPARENCYBUG" val="False"/>
  <p:tag name="ALLOWFONTSUBSTITUTION" val="False"/>
  <p:tag name="BITMAPFORMAT" val="pngmono"/>
  <p:tag name="ORIGWIDTH" val="472.875"/>
  <p:tag name="PICTUREFILESIZE" val="14568"/>
</p:tagLst>
</file>

<file path=ppt/theme/theme1.xml><?xml version="1.0" encoding="utf-8"?>
<a:theme xmlns:a="http://schemas.openxmlformats.org/drawingml/2006/main" name="1_CPS_gradline2">
  <a:themeElements>
    <a:clrScheme name="">
      <a:dk1>
        <a:srgbClr val="000000"/>
      </a:dk1>
      <a:lt1>
        <a:srgbClr val="0080FF"/>
      </a:lt1>
      <a:dk2>
        <a:srgbClr val="FFFFFF"/>
      </a:dk2>
      <a:lt2>
        <a:srgbClr val="B3B3B3"/>
      </a:lt2>
      <a:accent1>
        <a:srgbClr val="0080FF"/>
      </a:accent1>
      <a:accent2>
        <a:srgbClr val="004080"/>
      </a:accent2>
      <a:accent3>
        <a:srgbClr val="AAC0FF"/>
      </a:accent3>
      <a:accent4>
        <a:srgbClr val="000000"/>
      </a:accent4>
      <a:accent5>
        <a:srgbClr val="AAC0FF"/>
      </a:accent5>
      <a:accent6>
        <a:srgbClr val="003973"/>
      </a:accent6>
      <a:hlink>
        <a:srgbClr val="0000FF"/>
      </a:hlink>
      <a:folHlink>
        <a:srgbClr val="800040"/>
      </a:folHlink>
    </a:clrScheme>
    <a:fontScheme name="ホワイト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ホワイ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759</Words>
  <Application>Microsoft Macintosh PowerPoint</Application>
  <PresentationFormat>画面に合わせる (4:3)</PresentationFormat>
  <Paragraphs>295</Paragraphs>
  <Slides>17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Avenir Next Regular</vt:lpstr>
      <vt:lpstr>Calibri</vt:lpstr>
      <vt:lpstr>ＭＳ Ｐゴシック</vt:lpstr>
      <vt:lpstr>Wingdings</vt:lpstr>
      <vt:lpstr>ヒラギノ角ゴ Pro W3</vt:lpstr>
      <vt:lpstr>ヒラギノ角ゴ ProN W3</vt:lpstr>
      <vt:lpstr>Arial</vt:lpstr>
      <vt:lpstr>1_CPS_gradline2</vt:lpstr>
      <vt:lpstr>雲解像モデル deepconv</vt:lpstr>
      <vt:lpstr>deepconv</vt:lpstr>
      <vt:lpstr>定式化</vt:lpstr>
      <vt:lpstr>計算例：土星・天王星（２Ｄ）</vt:lpstr>
      <vt:lpstr>計算例：金星（3D）</vt:lpstr>
      <vt:lpstr>火星計算（2D・3D）</vt:lpstr>
      <vt:lpstr>deepconv/arare5 的書法</vt:lpstr>
      <vt:lpstr> 実習 </vt:lpstr>
      <vt:lpstr>ごくらく deepconv（１）</vt:lpstr>
      <vt:lpstr>ごくらく deepconv（２）</vt:lpstr>
      <vt:lpstr>ごくらく deepconv（３）</vt:lpstr>
      <vt:lpstr>ごくらく deepconv（4）</vt:lpstr>
      <vt:lpstr>ごくらく deepconv（5）</vt:lpstr>
      <vt:lpstr>ごくらく deepconv（6）</vt:lpstr>
      <vt:lpstr>補足</vt:lpstr>
      <vt:lpstr>PowerPoint プレゼンテーション</vt:lpstr>
      <vt:lpstr>おわりに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deepconv 開発報告 </dc:title>
  <dc:creator>odakker</dc:creator>
  <cp:lastModifiedBy>杉山耕一朗</cp:lastModifiedBy>
  <cp:revision>80</cp:revision>
  <dcterms:created xsi:type="dcterms:W3CDTF">2016-02-12T03:01:18Z</dcterms:created>
  <dcterms:modified xsi:type="dcterms:W3CDTF">2017-03-29T03:11:49Z</dcterms:modified>
</cp:coreProperties>
</file>