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8" r:id="rId2"/>
    <p:sldId id="340" r:id="rId3"/>
    <p:sldId id="326" r:id="rId4"/>
    <p:sldId id="336" r:id="rId5"/>
    <p:sldId id="346" r:id="rId6"/>
    <p:sldId id="349" r:id="rId7"/>
    <p:sldId id="347" r:id="rId8"/>
    <p:sldId id="344" r:id="rId9"/>
    <p:sldId id="343" r:id="rId10"/>
    <p:sldId id="345"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chi j1637" initials="Dj" lastIdx="11" clrIdx="0">
    <p:extLst>
      <p:ext uri="{19B8F6BF-5375-455C-9EA6-DF929625EA0E}">
        <p15:presenceInfo xmlns:p15="http://schemas.microsoft.com/office/powerpoint/2012/main" userId="d11ffb30924ddcff" providerId="Windows Live"/>
      </p:ext>
    </p:extLst>
  </p:cmAuthor>
  <p:cmAuthor id="2" name="j1637@matsue.kosen-ac.jp" initials="ja" lastIdx="32" clrIdx="1">
    <p:extLst>
      <p:ext uri="{19B8F6BF-5375-455C-9EA6-DF929625EA0E}">
        <p15:presenceInfo xmlns:p15="http://schemas.microsoft.com/office/powerpoint/2012/main" userId="S::j1637@matsue.kosen-ac.jp::91cfff9a-1866-4a92-93e3-09c1dfcedb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FF2600"/>
    <a:srgbClr val="FFFFFF"/>
    <a:srgbClr val="45E89B"/>
    <a:srgbClr val="F7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autoAdjust="0"/>
    <p:restoredTop sz="80122" autoAdjust="0"/>
  </p:normalViewPr>
  <p:slideViewPr>
    <p:cSldViewPr snapToGrid="0">
      <p:cViewPr>
        <p:scale>
          <a:sx n="78" d="100"/>
          <a:sy n="78" d="100"/>
        </p:scale>
        <p:origin x="3944" y="944"/>
      </p:cViewPr>
      <p:guideLst/>
    </p:cSldViewPr>
  </p:slideViewPr>
  <p:outlineViewPr>
    <p:cViewPr>
      <p:scale>
        <a:sx n="20" d="100"/>
        <a:sy n="20"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48" d="100"/>
        <a:sy n="14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F6B06-0702-440A-AEE0-4AD0EA38B0F0}" type="datetimeFigureOut">
              <a:rPr kumimoji="1" lang="ja-JP" altLang="en-US" smtClean="0"/>
              <a:t>2021/3/29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A7ED0-59ED-496B-81AF-BA37D6F767DD}" type="slidenum">
              <a:rPr kumimoji="1" lang="ja-JP" altLang="en-US" smtClean="0"/>
              <a:t>‹#›</a:t>
            </a:fld>
            <a:endParaRPr kumimoji="1" lang="ja-JP" altLang="en-US"/>
          </a:p>
        </p:txBody>
      </p:sp>
    </p:spTree>
    <p:extLst>
      <p:ext uri="{BB962C8B-B14F-4D97-AF65-F5344CB8AC3E}">
        <p14:creationId xmlns:p14="http://schemas.microsoft.com/office/powerpoint/2010/main" val="2035882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可視化ツール</a:t>
            </a:r>
            <a:r>
              <a:rPr kumimoji="1" lang="en-US" altLang="ja-JP" dirty="0"/>
              <a:t>DCWMT</a:t>
            </a:r>
            <a:r>
              <a:rPr kumimoji="1" lang="ja-JP" altLang="en-US"/>
              <a:t>について</a:t>
            </a:r>
            <a:endParaRPr kumimoji="1" lang="en-US" altLang="ja-JP" dirty="0"/>
          </a:p>
          <a:p>
            <a:r>
              <a:rPr kumimoji="1" lang="ja-JP" altLang="en-US"/>
              <a:t>松江高専</a:t>
            </a:r>
            <a:r>
              <a:rPr kumimoji="1" lang="en-US" altLang="ja-JP" dirty="0"/>
              <a:t> </a:t>
            </a:r>
            <a:r>
              <a:rPr kumimoji="1" lang="ja-JP" altLang="en-US"/>
              <a:t>森脇大智が発表させていただきます</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1</a:t>
            </a:fld>
            <a:endParaRPr kumimoji="1" lang="ja-JP" altLang="en-US"/>
          </a:p>
        </p:txBody>
      </p:sp>
    </p:spTree>
    <p:extLst>
      <p:ext uri="{BB962C8B-B14F-4D97-AF65-F5344CB8AC3E}">
        <p14:creationId xmlns:p14="http://schemas.microsoft.com/office/powerpoint/2010/main" val="188355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ffectLst/>
              </a:rPr>
              <a:t>最後にまとめとして</a:t>
            </a:r>
            <a:r>
              <a:rPr lang="en-US" altLang="ja-JP" dirty="0">
                <a:effectLst/>
              </a:rPr>
              <a:t>, DCWMT</a:t>
            </a:r>
            <a:r>
              <a:rPr lang="ja-JP" altLang="en-US">
                <a:effectLst/>
              </a:rPr>
              <a:t>の目標は既存ツールの主要機能を取り入れつつ</a:t>
            </a:r>
            <a:r>
              <a:rPr lang="en-US" altLang="ja-JP" dirty="0">
                <a:effectLst/>
              </a:rPr>
              <a:t>, </a:t>
            </a:r>
            <a:r>
              <a:rPr lang="ja-JP" altLang="ja-JP">
                <a:effectLst/>
              </a:rPr>
              <a:t> </a:t>
            </a:r>
            <a:r>
              <a:rPr lang="en-US" altLang="ja-JP" dirty="0">
                <a:effectLst/>
              </a:rPr>
              <a:t>WMTS</a:t>
            </a:r>
            <a:r>
              <a:rPr lang="ja-JP" altLang="en-US">
                <a:effectLst/>
              </a:rPr>
              <a:t>を用いて大規模数値データ</a:t>
            </a:r>
            <a:r>
              <a:rPr kumimoji="1" lang="ja-JP" altLang="en-US">
                <a:effectLst/>
              </a:rPr>
              <a:t>の全体像と</a:t>
            </a:r>
            <a:endParaRPr kumimoji="1" lang="en-US" altLang="ja-JP" dirty="0">
              <a:effectLst/>
            </a:endParaRPr>
          </a:p>
          <a:p>
            <a:r>
              <a:rPr kumimoji="1" lang="ja-JP" altLang="en-US">
                <a:effectLst/>
              </a:rPr>
              <a:t>微細構造をシームレスに解析できるようにするということで進めており</a:t>
            </a:r>
            <a:r>
              <a:rPr kumimoji="1" lang="en-US" altLang="ja-JP" dirty="0">
                <a:effectLst/>
              </a:rPr>
              <a:t>,</a:t>
            </a:r>
            <a:r>
              <a:rPr kumimoji="1" lang="ja-JP" altLang="en-US">
                <a:effectLst/>
              </a:rPr>
              <a:t> </a:t>
            </a:r>
            <a:endParaRPr kumimoji="1" lang="en-US" altLang="ja-JP" dirty="0">
              <a:effectLst/>
            </a:endParaRPr>
          </a:p>
          <a:p>
            <a:r>
              <a:rPr kumimoji="1" lang="en-US" altLang="ja-JP" dirty="0">
                <a:effectLst/>
              </a:rPr>
              <a:t>2020</a:t>
            </a:r>
            <a:r>
              <a:rPr kumimoji="1" lang="ja-JP" altLang="en-US">
                <a:effectLst/>
              </a:rPr>
              <a:t>年度は大循環モデルのデータの可視化の実装に着手しました</a:t>
            </a:r>
            <a:r>
              <a:rPr kumimoji="1" lang="en-US" altLang="ja-JP" dirty="0">
                <a:effectLst/>
              </a:rPr>
              <a:t>.</a:t>
            </a:r>
          </a:p>
          <a:p>
            <a:r>
              <a:rPr kumimoji="1" lang="ja-JP" altLang="en-US">
                <a:effectLst/>
              </a:rPr>
              <a:t>しかし</a:t>
            </a:r>
            <a:r>
              <a:rPr kumimoji="1" lang="en-US" altLang="ja-JP" dirty="0">
                <a:effectLst/>
              </a:rPr>
              <a:t>, WMTS</a:t>
            </a:r>
            <a:r>
              <a:rPr kumimoji="1" lang="ja-JP" altLang="en-US">
                <a:effectLst/>
              </a:rPr>
              <a:t>のライブラリを変更したことで</a:t>
            </a:r>
            <a:r>
              <a:rPr kumimoji="1" lang="en-US" altLang="ja-JP" dirty="0">
                <a:effectLst/>
              </a:rPr>
              <a:t>2019</a:t>
            </a:r>
            <a:r>
              <a:rPr kumimoji="1" lang="ja-JP" altLang="en-US">
                <a:effectLst/>
              </a:rPr>
              <a:t>年度で実装した機能で扱えなくなってしまった部分がほとんどなので</a:t>
            </a:r>
            <a:r>
              <a:rPr kumimoji="1" lang="en-US" altLang="ja-JP" dirty="0">
                <a:effectLst/>
              </a:rPr>
              <a:t>,</a:t>
            </a:r>
          </a:p>
          <a:p>
            <a:r>
              <a:rPr kumimoji="1" lang="en-US" altLang="ja-JP" dirty="0">
                <a:effectLst/>
              </a:rPr>
              <a:t>2021</a:t>
            </a:r>
            <a:r>
              <a:rPr kumimoji="1" lang="ja-JP" altLang="en-US">
                <a:effectLst/>
              </a:rPr>
              <a:t>年度では表示の切り替えや</a:t>
            </a:r>
            <a:r>
              <a:rPr kumimoji="1" lang="en-US" altLang="ja-JP" dirty="0">
                <a:effectLst/>
              </a:rPr>
              <a:t>2019</a:t>
            </a:r>
            <a:r>
              <a:rPr kumimoji="1" lang="ja-JP" altLang="en-US">
                <a:effectLst/>
              </a:rPr>
              <a:t>年度で実装した機能の移植を行なっていきたいと考えています</a:t>
            </a:r>
            <a:endParaRPr lang="en-US" altLang="ja-JP" dirty="0">
              <a:effectLst/>
            </a:endParaRP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10</a:t>
            </a:fld>
            <a:endParaRPr kumimoji="1" lang="ja-JP" altLang="en-US"/>
          </a:p>
        </p:txBody>
      </p:sp>
    </p:spTree>
    <p:extLst>
      <p:ext uri="{BB962C8B-B14F-4D97-AF65-F5344CB8AC3E}">
        <p14:creationId xmlns:p14="http://schemas.microsoft.com/office/powerpoint/2010/main" val="7345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dirty="0"/>
              <a:t>, DCMWT</a:t>
            </a:r>
            <a:r>
              <a:rPr kumimoji="1" lang="ja-JP" altLang="en-US"/>
              <a:t>についてですが</a:t>
            </a:r>
            <a:r>
              <a:rPr kumimoji="1" lang="en-US" altLang="ja-JP" dirty="0"/>
              <a:t>,</a:t>
            </a:r>
          </a:p>
          <a:p>
            <a:r>
              <a:rPr kumimoji="1" lang="ja-JP" altLang="en-US"/>
              <a:t>本ツールは既存ツールの主要機能を取り入れつつ</a:t>
            </a:r>
            <a:r>
              <a:rPr kumimoji="1" lang="en-US" altLang="ja-JP" dirty="0"/>
              <a:t>, Web Map Tile Service </a:t>
            </a:r>
            <a:r>
              <a:rPr kumimoji="1" lang="ja-JP" altLang="en-US"/>
              <a:t>を用いて大規模数値データの全体像と微細構造をシームレスに解析できるツールを目標として作成しています</a:t>
            </a:r>
            <a:r>
              <a:rPr kumimoji="1" lang="en-US" altLang="ja-JP" dirty="0"/>
              <a:t>. </a:t>
            </a:r>
          </a:p>
          <a:p>
            <a:r>
              <a:rPr kumimoji="1" lang="ja-JP" altLang="en-US"/>
              <a:t>ここで既存ツールの主要機能についてですが</a:t>
            </a:r>
            <a:r>
              <a:rPr kumimoji="1" lang="en-US" altLang="ja-JP" dirty="0"/>
              <a:t>, </a:t>
            </a:r>
            <a:r>
              <a:rPr kumimoji="1" lang="ja-JP" altLang="en-US"/>
              <a:t>現状ではスライドに記載するような機能を取り入れることを考えて</a:t>
            </a:r>
            <a:r>
              <a:rPr kumimoji="1" lang="en-US" altLang="ja-JP" dirty="0"/>
              <a:t>, </a:t>
            </a:r>
            <a:r>
              <a:rPr kumimoji="1" lang="ja-JP" altLang="en-US"/>
              <a:t>実装しています</a:t>
            </a:r>
            <a:r>
              <a:rPr kumimoji="1" lang="en-US" altLang="ja-JP" dirty="0"/>
              <a:t>.</a:t>
            </a: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2</a:t>
            </a:fld>
            <a:endParaRPr kumimoji="1" lang="ja-JP" altLang="en-US"/>
          </a:p>
        </p:txBody>
      </p:sp>
    </p:spTree>
    <p:extLst>
      <p:ext uri="{BB962C8B-B14F-4D97-AF65-F5344CB8AC3E}">
        <p14:creationId xmlns:p14="http://schemas.microsoft.com/office/powerpoint/2010/main" val="351098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2019</a:t>
            </a:r>
            <a:r>
              <a:rPr kumimoji="1" lang="ja-JP" altLang="en-US"/>
              <a:t>年度では赤色で示すような機能を実装しました</a:t>
            </a:r>
            <a:r>
              <a:rPr kumimoji="1" lang="en-US" altLang="ja-JP" dirty="0"/>
              <a:t>. </a:t>
            </a:r>
          </a:p>
          <a:p>
            <a:r>
              <a:rPr kumimoji="1" lang="ja-JP" altLang="en-US"/>
              <a:t>これらは主に計算領域が矩形状である領域モデルを対象とした可視化に重点をおいて実装していました</a:t>
            </a:r>
            <a:r>
              <a:rPr kumimoji="1" lang="en-US" altLang="ja-JP" dirty="0"/>
              <a:t>.</a:t>
            </a: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3</a:t>
            </a:fld>
            <a:endParaRPr kumimoji="1" lang="ja-JP" altLang="en-US"/>
          </a:p>
        </p:txBody>
      </p:sp>
    </p:spTree>
    <p:extLst>
      <p:ext uri="{BB962C8B-B14F-4D97-AF65-F5344CB8AC3E}">
        <p14:creationId xmlns:p14="http://schemas.microsoft.com/office/powerpoint/2010/main" val="384526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これに対して</a:t>
            </a:r>
            <a:r>
              <a:rPr kumimoji="1" lang="en-US" altLang="ja-JP" dirty="0"/>
              <a:t>, 2020</a:t>
            </a:r>
            <a:r>
              <a:rPr kumimoji="1" lang="ja-JP" altLang="en-US"/>
              <a:t>年度では計算領域が球形である大循環モデルを対象とした可視化の実装に着手しました</a:t>
            </a:r>
            <a:r>
              <a:rPr kumimoji="1" lang="en-US" altLang="ja-JP" dirty="0"/>
              <a:t>. </a:t>
            </a:r>
          </a:p>
          <a:p>
            <a:r>
              <a:rPr kumimoji="1" lang="ja-JP" altLang="en-US"/>
              <a:t>ここで</a:t>
            </a:r>
            <a:r>
              <a:rPr kumimoji="1" lang="en-US" altLang="ja-JP" dirty="0"/>
              <a:t>, </a:t>
            </a:r>
            <a:r>
              <a:rPr kumimoji="1" lang="ja-JP" altLang="en-US"/>
              <a:t>大循環モデルを対象とした可視化とはスライドの右図で示すような</a:t>
            </a:r>
            <a:r>
              <a:rPr kumimoji="1" lang="en-US" altLang="ja-JP" dirty="0"/>
              <a:t>, </a:t>
            </a:r>
          </a:p>
          <a:p>
            <a:r>
              <a:rPr kumimoji="1" lang="ja-JP" altLang="en-US"/>
              <a:t>メルカトル図法</a:t>
            </a:r>
            <a:r>
              <a:rPr kumimoji="1" lang="en-US" altLang="ja-JP" dirty="0"/>
              <a:t>, </a:t>
            </a:r>
            <a:r>
              <a:rPr kumimoji="1" lang="ja-JP" altLang="en-US"/>
              <a:t>正射図法</a:t>
            </a:r>
            <a:r>
              <a:rPr kumimoji="1" lang="en-US" altLang="ja-JP" dirty="0"/>
              <a:t>, </a:t>
            </a:r>
            <a:r>
              <a:rPr kumimoji="1" lang="ja-JP" altLang="en-US"/>
              <a:t>正距円筒図法の</a:t>
            </a:r>
            <a:r>
              <a:rPr kumimoji="1" lang="en-US" altLang="ja-JP" dirty="0"/>
              <a:t>3</a:t>
            </a:r>
            <a:r>
              <a:rPr kumimoji="1" lang="ja-JP" altLang="en-US"/>
              <a:t>つの地図投影法の表示の切り替えと惑星断面のドーナッツ状の可視化のことをさしています</a:t>
            </a:r>
            <a:r>
              <a:rPr kumimoji="1" lang="en-US" altLang="ja-JP" dirty="0"/>
              <a:t>.</a:t>
            </a:r>
          </a:p>
          <a:p>
            <a:endParaRPr kumimoji="1" lang="en-US" altLang="ja-JP" dirty="0"/>
          </a:p>
          <a:p>
            <a:r>
              <a:rPr kumimoji="1" lang="en-US" altLang="ja-JP" dirty="0"/>
              <a:t>2020</a:t>
            </a:r>
            <a:r>
              <a:rPr kumimoji="1" lang="ja-JP" altLang="en-US"/>
              <a:t>年度で大循環モデルを対象とした可視化を実装するにあたり</a:t>
            </a:r>
            <a:r>
              <a:rPr kumimoji="1" lang="en-US" altLang="ja-JP" dirty="0"/>
              <a:t>,  </a:t>
            </a:r>
            <a:r>
              <a:rPr kumimoji="1" lang="ja-JP" altLang="en-US"/>
              <a:t>従来まで用いていた</a:t>
            </a:r>
            <a:r>
              <a:rPr kumimoji="1" lang="en-US" altLang="ja-JP" dirty="0"/>
              <a:t>Web Map Tile Service</a:t>
            </a:r>
            <a:r>
              <a:rPr kumimoji="1" lang="ja-JP" altLang="en-US"/>
              <a:t>のライブラリでは実装が難しかったため</a:t>
            </a:r>
            <a:r>
              <a:rPr kumimoji="1" lang="en-US" altLang="ja-JP" dirty="0"/>
              <a:t>, </a:t>
            </a:r>
            <a:r>
              <a:rPr kumimoji="1" lang="ja-JP" altLang="en-US"/>
              <a:t>別のライブラリに変更しました</a:t>
            </a:r>
            <a:r>
              <a:rPr kumimoji="1" lang="en-US" altLang="ja-JP" dirty="0"/>
              <a:t>.</a:t>
            </a:r>
          </a:p>
          <a:p>
            <a:r>
              <a:rPr kumimoji="1" lang="ja-JP" altLang="en-US"/>
              <a:t>そのため</a:t>
            </a:r>
            <a:r>
              <a:rPr kumimoji="1" lang="en-US" altLang="ja-JP" dirty="0"/>
              <a:t>, 2019</a:t>
            </a:r>
            <a:r>
              <a:rPr kumimoji="1" lang="ja-JP" altLang="en-US"/>
              <a:t>年度で実装した解析に役立つ機能などの移植はまだできておらず</a:t>
            </a:r>
            <a:r>
              <a:rPr kumimoji="1" lang="en-US" altLang="ja-JP" dirty="0"/>
              <a:t>, 2020</a:t>
            </a:r>
            <a:r>
              <a:rPr kumimoji="1" lang="ja-JP" altLang="en-US"/>
              <a:t>年度では表示と一部投影法の切り替えの部分のみの実装が完了しています</a:t>
            </a:r>
            <a:r>
              <a:rPr kumimoji="1" lang="en-US" altLang="ja-JP" dirty="0"/>
              <a:t>.</a:t>
            </a: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4</a:t>
            </a:fld>
            <a:endParaRPr kumimoji="1" lang="ja-JP" altLang="en-US"/>
          </a:p>
        </p:txBody>
      </p:sp>
    </p:spTree>
    <p:extLst>
      <p:ext uri="{BB962C8B-B14F-4D97-AF65-F5344CB8AC3E}">
        <p14:creationId xmlns:p14="http://schemas.microsoft.com/office/powerpoint/2010/main" val="124969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a:t>
            </a:r>
            <a:r>
              <a:rPr kumimoji="1" lang="en-US" altLang="ja-JP" dirty="0"/>
              <a:t>, </a:t>
            </a:r>
            <a:r>
              <a:rPr kumimoji="1" lang="ja-JP" altLang="en-US"/>
              <a:t>地図投影法を用いた切り替え表示の例として</a:t>
            </a:r>
            <a:r>
              <a:rPr kumimoji="1" lang="en-US" altLang="ja-JP" dirty="0"/>
              <a:t>, </a:t>
            </a:r>
            <a:r>
              <a:rPr kumimoji="1" lang="ja-JP" altLang="en-US"/>
              <a:t>正距円筒図法と正射図法の切り替えのデモをお見せします</a:t>
            </a:r>
            <a:r>
              <a:rPr kumimoji="1" lang="en-US" altLang="ja-JP" dirty="0"/>
              <a:t>, </a:t>
            </a:r>
          </a:p>
          <a:p>
            <a:r>
              <a:rPr kumimoji="1" lang="ja-JP" altLang="en-US"/>
              <a:t>なお</a:t>
            </a:r>
            <a:r>
              <a:rPr kumimoji="1" lang="en-US" altLang="ja-JP" dirty="0"/>
              <a:t>, </a:t>
            </a:r>
            <a:r>
              <a:rPr kumimoji="1" lang="ja-JP" altLang="en-US"/>
              <a:t>このデモはスライドに記載してある</a:t>
            </a:r>
            <a:r>
              <a:rPr kumimoji="1" lang="en-US" altLang="ja-JP" dirty="0"/>
              <a:t>URL</a:t>
            </a:r>
            <a:r>
              <a:rPr kumimoji="1" lang="ja-JP" altLang="en-US"/>
              <a:t>から実際に試すことができるようになっています</a:t>
            </a:r>
            <a:r>
              <a:rPr kumimoji="1" lang="en-US" altLang="ja-JP" dirty="0"/>
              <a:t>.</a:t>
            </a: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5</a:t>
            </a:fld>
            <a:endParaRPr kumimoji="1" lang="ja-JP" altLang="en-US"/>
          </a:p>
        </p:txBody>
      </p:sp>
    </p:spTree>
    <p:extLst>
      <p:ext uri="{BB962C8B-B14F-4D97-AF65-F5344CB8AC3E}">
        <p14:creationId xmlns:p14="http://schemas.microsoft.com/office/powerpoint/2010/main" val="327088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次に惑星断面のドーナッツ状の表示のデモをお見せします</a:t>
            </a:r>
            <a:r>
              <a:rPr kumimoji="1" lang="en-US" altLang="ja-JP" dirty="0"/>
              <a:t>, </a:t>
            </a:r>
          </a:p>
          <a:p>
            <a:r>
              <a:rPr kumimoji="1" lang="ja-JP" altLang="en-US"/>
              <a:t>なお</a:t>
            </a:r>
            <a:r>
              <a:rPr kumimoji="1" lang="en-US" altLang="ja-JP" dirty="0"/>
              <a:t>, </a:t>
            </a:r>
            <a:r>
              <a:rPr kumimoji="1" lang="ja-JP" altLang="en-US"/>
              <a:t>このデモもスライドに記載してある</a:t>
            </a:r>
            <a:r>
              <a:rPr kumimoji="1" lang="en-US" altLang="ja-JP" dirty="0"/>
              <a:t>URL</a:t>
            </a:r>
            <a:r>
              <a:rPr kumimoji="1" lang="ja-JP" altLang="en-US"/>
              <a:t>から実際に試すことができます</a:t>
            </a:r>
            <a:r>
              <a:rPr kumimoji="1" lang="en-US" altLang="ja-JP" dirty="0"/>
              <a:t>. </a:t>
            </a: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6</a:t>
            </a:fld>
            <a:endParaRPr kumimoji="1" lang="ja-JP" altLang="en-US"/>
          </a:p>
        </p:txBody>
      </p:sp>
    </p:spTree>
    <p:extLst>
      <p:ext uri="{BB962C8B-B14F-4D97-AF65-F5344CB8AC3E}">
        <p14:creationId xmlns:p14="http://schemas.microsoft.com/office/powerpoint/2010/main" val="95994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a:t>
            </a:r>
            <a:r>
              <a:rPr kumimoji="1" lang="en-US" altLang="ja-JP" dirty="0"/>
              <a:t>, </a:t>
            </a:r>
            <a:r>
              <a:rPr kumimoji="1" lang="ja-JP" altLang="en-US"/>
              <a:t>大循環モデルのデータの可視化の方法について少しご説明したいと思います</a:t>
            </a:r>
            <a:r>
              <a:rPr kumimoji="1" lang="en-US" altLang="ja-JP" dirty="0"/>
              <a:t>,</a:t>
            </a:r>
          </a:p>
          <a:p>
            <a:r>
              <a:rPr kumimoji="1" lang="en-US" altLang="ja-JP" dirty="0"/>
              <a:t>DCWMT</a:t>
            </a:r>
            <a:r>
              <a:rPr kumimoji="1" lang="ja-JP" altLang="en-US"/>
              <a:t>では</a:t>
            </a:r>
            <a:r>
              <a:rPr kumimoji="1" lang="en-US" altLang="ja-JP" dirty="0" err="1"/>
              <a:t>NetCDF</a:t>
            </a:r>
            <a:r>
              <a:rPr kumimoji="1" lang="ja-JP" altLang="en-US"/>
              <a:t>ファイルから</a:t>
            </a:r>
            <a:r>
              <a:rPr kumimoji="1" lang="en-US" altLang="ja-JP" dirty="0"/>
              <a:t>WMTS</a:t>
            </a:r>
            <a:r>
              <a:rPr kumimoji="1" lang="ja-JP" altLang="en-US"/>
              <a:t>上で数値データを扱うための中間ファイルの数値データタイルを作成</a:t>
            </a:r>
            <a:r>
              <a:rPr kumimoji="1" lang="en-US" altLang="ja-JP" dirty="0"/>
              <a:t>, </a:t>
            </a:r>
            <a:r>
              <a:rPr kumimoji="1" lang="ja-JP" altLang="en-US"/>
              <a:t>その数値データタイルから</a:t>
            </a:r>
            <a:r>
              <a:rPr kumimoji="1" lang="en-US" altLang="ja-JP" dirty="0"/>
              <a:t>WMTS</a:t>
            </a:r>
            <a:r>
              <a:rPr kumimoji="1" lang="ja-JP" altLang="en-US"/>
              <a:t>のライブラリを拡張することで数値データに復元し</a:t>
            </a:r>
            <a:r>
              <a:rPr kumimoji="1" lang="en-US" altLang="ja-JP" dirty="0"/>
              <a:t>. </a:t>
            </a:r>
            <a:r>
              <a:rPr kumimoji="1" lang="ja-JP" altLang="en-US"/>
              <a:t>シームレスな可視化を実現していました</a:t>
            </a:r>
            <a:r>
              <a:rPr kumimoji="1" lang="en-US" altLang="ja-JP" dirty="0"/>
              <a:t>,</a:t>
            </a:r>
          </a:p>
          <a:p>
            <a:r>
              <a:rPr kumimoji="1" lang="ja-JP" altLang="en-US"/>
              <a:t>これに対して</a:t>
            </a:r>
            <a:r>
              <a:rPr kumimoji="1" lang="en-US" altLang="ja-JP" dirty="0"/>
              <a:t>,</a:t>
            </a:r>
            <a:r>
              <a:rPr kumimoji="1" lang="ja-JP" altLang="en-US"/>
              <a:t> </a:t>
            </a:r>
            <a:r>
              <a:rPr kumimoji="1" lang="en-US" altLang="ja-JP" dirty="0"/>
              <a:t> </a:t>
            </a:r>
            <a:r>
              <a:rPr kumimoji="1" lang="ja-JP" altLang="en-US"/>
              <a:t>可視化を行う図の</a:t>
            </a:r>
            <a:r>
              <a:rPr kumimoji="1" lang="en-US" altLang="ja-JP" dirty="0"/>
              <a:t>x</a:t>
            </a:r>
            <a:r>
              <a:rPr kumimoji="1" lang="ja-JP" altLang="en-US"/>
              <a:t>軸と</a:t>
            </a:r>
            <a:r>
              <a:rPr kumimoji="1" lang="en-US" altLang="ja-JP" dirty="0"/>
              <a:t>y</a:t>
            </a:r>
            <a:r>
              <a:rPr kumimoji="1" lang="ja-JP" altLang="en-US"/>
              <a:t>軸に応じて</a:t>
            </a:r>
            <a:endParaRPr kumimoji="1" lang="en-US" altLang="ja-JP" dirty="0"/>
          </a:p>
          <a:p>
            <a:r>
              <a:rPr kumimoji="1" lang="en-US" altLang="ja-JP" dirty="0" err="1"/>
              <a:t>NetCDF</a:t>
            </a:r>
            <a:r>
              <a:rPr kumimoji="1" lang="ja-JP" altLang="en-US"/>
              <a:t>ファイルから数値データタイルを生成する</a:t>
            </a:r>
            <a:r>
              <a:rPr kumimoji="1" lang="en-US" altLang="ja-JP" dirty="0"/>
              <a:t>Ruby</a:t>
            </a:r>
            <a:r>
              <a:rPr kumimoji="1" lang="ja-JP" altLang="en-US"/>
              <a:t>スクリプトと</a:t>
            </a:r>
            <a:endParaRPr kumimoji="1" lang="en-US" altLang="ja-JP" dirty="0"/>
          </a:p>
          <a:p>
            <a:r>
              <a:rPr kumimoji="1" lang="ja-JP" altLang="en-US"/>
              <a:t>数値データタイルからブラウザ上で可視化を行う</a:t>
            </a:r>
            <a:r>
              <a:rPr kumimoji="1" lang="en-US" altLang="ja-JP" dirty="0"/>
              <a:t>WMTS</a:t>
            </a:r>
            <a:r>
              <a:rPr kumimoji="1" lang="ja-JP" altLang="en-US"/>
              <a:t>のライブラリを改良することで大循環モデルのデータの可視化を実現しました</a:t>
            </a:r>
            <a:r>
              <a:rPr kumimoji="1" lang="en-US" altLang="ja-JP" dirty="0"/>
              <a:t>.</a:t>
            </a: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7</a:t>
            </a:fld>
            <a:endParaRPr kumimoji="1" lang="ja-JP" altLang="en-US"/>
          </a:p>
        </p:txBody>
      </p:sp>
    </p:spTree>
    <p:extLst>
      <p:ext uri="{BB962C8B-B14F-4D97-AF65-F5344CB8AC3E}">
        <p14:creationId xmlns:p14="http://schemas.microsoft.com/office/powerpoint/2010/main" val="358461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kumimoji="1" lang="ja-JP" altLang="en-US"/>
              <a:t>具体的には</a:t>
            </a:r>
            <a:endParaRPr kumimoji="1" lang="en-US" altLang="ja-JP" dirty="0"/>
          </a:p>
          <a:p>
            <a:pPr lvl="1"/>
            <a:r>
              <a:rPr kumimoji="1" lang="ja-JP" altLang="en-US"/>
              <a:t>例えば</a:t>
            </a:r>
            <a:r>
              <a:rPr kumimoji="1" lang="en-US" altLang="ja-JP" dirty="0"/>
              <a:t>, </a:t>
            </a:r>
            <a:r>
              <a:rPr kumimoji="1" lang="ja-JP" altLang="en-US"/>
              <a:t>地図投影方を行いたい場合には</a:t>
            </a:r>
            <a:r>
              <a:rPr kumimoji="1" lang="en-US" altLang="ja-JP" dirty="0"/>
              <a:t>,</a:t>
            </a:r>
            <a:r>
              <a:rPr kumimoji="1" lang="ja-JP" altLang="en-US"/>
              <a:t> </a:t>
            </a:r>
            <a:endParaRPr kumimoji="1" lang="en-US" altLang="ja-JP" dirty="0"/>
          </a:p>
          <a:p>
            <a:pPr lvl="1"/>
            <a:r>
              <a:rPr kumimoji="1" lang="ja-JP" altLang="en-US"/>
              <a:t>まず</a:t>
            </a:r>
            <a:r>
              <a:rPr kumimoji="1" lang="en-US" altLang="ja-JP" dirty="0"/>
              <a:t>, x</a:t>
            </a:r>
            <a:r>
              <a:rPr kumimoji="1" lang="ja-JP" altLang="en-US"/>
              <a:t>軸が緯度</a:t>
            </a:r>
            <a:r>
              <a:rPr kumimoji="1" lang="en-US" altLang="ja-JP" dirty="0"/>
              <a:t>, y</a:t>
            </a:r>
            <a:r>
              <a:rPr kumimoji="1" lang="ja-JP" altLang="en-US"/>
              <a:t>軸が経度という情報を</a:t>
            </a:r>
            <a:r>
              <a:rPr kumimoji="1" lang="en-US" altLang="ja-JP" dirty="0"/>
              <a:t>Ruby</a:t>
            </a:r>
            <a:r>
              <a:rPr kumimoji="1" lang="ja-JP" altLang="en-US"/>
              <a:t>スクリプトで数値データタイルを作成する際に</a:t>
            </a:r>
            <a:r>
              <a:rPr kumimoji="1" lang="en-US" altLang="ja-JP" dirty="0"/>
              <a:t>, </a:t>
            </a:r>
            <a:r>
              <a:rPr kumimoji="1" lang="ja-JP" altLang="en-US"/>
              <a:t>オプションとして渡します</a:t>
            </a:r>
            <a:r>
              <a:rPr kumimoji="1" lang="en-US" altLang="ja-JP" dirty="0"/>
              <a:t>.</a:t>
            </a:r>
          </a:p>
          <a:p>
            <a:pPr lvl="1"/>
            <a:r>
              <a:rPr kumimoji="1" lang="ja-JP" altLang="en-US"/>
              <a:t>そうすることで</a:t>
            </a:r>
            <a:r>
              <a:rPr kumimoji="1" lang="en-US" altLang="ja-JP" dirty="0"/>
              <a:t>, Web</a:t>
            </a:r>
            <a:r>
              <a:rPr kumimoji="1" lang="ja-JP" altLang="en-US"/>
              <a:t>メルカトル図法の形式で数値データタイルに数値データを格納します</a:t>
            </a:r>
            <a:r>
              <a:rPr kumimoji="1" lang="en-US" altLang="ja-JP" dirty="0"/>
              <a:t>. </a:t>
            </a:r>
          </a:p>
          <a:p>
            <a:pPr lvl="1"/>
            <a:r>
              <a:rPr kumimoji="1" lang="ja-JP" altLang="en-US"/>
              <a:t>そして</a:t>
            </a:r>
            <a:r>
              <a:rPr kumimoji="1" lang="en-US" altLang="ja-JP" dirty="0"/>
              <a:t>, WMTS</a:t>
            </a:r>
            <a:r>
              <a:rPr kumimoji="1" lang="ja-JP" altLang="en-US"/>
              <a:t>のライブラリでは</a:t>
            </a:r>
            <a:r>
              <a:rPr kumimoji="1" lang="en-US" altLang="ja-JP" dirty="0"/>
              <a:t>Web</a:t>
            </a:r>
            <a:r>
              <a:rPr kumimoji="1" lang="ja-JP" altLang="en-US"/>
              <a:t>メルカトル図法形式で数値データタイルにデータが格納されていることを前提として緯度経度を計算することで様々な地図投影法を実現しています</a:t>
            </a:r>
            <a:r>
              <a:rPr kumimoji="1" lang="en-US" altLang="ja-JP" dirty="0"/>
              <a:t>.</a:t>
            </a:r>
          </a:p>
          <a:p>
            <a:pPr lvl="1"/>
            <a:r>
              <a:rPr kumimoji="1" lang="ja-JP" altLang="en-US"/>
              <a:t>なお、</a:t>
            </a:r>
            <a:r>
              <a:rPr kumimoji="1" lang="en-US" altLang="ja-JP" dirty="0"/>
              <a:t>Web</a:t>
            </a:r>
            <a:r>
              <a:rPr kumimoji="1" lang="ja-JP" altLang="en-US"/>
              <a:t>メルカトル図法とはメルカトル図法に対して南北を</a:t>
            </a:r>
            <a:r>
              <a:rPr kumimoji="1" lang="en-US" altLang="ja-JP" dirty="0"/>
              <a:t>85</a:t>
            </a:r>
            <a:r>
              <a:rPr kumimoji="1" lang="ja-JP" altLang="en-US"/>
              <a:t>度で切る図法です</a:t>
            </a:r>
            <a:endParaRPr kumimoji="1" lang="en-US" altLang="ja-JP" dirty="0"/>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8</a:t>
            </a:fld>
            <a:endParaRPr kumimoji="1" lang="ja-JP" altLang="en-US"/>
          </a:p>
        </p:txBody>
      </p:sp>
    </p:spTree>
    <p:extLst>
      <p:ext uri="{BB962C8B-B14F-4D97-AF65-F5344CB8AC3E}">
        <p14:creationId xmlns:p14="http://schemas.microsoft.com/office/powerpoint/2010/main" val="112129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kumimoji="1" lang="ja-JP" altLang="en-US"/>
              <a:t>次に惑星断面のドーナツ状の可視化については</a:t>
            </a:r>
            <a:endParaRPr kumimoji="1" lang="en-US" altLang="ja-JP" dirty="0"/>
          </a:p>
          <a:p>
            <a:pPr lvl="1"/>
            <a:r>
              <a:rPr kumimoji="1" lang="en-US" altLang="ja-JP" dirty="0"/>
              <a:t>Ruby</a:t>
            </a:r>
            <a:r>
              <a:rPr kumimoji="1" lang="ja-JP" altLang="en-US"/>
              <a:t>スクリプトで可視化したい図の</a:t>
            </a:r>
            <a:r>
              <a:rPr kumimoji="1" lang="en-US" altLang="ja-JP" dirty="0"/>
              <a:t>y</a:t>
            </a:r>
            <a:r>
              <a:rPr kumimoji="1" lang="ja-JP" altLang="en-US"/>
              <a:t>軸が高度</a:t>
            </a:r>
            <a:r>
              <a:rPr kumimoji="1" lang="en-US" altLang="ja-JP" dirty="0"/>
              <a:t>, x</a:t>
            </a:r>
            <a:r>
              <a:rPr kumimoji="1" lang="ja-JP" altLang="en-US"/>
              <a:t>軸が緯度</a:t>
            </a:r>
            <a:r>
              <a:rPr kumimoji="1" lang="en-US" altLang="ja-JP" dirty="0"/>
              <a:t>/</a:t>
            </a:r>
            <a:r>
              <a:rPr kumimoji="1" lang="ja-JP" altLang="en-US"/>
              <a:t>経度であるという情報をオプションで渡すことで</a:t>
            </a:r>
            <a:endParaRPr kumimoji="1" lang="en-US" altLang="ja-JP" dirty="0"/>
          </a:p>
          <a:p>
            <a:pPr lvl="1"/>
            <a:r>
              <a:rPr kumimoji="1" lang="ja-JP" altLang="en-US"/>
              <a:t>数値データタイルにドーナッツ状にデータを格納するようにしています</a:t>
            </a:r>
            <a:r>
              <a:rPr kumimoji="1" lang="en-US" altLang="ja-JP" dirty="0"/>
              <a:t>.</a:t>
            </a:r>
          </a:p>
          <a:p>
            <a:pPr lvl="1"/>
            <a:r>
              <a:rPr kumimoji="1" lang="ja-JP" altLang="en-US"/>
              <a:t>このようにすることで</a:t>
            </a:r>
            <a:r>
              <a:rPr kumimoji="1" lang="en-US" altLang="ja-JP" dirty="0"/>
              <a:t>, </a:t>
            </a:r>
            <a:r>
              <a:rPr kumimoji="1" lang="ja-JP" altLang="en-US"/>
              <a:t>惑星断面のドーナッツ状の可視化を実現しています</a:t>
            </a:r>
            <a:r>
              <a:rPr kumimoji="1" lang="en-US" altLang="ja-JP" dirty="0"/>
              <a:t>.</a:t>
            </a:r>
          </a:p>
        </p:txBody>
      </p:sp>
      <p:sp>
        <p:nvSpPr>
          <p:cNvPr id="4" name="スライド番号プレースホルダー 3"/>
          <p:cNvSpPr>
            <a:spLocks noGrp="1"/>
          </p:cNvSpPr>
          <p:nvPr>
            <p:ph type="sldNum" sz="quarter" idx="5"/>
          </p:nvPr>
        </p:nvSpPr>
        <p:spPr/>
        <p:txBody>
          <a:bodyPr/>
          <a:lstStyle/>
          <a:p>
            <a:fld id="{F9EA7ED0-59ED-496B-81AF-BA37D6F767DD}" type="slidenum">
              <a:rPr kumimoji="1" lang="ja-JP" altLang="en-US" smtClean="0"/>
              <a:t>9</a:t>
            </a:fld>
            <a:endParaRPr kumimoji="1" lang="ja-JP" altLang="en-US"/>
          </a:p>
        </p:txBody>
      </p:sp>
    </p:spTree>
    <p:extLst>
      <p:ext uri="{BB962C8B-B14F-4D97-AF65-F5344CB8AC3E}">
        <p14:creationId xmlns:p14="http://schemas.microsoft.com/office/powerpoint/2010/main" val="169566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918CB-53AD-4923-BA55-5C6FA2FB3D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C00129-AA10-44BF-9D7F-46E6E20F5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611AC27-D9F9-4555-B45A-DB30541B186B}"/>
              </a:ext>
            </a:extLst>
          </p:cNvPr>
          <p:cNvSpPr>
            <a:spLocks noGrp="1"/>
          </p:cNvSpPr>
          <p:nvPr>
            <p:ph type="dt" sz="half" idx="10"/>
          </p:nvPr>
        </p:nvSpPr>
        <p:spPr/>
        <p:txBody>
          <a:bodyPr/>
          <a:lstStyle/>
          <a:p>
            <a:fld id="{A93FA6E0-1C7B-8740-8265-B030602462DB}" type="datetime1">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67CC7679-E2DB-4E93-AD98-9A5291633A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16DA29-E200-4F90-B2B7-B1901719915D}"/>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337469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D85D8-7B92-43E5-A802-CAD36A43218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292BDE-59B6-494E-A4BD-5E068001CBA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BEF351-5082-44B7-939C-3F3D1191C643}"/>
              </a:ext>
            </a:extLst>
          </p:cNvPr>
          <p:cNvSpPr>
            <a:spLocks noGrp="1"/>
          </p:cNvSpPr>
          <p:nvPr>
            <p:ph type="dt" sz="half" idx="10"/>
          </p:nvPr>
        </p:nvSpPr>
        <p:spPr/>
        <p:txBody>
          <a:bodyPr/>
          <a:lstStyle/>
          <a:p>
            <a:fld id="{91AD45DC-CD69-6849-BC6F-97AB2FEA2CDD}" type="datetime1">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2C5FA793-4197-400B-A6FC-8E57B3A4EC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B26544-7651-46BD-A4CC-03191CB97203}"/>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26683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0455D1-7385-4606-9A7C-67EF04F70CA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C7E913A-7488-4624-AC0C-3E52C2267D6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FA6F6D-0AEF-4781-AE16-D82B307374AC}"/>
              </a:ext>
            </a:extLst>
          </p:cNvPr>
          <p:cNvSpPr>
            <a:spLocks noGrp="1"/>
          </p:cNvSpPr>
          <p:nvPr>
            <p:ph type="dt" sz="half" idx="10"/>
          </p:nvPr>
        </p:nvSpPr>
        <p:spPr/>
        <p:txBody>
          <a:bodyPr/>
          <a:lstStyle/>
          <a:p>
            <a:fld id="{1AADE174-7C34-8C4E-9B24-8786D4E5883B}" type="datetime1">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1D72492E-64E9-4907-A812-F939B77DF1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A96BB9-F132-4CD2-A01A-7F0B230593E1}"/>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8246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5FD67-03F1-4B44-84AF-9C2575D951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42A52F-B846-4106-82FF-C758D1AD459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2C3979-DEC4-4BE3-8607-3688265EF6DB}"/>
              </a:ext>
            </a:extLst>
          </p:cNvPr>
          <p:cNvSpPr>
            <a:spLocks noGrp="1"/>
          </p:cNvSpPr>
          <p:nvPr>
            <p:ph type="dt" sz="half" idx="10"/>
          </p:nvPr>
        </p:nvSpPr>
        <p:spPr/>
        <p:txBody>
          <a:bodyPr/>
          <a:lstStyle/>
          <a:p>
            <a:fld id="{F30BC563-2B55-1D4B-99C3-481CA837DD6B}" type="datetime1">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0455CB9C-10EF-429F-A2A4-63A663D72A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5609DD-F97A-492E-AB6A-76915D126763}"/>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113165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803FFC-BF65-4304-B999-8625F779261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15E596-1ED6-4F76-9247-F41AACFAE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BAB7C9F-9850-4BEA-83D3-08EF0179D0D9}"/>
              </a:ext>
            </a:extLst>
          </p:cNvPr>
          <p:cNvSpPr>
            <a:spLocks noGrp="1"/>
          </p:cNvSpPr>
          <p:nvPr>
            <p:ph type="dt" sz="half" idx="10"/>
          </p:nvPr>
        </p:nvSpPr>
        <p:spPr/>
        <p:txBody>
          <a:bodyPr/>
          <a:lstStyle/>
          <a:p>
            <a:fld id="{AFE6D211-8927-274D-9C98-86E36FF5AF97}" type="datetime1">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593812A9-EDDC-4E80-9134-3BD1D16D7F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DC4C47-ECAD-4C06-BF64-9665A55F1452}"/>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408922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F1BC7-4E38-435F-AEF4-8355404B89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4DA671-1CB6-446D-85E1-B61285FA2B0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4DDDF8A-E626-44F8-AED2-C7F997F0365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A5B4766-0B30-453A-BF06-BDDBD4435BC1}"/>
              </a:ext>
            </a:extLst>
          </p:cNvPr>
          <p:cNvSpPr>
            <a:spLocks noGrp="1"/>
          </p:cNvSpPr>
          <p:nvPr>
            <p:ph type="dt" sz="half" idx="10"/>
          </p:nvPr>
        </p:nvSpPr>
        <p:spPr/>
        <p:txBody>
          <a:bodyPr/>
          <a:lstStyle/>
          <a:p>
            <a:fld id="{F632CCAD-6001-B641-B287-5F91D4A4854C}" type="datetime1">
              <a:rPr kumimoji="1" lang="ja-JP" altLang="en-US" smtClean="0"/>
              <a:t>2021/3/29</a:t>
            </a:fld>
            <a:endParaRPr kumimoji="1" lang="ja-JP" altLang="en-US"/>
          </a:p>
        </p:txBody>
      </p:sp>
      <p:sp>
        <p:nvSpPr>
          <p:cNvPr id="6" name="フッター プレースホルダー 5">
            <a:extLst>
              <a:ext uri="{FF2B5EF4-FFF2-40B4-BE49-F238E27FC236}">
                <a16:creationId xmlns:a16="http://schemas.microsoft.com/office/drawing/2014/main" id="{16170D0E-1CE3-4D7C-B23E-72EF990D63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D72EB1-4D39-470C-BED8-0B9C7AB63BFB}"/>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344262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9F2FAF-D365-433B-B0BC-F39BD75583E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0B99E8-F603-4431-BA93-FD0841C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BD42F7E-C2C5-43DF-BA55-BAFCE034AE3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B892B1-49DF-4AB2-A0B0-4D138E25E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14F91B-46EE-49D1-A09B-7409E451F1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F12418-0C6D-4541-9FED-10AB7DD9ED26}"/>
              </a:ext>
            </a:extLst>
          </p:cNvPr>
          <p:cNvSpPr>
            <a:spLocks noGrp="1"/>
          </p:cNvSpPr>
          <p:nvPr>
            <p:ph type="dt" sz="half" idx="10"/>
          </p:nvPr>
        </p:nvSpPr>
        <p:spPr/>
        <p:txBody>
          <a:bodyPr/>
          <a:lstStyle/>
          <a:p>
            <a:fld id="{6E9A516B-E9EC-5947-B95A-2A6CF12E910C}" type="datetime1">
              <a:rPr kumimoji="1" lang="ja-JP" altLang="en-US" smtClean="0"/>
              <a:t>2021/3/29</a:t>
            </a:fld>
            <a:endParaRPr kumimoji="1" lang="ja-JP" altLang="en-US"/>
          </a:p>
        </p:txBody>
      </p:sp>
      <p:sp>
        <p:nvSpPr>
          <p:cNvPr id="8" name="フッター プレースホルダー 7">
            <a:extLst>
              <a:ext uri="{FF2B5EF4-FFF2-40B4-BE49-F238E27FC236}">
                <a16:creationId xmlns:a16="http://schemas.microsoft.com/office/drawing/2014/main" id="{CAD0EE73-5D05-4E70-9A7B-1AE3F8ED158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AFEB6DA-2BA9-45BD-BF09-40BBF331E302}"/>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352527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93B08-99F7-44D3-998B-7FC3B313AEF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3938676-3CDD-4BC4-A9B8-8F962EC76639}"/>
              </a:ext>
            </a:extLst>
          </p:cNvPr>
          <p:cNvSpPr>
            <a:spLocks noGrp="1"/>
          </p:cNvSpPr>
          <p:nvPr>
            <p:ph type="dt" sz="half" idx="10"/>
          </p:nvPr>
        </p:nvSpPr>
        <p:spPr/>
        <p:txBody>
          <a:bodyPr/>
          <a:lstStyle/>
          <a:p>
            <a:fld id="{1BA4C4A7-F2FD-5244-8BE8-CDB4C224B89E}" type="datetime1">
              <a:rPr kumimoji="1" lang="ja-JP" altLang="en-US" smtClean="0"/>
              <a:t>2021/3/29</a:t>
            </a:fld>
            <a:endParaRPr kumimoji="1" lang="ja-JP" altLang="en-US"/>
          </a:p>
        </p:txBody>
      </p:sp>
      <p:sp>
        <p:nvSpPr>
          <p:cNvPr id="4" name="フッター プレースホルダー 3">
            <a:extLst>
              <a:ext uri="{FF2B5EF4-FFF2-40B4-BE49-F238E27FC236}">
                <a16:creationId xmlns:a16="http://schemas.microsoft.com/office/drawing/2014/main" id="{76251226-178C-4D3A-BAA4-BD31C4764A5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4567016-1C14-4A55-BB74-79449F801626}"/>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333604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A9CE24C-0CE5-41E7-80B5-667E827761D8}"/>
              </a:ext>
            </a:extLst>
          </p:cNvPr>
          <p:cNvSpPr>
            <a:spLocks noGrp="1"/>
          </p:cNvSpPr>
          <p:nvPr>
            <p:ph type="dt" sz="half" idx="10"/>
          </p:nvPr>
        </p:nvSpPr>
        <p:spPr/>
        <p:txBody>
          <a:bodyPr/>
          <a:lstStyle/>
          <a:p>
            <a:fld id="{ABA71CB4-8026-D045-B1BF-D9482ACEC18F}" type="datetime1">
              <a:rPr kumimoji="1" lang="ja-JP" altLang="en-US" smtClean="0"/>
              <a:t>2021/3/29</a:t>
            </a:fld>
            <a:endParaRPr kumimoji="1" lang="ja-JP" altLang="en-US"/>
          </a:p>
        </p:txBody>
      </p:sp>
      <p:sp>
        <p:nvSpPr>
          <p:cNvPr id="3" name="フッター プレースホルダー 2">
            <a:extLst>
              <a:ext uri="{FF2B5EF4-FFF2-40B4-BE49-F238E27FC236}">
                <a16:creationId xmlns:a16="http://schemas.microsoft.com/office/drawing/2014/main" id="{8471F1FC-E26D-4F8D-8DE0-D4E35DE5EA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7B48A25-BC60-4A61-B65A-38DABC71A134}"/>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227949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16923-6108-48F2-A25D-69962C7432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0B8915-1FD8-4B69-B99E-A034E3D7D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A103EDC-E7EE-4BCF-9B95-1E9042297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DEA7469-C8AA-48D2-8AD5-72DB6A479EF1}"/>
              </a:ext>
            </a:extLst>
          </p:cNvPr>
          <p:cNvSpPr>
            <a:spLocks noGrp="1"/>
          </p:cNvSpPr>
          <p:nvPr>
            <p:ph type="dt" sz="half" idx="10"/>
          </p:nvPr>
        </p:nvSpPr>
        <p:spPr/>
        <p:txBody>
          <a:bodyPr/>
          <a:lstStyle/>
          <a:p>
            <a:fld id="{5883C637-723A-6C40-94C6-2A91A4CBE359}" type="datetime1">
              <a:rPr kumimoji="1" lang="ja-JP" altLang="en-US" smtClean="0"/>
              <a:t>2021/3/29</a:t>
            </a:fld>
            <a:endParaRPr kumimoji="1" lang="ja-JP" altLang="en-US"/>
          </a:p>
        </p:txBody>
      </p:sp>
      <p:sp>
        <p:nvSpPr>
          <p:cNvPr id="6" name="フッター プレースホルダー 5">
            <a:extLst>
              <a:ext uri="{FF2B5EF4-FFF2-40B4-BE49-F238E27FC236}">
                <a16:creationId xmlns:a16="http://schemas.microsoft.com/office/drawing/2014/main" id="{7AC961D9-603F-437F-AFCE-95B66496C6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3B4105-6816-400B-B953-F07F7BDC3FA9}"/>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305641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0B2B6-1D66-4307-9A8E-3639B6A8C6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5981406-CDD4-4F13-AA5B-32E4DD978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B19968C-E419-4458-B073-780582C1B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83165B-A5FC-4537-9BCF-EEF1C5E963A6}"/>
              </a:ext>
            </a:extLst>
          </p:cNvPr>
          <p:cNvSpPr>
            <a:spLocks noGrp="1"/>
          </p:cNvSpPr>
          <p:nvPr>
            <p:ph type="dt" sz="half" idx="10"/>
          </p:nvPr>
        </p:nvSpPr>
        <p:spPr/>
        <p:txBody>
          <a:bodyPr/>
          <a:lstStyle/>
          <a:p>
            <a:fld id="{BC089621-5F50-E64F-8186-A56A1ED10034}" type="datetime1">
              <a:rPr kumimoji="1" lang="ja-JP" altLang="en-US" smtClean="0"/>
              <a:t>2021/3/29</a:t>
            </a:fld>
            <a:endParaRPr kumimoji="1" lang="ja-JP" altLang="en-US"/>
          </a:p>
        </p:txBody>
      </p:sp>
      <p:sp>
        <p:nvSpPr>
          <p:cNvPr id="6" name="フッター プレースホルダー 5">
            <a:extLst>
              <a:ext uri="{FF2B5EF4-FFF2-40B4-BE49-F238E27FC236}">
                <a16:creationId xmlns:a16="http://schemas.microsoft.com/office/drawing/2014/main" id="{7ABF38BD-4432-48DA-BF60-26CC9B2D94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A8F33D-827C-43C5-BC73-606B46A881A6}"/>
              </a:ext>
            </a:extLst>
          </p:cNvPr>
          <p:cNvSpPr>
            <a:spLocks noGrp="1"/>
          </p:cNvSpPr>
          <p:nvPr>
            <p:ph type="sldNum" sz="quarter" idx="12"/>
          </p:nvPr>
        </p:nvSpPr>
        <p:spPr/>
        <p:txBody>
          <a:body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144051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2551F54-CC7A-4BD3-9FE3-363FB44BA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795615-5449-4B25-A281-E87F83CD5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5A765B-68C6-45D1-BC1A-E091989D7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25F8C-0833-C147-8D16-A28D9A6700D1}" type="datetime1">
              <a:rPr kumimoji="1" lang="ja-JP" altLang="en-US" smtClean="0"/>
              <a:t>2021/3/29</a:t>
            </a:fld>
            <a:endParaRPr kumimoji="1" lang="ja-JP" altLang="en-US"/>
          </a:p>
        </p:txBody>
      </p:sp>
      <p:sp>
        <p:nvSpPr>
          <p:cNvPr id="5" name="フッター プレースホルダー 4">
            <a:extLst>
              <a:ext uri="{FF2B5EF4-FFF2-40B4-BE49-F238E27FC236}">
                <a16:creationId xmlns:a16="http://schemas.microsoft.com/office/drawing/2014/main" id="{867E64B1-71C7-4A85-B67C-857BFE1A2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3C3A92D-4686-4E64-9087-16D19D87B3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2827D-893D-4E71-A535-DF037DE439BC}" type="slidenum">
              <a:rPr kumimoji="1" lang="ja-JP" altLang="en-US" smtClean="0"/>
              <a:t>‹#›</a:t>
            </a:fld>
            <a:endParaRPr kumimoji="1" lang="ja-JP" altLang="en-US"/>
          </a:p>
        </p:txBody>
      </p:sp>
    </p:spTree>
    <p:extLst>
      <p:ext uri="{BB962C8B-B14F-4D97-AF65-F5344CB8AC3E}">
        <p14:creationId xmlns:p14="http://schemas.microsoft.com/office/powerpoint/2010/main" val="2175784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gfd-dennou.org/GFD_Dennou_Club/dc-arch/dcwmt/sample/2021-03-26_daichi/projection_sample/dcwmt/mai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gfd-dennou.org/GFD_Dennou_Club/dc-arch/dcwmt/sample/2021-03-26_daichi/donuts_sample/dcwmt/mai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0.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D278AA-982D-4A25-8F30-754EAFA86BC4}"/>
              </a:ext>
            </a:extLst>
          </p:cNvPr>
          <p:cNvSpPr>
            <a:spLocks noGrp="1"/>
          </p:cNvSpPr>
          <p:nvPr>
            <p:ph type="ctrTitle"/>
          </p:nvPr>
        </p:nvSpPr>
        <p:spPr>
          <a:xfrm>
            <a:off x="1181100" y="1214438"/>
            <a:ext cx="9829800" cy="2387600"/>
          </a:xfrm>
        </p:spPr>
        <p:txBody>
          <a:bodyPr anchor="ctr">
            <a:noAutofit/>
          </a:bodyPr>
          <a:lstStyle/>
          <a:p>
            <a:r>
              <a:rPr lang="ja-JP" altLang="en-US" sz="4000"/>
              <a:t>可視化ツール</a:t>
            </a:r>
            <a:r>
              <a:rPr lang="en-US" altLang="ja-JP" sz="4000" dirty="0"/>
              <a:t> </a:t>
            </a:r>
            <a:r>
              <a:rPr lang="en-US" altLang="ja-JP" sz="4000" dirty="0" err="1"/>
              <a:t>dcwmt</a:t>
            </a:r>
            <a:endParaRPr kumimoji="1" lang="ja-JP" altLang="en-US" sz="2000" dirty="0"/>
          </a:p>
        </p:txBody>
      </p:sp>
      <p:sp>
        <p:nvSpPr>
          <p:cNvPr id="3" name="字幕 2">
            <a:extLst>
              <a:ext uri="{FF2B5EF4-FFF2-40B4-BE49-F238E27FC236}">
                <a16:creationId xmlns:a16="http://schemas.microsoft.com/office/drawing/2014/main" id="{5742A784-2EA3-4C6F-B94C-1960EC2A2821}"/>
              </a:ext>
            </a:extLst>
          </p:cNvPr>
          <p:cNvSpPr>
            <a:spLocks noGrp="1"/>
          </p:cNvSpPr>
          <p:nvPr>
            <p:ph type="subTitle" idx="1"/>
          </p:nvPr>
        </p:nvSpPr>
        <p:spPr/>
        <p:txBody>
          <a:bodyPr anchor="ctr"/>
          <a:lstStyle/>
          <a:p>
            <a:r>
              <a:rPr kumimoji="1" lang="ja-JP" altLang="en-US"/>
              <a:t>森脇大智</a:t>
            </a:r>
            <a:r>
              <a:rPr kumimoji="1" lang="en-US" altLang="ja-JP" dirty="0"/>
              <a:t>, </a:t>
            </a:r>
            <a:r>
              <a:rPr kumimoji="1" lang="ja-JP" altLang="en-US"/>
              <a:t>杉山耕一朗</a:t>
            </a:r>
            <a:endParaRPr kumimoji="1" lang="en-US" altLang="ja-JP" dirty="0"/>
          </a:p>
          <a:p>
            <a:endParaRPr lang="en-US" altLang="ja-JP" dirty="0"/>
          </a:p>
          <a:p>
            <a:r>
              <a:rPr kumimoji="1" lang="en-US" altLang="ja-JP" dirty="0"/>
              <a:t>2021/03/29 </a:t>
            </a:r>
            <a:r>
              <a:rPr kumimoji="1" lang="ja-JP" altLang="en-US"/>
              <a:t>地球流体電脳倶楽部ミーティング</a:t>
            </a:r>
            <a:endParaRPr kumimoji="1" lang="ja-JP" altLang="en-US" dirty="0"/>
          </a:p>
        </p:txBody>
      </p:sp>
    </p:spTree>
    <p:extLst>
      <p:ext uri="{BB962C8B-B14F-4D97-AF65-F5344CB8AC3E}">
        <p14:creationId xmlns:p14="http://schemas.microsoft.com/office/powerpoint/2010/main" val="223887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4B404AF6-A827-F84D-ACED-5B18EB9766B0}"/>
              </a:ext>
            </a:extLst>
          </p:cNvPr>
          <p:cNvSpPr>
            <a:spLocks noGrp="1"/>
          </p:cNvSpPr>
          <p:nvPr>
            <p:ph type="title"/>
          </p:nvPr>
        </p:nvSpPr>
        <p:spPr>
          <a:xfrm>
            <a:off x="838800" y="363600"/>
            <a:ext cx="10515600" cy="1325563"/>
          </a:xfrm>
        </p:spPr>
        <p:txBody>
          <a:bodyPr>
            <a:normAutofit/>
          </a:bodyPr>
          <a:lstStyle/>
          <a:p>
            <a:r>
              <a:rPr kumimoji="1" lang="ja-JP" altLang="en-US"/>
              <a:t>まとめ</a:t>
            </a:r>
            <a:r>
              <a:rPr kumimoji="1" lang="en-US" altLang="ja-JP" dirty="0"/>
              <a:t> </a:t>
            </a:r>
            <a:r>
              <a:rPr kumimoji="1" lang="ja-JP" altLang="en-US"/>
              <a:t>と</a:t>
            </a:r>
            <a:r>
              <a:rPr kumimoji="1" lang="en-US" altLang="ja-JP" dirty="0"/>
              <a:t> </a:t>
            </a:r>
            <a:r>
              <a:rPr kumimoji="1" lang="ja-JP" altLang="en-US"/>
              <a:t>今後の予定</a:t>
            </a:r>
            <a:endParaRPr kumimoji="1" lang="ja-JP" altLang="en-US" dirty="0"/>
          </a:p>
        </p:txBody>
      </p:sp>
      <p:sp>
        <p:nvSpPr>
          <p:cNvPr id="35" name="テキスト ボックス 34">
            <a:extLst>
              <a:ext uri="{FF2B5EF4-FFF2-40B4-BE49-F238E27FC236}">
                <a16:creationId xmlns:a16="http://schemas.microsoft.com/office/drawing/2014/main" id="{E46E1BC6-BBE4-9447-B952-CD6B8555B005}"/>
              </a:ext>
            </a:extLst>
          </p:cNvPr>
          <p:cNvSpPr txBox="1"/>
          <p:nvPr/>
        </p:nvSpPr>
        <p:spPr>
          <a:xfrm>
            <a:off x="6878869" y="1498616"/>
            <a:ext cx="4474331" cy="46166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lang="en-US" altLang="ja-JP" sz="2400" dirty="0"/>
              <a:t>2021</a:t>
            </a:r>
            <a:r>
              <a:rPr lang="ja-JP" altLang="en-US" sz="2400"/>
              <a:t>年度で着手する機能</a:t>
            </a:r>
            <a:endParaRPr kumimoji="1" lang="ja-JP" altLang="en-US" sz="2400"/>
          </a:p>
        </p:txBody>
      </p:sp>
      <p:sp>
        <p:nvSpPr>
          <p:cNvPr id="36" name="テキスト ボックス 35">
            <a:extLst>
              <a:ext uri="{FF2B5EF4-FFF2-40B4-BE49-F238E27FC236}">
                <a16:creationId xmlns:a16="http://schemas.microsoft.com/office/drawing/2014/main" id="{16977CA8-C273-9F4E-8412-D4A387B52395}"/>
              </a:ext>
            </a:extLst>
          </p:cNvPr>
          <p:cNvSpPr txBox="1"/>
          <p:nvPr/>
        </p:nvSpPr>
        <p:spPr>
          <a:xfrm>
            <a:off x="6878869" y="1970085"/>
            <a:ext cx="4474331" cy="452431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a:t>局所的な領域の可視化</a:t>
            </a:r>
            <a:endParaRPr lang="en-US" altLang="ja-JP" dirty="0"/>
          </a:p>
          <a:p>
            <a:pPr marL="285750" indent="-285750">
              <a:buFont typeface="Arial" panose="020B0604020202020204" pitchFamily="34" charset="0"/>
              <a:buChar char="•"/>
            </a:pPr>
            <a:r>
              <a:rPr lang="ja-JP" altLang="en-US"/>
              <a:t>全球の可視化</a:t>
            </a:r>
            <a:endParaRPr lang="en-US" altLang="ja-JP" dirty="0"/>
          </a:p>
          <a:p>
            <a:pPr marL="742950" lvl="1" indent="-285750">
              <a:buFont typeface="Arial" panose="020B0604020202020204" pitchFamily="34" charset="0"/>
              <a:buChar char="•"/>
            </a:pPr>
            <a:r>
              <a:rPr lang="ja-JP" altLang="en-US"/>
              <a:t>表示</a:t>
            </a:r>
            <a:endParaRPr lang="en-US" altLang="ja-JP" dirty="0"/>
          </a:p>
          <a:p>
            <a:pPr marL="742950" lvl="1" indent="-285750">
              <a:buFont typeface="Arial" panose="020B0604020202020204" pitchFamily="34" charset="0"/>
              <a:buChar char="•"/>
            </a:pPr>
            <a:r>
              <a:rPr lang="ja-JP" altLang="en-US"/>
              <a:t>地図投影の切り替え</a:t>
            </a:r>
            <a:endParaRPr lang="en-US" altLang="ja-JP" dirty="0"/>
          </a:p>
          <a:p>
            <a:pPr marL="285750" indent="-285750">
              <a:buFont typeface="Arial" panose="020B0604020202020204" pitchFamily="34" charset="0"/>
              <a:buChar char="•"/>
            </a:pPr>
            <a:r>
              <a:rPr lang="ja-JP" altLang="en-US">
                <a:solidFill>
                  <a:srgbClr val="FF0000"/>
                </a:solidFill>
              </a:rPr>
              <a:t>トーン</a:t>
            </a:r>
            <a:r>
              <a:rPr lang="en-US" altLang="ja-JP" dirty="0">
                <a:solidFill>
                  <a:srgbClr val="FF0000"/>
                </a:solidFill>
              </a:rPr>
              <a:t>, </a:t>
            </a:r>
            <a:r>
              <a:rPr lang="ja-JP" altLang="en-US">
                <a:solidFill>
                  <a:srgbClr val="FF0000"/>
                </a:solidFill>
              </a:rPr>
              <a:t>コンター図の表示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複数のデータ同士の重ね合わせ表示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風速ベクトル図の表示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カラーマップの選択</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数学的操作</a:t>
            </a:r>
            <a:endParaRPr lang="en-US" altLang="ja-JP" dirty="0">
              <a:solidFill>
                <a:srgbClr val="FF0000"/>
              </a:solidFill>
            </a:endParaRPr>
          </a:p>
          <a:p>
            <a:pPr marL="285750" indent="-285750">
              <a:buFont typeface="Arial" panose="020B0604020202020204" pitchFamily="34" charset="0"/>
              <a:buChar char="•"/>
            </a:pPr>
            <a:r>
              <a:rPr kumimoji="1" lang="ja-JP" altLang="en-US">
                <a:solidFill>
                  <a:srgbClr val="FF0000"/>
                </a:solidFill>
              </a:rPr>
              <a:t>アニメーション</a:t>
            </a:r>
            <a:endParaRPr kumimoji="1"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データの範囲指定</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カラーバーの表示</a:t>
            </a:r>
            <a:r>
              <a:rPr lang="en-US" altLang="ja-JP" dirty="0">
                <a:solidFill>
                  <a:srgbClr val="FF0000"/>
                </a:solidFill>
              </a:rPr>
              <a:t>, </a:t>
            </a:r>
            <a:r>
              <a:rPr lang="ja-JP" altLang="en-US">
                <a:solidFill>
                  <a:srgbClr val="FF0000"/>
                </a:solidFill>
              </a:rPr>
              <a:t>非表示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軸の表示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コンター</a:t>
            </a:r>
            <a:r>
              <a:rPr lang="en-US" altLang="ja-JP" dirty="0">
                <a:solidFill>
                  <a:srgbClr val="FF0000"/>
                </a:solidFill>
              </a:rPr>
              <a:t>, </a:t>
            </a:r>
            <a:r>
              <a:rPr lang="ja-JP" altLang="en-US">
                <a:solidFill>
                  <a:srgbClr val="FF0000"/>
                </a:solidFill>
              </a:rPr>
              <a:t>トーンの間隔</a:t>
            </a:r>
            <a:endParaRPr lang="en-US" altLang="ja-JP" dirty="0">
              <a:solidFill>
                <a:srgbClr val="FF0000"/>
              </a:solidFill>
            </a:endParaRPr>
          </a:p>
          <a:p>
            <a:pPr marL="285750" indent="-285750">
              <a:buFont typeface="Arial" panose="020B0604020202020204" pitchFamily="34" charset="0"/>
              <a:buChar char="•"/>
            </a:pPr>
            <a:r>
              <a:rPr kumimoji="1" lang="ja-JP" altLang="en-US">
                <a:solidFill>
                  <a:srgbClr val="FF0000"/>
                </a:solidFill>
              </a:rPr>
              <a:t>コンターまたはトーンレベルの設定</a:t>
            </a:r>
            <a:endParaRPr kumimoji="1"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マウスクリックによるデータの取得</a:t>
            </a:r>
            <a:endParaRPr kumimoji="1" lang="en-US" altLang="ja-JP" dirty="0">
              <a:solidFill>
                <a:srgbClr val="FF0000"/>
              </a:solidFill>
            </a:endParaRPr>
          </a:p>
        </p:txBody>
      </p:sp>
      <p:sp>
        <p:nvSpPr>
          <p:cNvPr id="37" name="テキスト ボックス 36">
            <a:extLst>
              <a:ext uri="{FF2B5EF4-FFF2-40B4-BE49-F238E27FC236}">
                <a16:creationId xmlns:a16="http://schemas.microsoft.com/office/drawing/2014/main" id="{A4A05CA0-B682-D045-A4DF-BB55C73B2ECC}"/>
              </a:ext>
            </a:extLst>
          </p:cNvPr>
          <p:cNvSpPr txBox="1"/>
          <p:nvPr/>
        </p:nvSpPr>
        <p:spPr>
          <a:xfrm>
            <a:off x="443614" y="1407474"/>
            <a:ext cx="787972" cy="13248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kumimoji="1" lang="ja-JP" altLang="en-US" sz="2400"/>
              <a:t>目標</a:t>
            </a:r>
          </a:p>
        </p:txBody>
      </p:sp>
      <p:sp>
        <p:nvSpPr>
          <p:cNvPr id="38" name="テキスト ボックス 37">
            <a:extLst>
              <a:ext uri="{FF2B5EF4-FFF2-40B4-BE49-F238E27FC236}">
                <a16:creationId xmlns:a16="http://schemas.microsoft.com/office/drawing/2014/main" id="{C9D01A5B-F73F-3446-B73F-68187DD1AAF7}"/>
              </a:ext>
            </a:extLst>
          </p:cNvPr>
          <p:cNvSpPr txBox="1"/>
          <p:nvPr/>
        </p:nvSpPr>
        <p:spPr>
          <a:xfrm>
            <a:off x="1231586" y="1407475"/>
            <a:ext cx="5105586" cy="1323439"/>
          </a:xfrm>
          <a:prstGeom prst="rect">
            <a:avLst/>
          </a:prstGeom>
          <a:noFill/>
          <a:ln>
            <a:solidFill>
              <a:schemeClr val="tx1"/>
            </a:solidFill>
          </a:ln>
        </p:spPr>
        <p:txBody>
          <a:bodyPr wrap="square" rtlCol="0">
            <a:spAutoFit/>
          </a:bodyPr>
          <a:lstStyle/>
          <a:p>
            <a:pPr algn="ctr"/>
            <a:r>
              <a:rPr kumimoji="1" lang="ja-JP" altLang="en-US" sz="2000"/>
              <a:t>既存ツールの主要機能を取り入れつつ</a:t>
            </a:r>
            <a:r>
              <a:rPr kumimoji="1" lang="en-US" altLang="ja-JP" sz="2000" dirty="0"/>
              <a:t>,</a:t>
            </a:r>
            <a:r>
              <a:rPr lang="en-US" altLang="ja-JP" sz="2000" dirty="0"/>
              <a:t> </a:t>
            </a:r>
            <a:r>
              <a:rPr lang="en-US" altLang="ja-JP" sz="2000" dirty="0" err="1"/>
              <a:t>WebMapTileService</a:t>
            </a:r>
            <a:r>
              <a:rPr lang="en-US" altLang="ja-JP" sz="2000" dirty="0"/>
              <a:t>(WMTS)</a:t>
            </a:r>
            <a:r>
              <a:rPr lang="ja-JP" altLang="en-US" sz="2000"/>
              <a:t>を用いて</a:t>
            </a:r>
            <a:endParaRPr kumimoji="1" lang="en-US" altLang="ja-JP" sz="2000" dirty="0"/>
          </a:p>
          <a:p>
            <a:pPr algn="ctr"/>
            <a:r>
              <a:rPr kumimoji="1" lang="ja-JP" altLang="en-US" sz="2000"/>
              <a:t>大規模数値データの全体像と微細構造をシームレスに解析できるようにする</a:t>
            </a:r>
            <a:endParaRPr kumimoji="1" lang="en-US" altLang="ja-JP" sz="2000" dirty="0"/>
          </a:p>
        </p:txBody>
      </p:sp>
      <p:grpSp>
        <p:nvGrpSpPr>
          <p:cNvPr id="39" name="グループ化 38">
            <a:extLst>
              <a:ext uri="{FF2B5EF4-FFF2-40B4-BE49-F238E27FC236}">
                <a16:creationId xmlns:a16="http://schemas.microsoft.com/office/drawing/2014/main" id="{C622C27D-C094-0D4D-9983-B68480EFC5BF}"/>
              </a:ext>
            </a:extLst>
          </p:cNvPr>
          <p:cNvGrpSpPr/>
          <p:nvPr/>
        </p:nvGrpSpPr>
        <p:grpSpPr>
          <a:xfrm>
            <a:off x="4124318" y="4563220"/>
            <a:ext cx="1614031" cy="2096429"/>
            <a:chOff x="1025943" y="2054360"/>
            <a:chExt cx="1816578" cy="2232280"/>
          </a:xfrm>
        </p:grpSpPr>
        <p:pic>
          <p:nvPicPr>
            <p:cNvPr id="40" name="図 39" descr="図形, 円&#10;&#10;自動的に生成された説明">
              <a:extLst>
                <a:ext uri="{FF2B5EF4-FFF2-40B4-BE49-F238E27FC236}">
                  <a16:creationId xmlns:a16="http://schemas.microsoft.com/office/drawing/2014/main" id="{4923028A-5C78-594F-B603-39B756CE4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92" y="2679308"/>
              <a:ext cx="1715678" cy="1607332"/>
            </a:xfrm>
            <a:prstGeom prst="rect">
              <a:avLst/>
            </a:prstGeom>
          </p:spPr>
        </p:pic>
        <p:sp>
          <p:nvSpPr>
            <p:cNvPr id="41" name="テキスト ボックス 40">
              <a:extLst>
                <a:ext uri="{FF2B5EF4-FFF2-40B4-BE49-F238E27FC236}">
                  <a16:creationId xmlns:a16="http://schemas.microsoft.com/office/drawing/2014/main" id="{74A673BB-3C1A-0947-A2E9-21B885F7886D}"/>
                </a:ext>
              </a:extLst>
            </p:cNvPr>
            <p:cNvSpPr txBox="1"/>
            <p:nvPr/>
          </p:nvSpPr>
          <p:spPr>
            <a:xfrm>
              <a:off x="1025943" y="2054360"/>
              <a:ext cx="1816578" cy="688214"/>
            </a:xfrm>
            <a:prstGeom prst="rect">
              <a:avLst/>
            </a:prstGeom>
            <a:noFill/>
            <a:ln>
              <a:solidFill>
                <a:schemeClr val="tx1"/>
              </a:solidFill>
            </a:ln>
          </p:spPr>
          <p:txBody>
            <a:bodyPr wrap="square" rtlCol="0">
              <a:spAutoFit/>
            </a:bodyPr>
            <a:lstStyle/>
            <a:p>
              <a:pPr algn="ctr"/>
              <a:r>
                <a:rPr lang="ja-JP" altLang="en-US"/>
                <a:t>惑星断面の</a:t>
              </a:r>
              <a:endParaRPr lang="en-US" altLang="ja-JP" dirty="0"/>
            </a:p>
            <a:p>
              <a:pPr algn="ctr"/>
              <a:r>
                <a:rPr lang="ja-JP" altLang="en-US"/>
                <a:t>ドーナッツ状</a:t>
              </a:r>
              <a:endParaRPr lang="en-US" altLang="ja-JP" dirty="0"/>
            </a:p>
          </p:txBody>
        </p:sp>
      </p:grpSp>
      <p:grpSp>
        <p:nvGrpSpPr>
          <p:cNvPr id="42" name="グループ化 41">
            <a:extLst>
              <a:ext uri="{FF2B5EF4-FFF2-40B4-BE49-F238E27FC236}">
                <a16:creationId xmlns:a16="http://schemas.microsoft.com/office/drawing/2014/main" id="{1CB8B542-18A5-9540-A235-5E242CD22C26}"/>
              </a:ext>
            </a:extLst>
          </p:cNvPr>
          <p:cNvGrpSpPr/>
          <p:nvPr/>
        </p:nvGrpSpPr>
        <p:grpSpPr>
          <a:xfrm>
            <a:off x="1256150" y="2892990"/>
            <a:ext cx="1490299" cy="1726961"/>
            <a:chOff x="3476784" y="2106552"/>
            <a:chExt cx="1677319" cy="1907356"/>
          </a:xfrm>
        </p:grpSpPr>
        <p:pic>
          <p:nvPicPr>
            <p:cNvPr id="43" name="図 42" descr="男性の顔の絵&#10;&#10;低い精度で自動的に生成された説明">
              <a:extLst>
                <a:ext uri="{FF2B5EF4-FFF2-40B4-BE49-F238E27FC236}">
                  <a16:creationId xmlns:a16="http://schemas.microsoft.com/office/drawing/2014/main" id="{B0AB175E-EA5A-B040-ABB7-4419E9CB5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003" y="2475884"/>
              <a:ext cx="1534120" cy="1538024"/>
            </a:xfrm>
            <a:prstGeom prst="rect">
              <a:avLst/>
            </a:prstGeom>
          </p:spPr>
        </p:pic>
        <p:sp>
          <p:nvSpPr>
            <p:cNvPr id="44" name="テキスト ボックス 43">
              <a:extLst>
                <a:ext uri="{FF2B5EF4-FFF2-40B4-BE49-F238E27FC236}">
                  <a16:creationId xmlns:a16="http://schemas.microsoft.com/office/drawing/2014/main" id="{B9320406-0C2E-3246-BE25-DD91D0912330}"/>
                </a:ext>
              </a:extLst>
            </p:cNvPr>
            <p:cNvSpPr txBox="1"/>
            <p:nvPr/>
          </p:nvSpPr>
          <p:spPr>
            <a:xfrm>
              <a:off x="3476784" y="2106552"/>
              <a:ext cx="1677319" cy="369332"/>
            </a:xfrm>
            <a:prstGeom prst="rect">
              <a:avLst/>
            </a:prstGeom>
            <a:noFill/>
            <a:ln>
              <a:solidFill>
                <a:schemeClr val="tx1"/>
              </a:solidFill>
            </a:ln>
          </p:spPr>
          <p:txBody>
            <a:bodyPr wrap="square" rtlCol="0">
              <a:spAutoFit/>
            </a:bodyPr>
            <a:lstStyle/>
            <a:p>
              <a:pPr algn="ctr"/>
              <a:r>
                <a:rPr lang="ja-JP" altLang="en-US"/>
                <a:t>正射図法</a:t>
              </a:r>
              <a:endParaRPr lang="en-US" altLang="ja-JP" dirty="0"/>
            </a:p>
          </p:txBody>
        </p:sp>
      </p:grpSp>
      <p:grpSp>
        <p:nvGrpSpPr>
          <p:cNvPr id="45" name="グループ化 44">
            <a:extLst>
              <a:ext uri="{FF2B5EF4-FFF2-40B4-BE49-F238E27FC236}">
                <a16:creationId xmlns:a16="http://schemas.microsoft.com/office/drawing/2014/main" id="{0664E1DA-0C1A-394F-A368-1EDE1CBC2FB0}"/>
              </a:ext>
            </a:extLst>
          </p:cNvPr>
          <p:cNvGrpSpPr/>
          <p:nvPr/>
        </p:nvGrpSpPr>
        <p:grpSpPr>
          <a:xfrm>
            <a:off x="3879167" y="2926741"/>
            <a:ext cx="2018781" cy="1463338"/>
            <a:chOff x="692274" y="4716135"/>
            <a:chExt cx="2272120" cy="1558164"/>
          </a:xfrm>
        </p:grpSpPr>
        <p:pic>
          <p:nvPicPr>
            <p:cNvPr id="46" name="図 45" descr="食品, 山 が含まれている画像&#10;&#10;自動的に生成された説明">
              <a:extLst>
                <a:ext uri="{FF2B5EF4-FFF2-40B4-BE49-F238E27FC236}">
                  <a16:creationId xmlns:a16="http://schemas.microsoft.com/office/drawing/2014/main" id="{8DD39CBA-41E3-D74D-AA67-77D3F9601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74" y="5085263"/>
              <a:ext cx="2272120" cy="1189036"/>
            </a:xfrm>
            <a:prstGeom prst="rect">
              <a:avLst/>
            </a:prstGeom>
          </p:spPr>
        </p:pic>
        <p:sp>
          <p:nvSpPr>
            <p:cNvPr id="47" name="テキスト ボックス 46">
              <a:extLst>
                <a:ext uri="{FF2B5EF4-FFF2-40B4-BE49-F238E27FC236}">
                  <a16:creationId xmlns:a16="http://schemas.microsoft.com/office/drawing/2014/main" id="{6345EEE6-1CB5-5148-8914-2A9005B8765E}"/>
                </a:ext>
              </a:extLst>
            </p:cNvPr>
            <p:cNvSpPr txBox="1"/>
            <p:nvPr/>
          </p:nvSpPr>
          <p:spPr>
            <a:xfrm>
              <a:off x="847983" y="4716135"/>
              <a:ext cx="1936783" cy="393265"/>
            </a:xfrm>
            <a:prstGeom prst="rect">
              <a:avLst/>
            </a:prstGeom>
            <a:noFill/>
            <a:ln>
              <a:solidFill>
                <a:schemeClr val="tx1"/>
              </a:solidFill>
            </a:ln>
          </p:spPr>
          <p:txBody>
            <a:bodyPr wrap="square" rtlCol="0">
              <a:spAutoFit/>
            </a:bodyPr>
            <a:lstStyle/>
            <a:p>
              <a:pPr algn="ctr"/>
              <a:r>
                <a:rPr lang="ja-JP" altLang="en-US"/>
                <a:t>正距円筒図法</a:t>
              </a:r>
              <a:endParaRPr lang="en-US" altLang="ja-JP" dirty="0"/>
            </a:p>
          </p:txBody>
        </p:sp>
      </p:grpSp>
      <p:grpSp>
        <p:nvGrpSpPr>
          <p:cNvPr id="48" name="グループ化 47">
            <a:extLst>
              <a:ext uri="{FF2B5EF4-FFF2-40B4-BE49-F238E27FC236}">
                <a16:creationId xmlns:a16="http://schemas.microsoft.com/office/drawing/2014/main" id="{8834998C-7438-A047-87FF-5C715CD23A33}"/>
              </a:ext>
            </a:extLst>
          </p:cNvPr>
          <p:cNvGrpSpPr/>
          <p:nvPr/>
        </p:nvGrpSpPr>
        <p:grpSpPr>
          <a:xfrm>
            <a:off x="1014761" y="4653654"/>
            <a:ext cx="1880433" cy="1899498"/>
            <a:chOff x="3253055" y="4260123"/>
            <a:chExt cx="2116412" cy="2022588"/>
          </a:xfrm>
        </p:grpSpPr>
        <p:pic>
          <p:nvPicPr>
            <p:cNvPr id="49" name="図 48" descr="火 が含まれている画像&#10;&#10;自動的に生成された説明">
              <a:extLst>
                <a:ext uri="{FF2B5EF4-FFF2-40B4-BE49-F238E27FC236}">
                  <a16:creationId xmlns:a16="http://schemas.microsoft.com/office/drawing/2014/main" id="{7EEB0423-C1AB-0944-8A70-49D5E1CA4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5969" y="4620379"/>
              <a:ext cx="1634856" cy="1662332"/>
            </a:xfrm>
            <a:prstGeom prst="rect">
              <a:avLst/>
            </a:prstGeom>
          </p:spPr>
        </p:pic>
        <p:sp>
          <p:nvSpPr>
            <p:cNvPr id="50" name="テキスト ボックス 49">
              <a:extLst>
                <a:ext uri="{FF2B5EF4-FFF2-40B4-BE49-F238E27FC236}">
                  <a16:creationId xmlns:a16="http://schemas.microsoft.com/office/drawing/2014/main" id="{FC883C8D-EE10-C542-829D-8A96989CD619}"/>
                </a:ext>
              </a:extLst>
            </p:cNvPr>
            <p:cNvSpPr txBox="1"/>
            <p:nvPr/>
          </p:nvSpPr>
          <p:spPr>
            <a:xfrm>
              <a:off x="3253055" y="4260123"/>
              <a:ext cx="2116412" cy="393265"/>
            </a:xfrm>
            <a:prstGeom prst="rect">
              <a:avLst/>
            </a:prstGeom>
            <a:noFill/>
            <a:ln>
              <a:solidFill>
                <a:schemeClr val="tx1"/>
              </a:solidFill>
            </a:ln>
          </p:spPr>
          <p:txBody>
            <a:bodyPr wrap="square" rtlCol="0">
              <a:spAutoFit/>
            </a:bodyPr>
            <a:lstStyle/>
            <a:p>
              <a:pPr algn="ctr"/>
              <a:r>
                <a:rPr lang="ja-JP" altLang="en-US"/>
                <a:t>メルカトル図法</a:t>
              </a:r>
              <a:endParaRPr lang="en-US" altLang="ja-JP" dirty="0"/>
            </a:p>
          </p:txBody>
        </p:sp>
      </p:grpSp>
    </p:spTree>
    <p:extLst>
      <p:ext uri="{BB962C8B-B14F-4D97-AF65-F5344CB8AC3E}">
        <p14:creationId xmlns:p14="http://schemas.microsoft.com/office/powerpoint/2010/main" val="290276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913486-2BC4-4CD3-B767-E4E000339194}"/>
              </a:ext>
            </a:extLst>
          </p:cNvPr>
          <p:cNvSpPr>
            <a:spLocks noGrp="1"/>
          </p:cNvSpPr>
          <p:nvPr>
            <p:ph type="title"/>
          </p:nvPr>
        </p:nvSpPr>
        <p:spPr/>
        <p:txBody>
          <a:bodyPr/>
          <a:lstStyle/>
          <a:p>
            <a:r>
              <a:rPr lang="en-US" altLang="ja-JP" dirty="0"/>
              <a:t>DCWMT</a:t>
            </a:r>
            <a:r>
              <a:rPr lang="ja-JP" altLang="en-US"/>
              <a:t>の目標</a:t>
            </a:r>
            <a:endParaRPr kumimoji="1" lang="ja-JP" altLang="en-US" dirty="0"/>
          </a:p>
        </p:txBody>
      </p:sp>
      <p:sp>
        <p:nvSpPr>
          <p:cNvPr id="11" name="テキスト ボックス 10">
            <a:extLst>
              <a:ext uri="{FF2B5EF4-FFF2-40B4-BE49-F238E27FC236}">
                <a16:creationId xmlns:a16="http://schemas.microsoft.com/office/drawing/2014/main" id="{2AB2DF59-1040-EF4B-B734-6E117DC6E4BD}"/>
              </a:ext>
            </a:extLst>
          </p:cNvPr>
          <p:cNvSpPr txBox="1"/>
          <p:nvPr/>
        </p:nvSpPr>
        <p:spPr>
          <a:xfrm>
            <a:off x="616974" y="1439057"/>
            <a:ext cx="1492045" cy="7092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kumimoji="1" lang="ja-JP" altLang="en-US" sz="2400"/>
              <a:t>目標</a:t>
            </a:r>
          </a:p>
        </p:txBody>
      </p:sp>
      <p:sp>
        <p:nvSpPr>
          <p:cNvPr id="12" name="テキスト ボックス 11">
            <a:extLst>
              <a:ext uri="{FF2B5EF4-FFF2-40B4-BE49-F238E27FC236}">
                <a16:creationId xmlns:a16="http://schemas.microsoft.com/office/drawing/2014/main" id="{D042F027-395E-C341-9555-DDA1D427F3FF}"/>
              </a:ext>
            </a:extLst>
          </p:cNvPr>
          <p:cNvSpPr txBox="1"/>
          <p:nvPr/>
        </p:nvSpPr>
        <p:spPr>
          <a:xfrm>
            <a:off x="2109019" y="1439057"/>
            <a:ext cx="9667552" cy="707886"/>
          </a:xfrm>
          <a:prstGeom prst="rect">
            <a:avLst/>
          </a:prstGeom>
          <a:noFill/>
          <a:ln>
            <a:solidFill>
              <a:schemeClr val="tx1"/>
            </a:solidFill>
          </a:ln>
        </p:spPr>
        <p:txBody>
          <a:bodyPr wrap="square" rtlCol="0">
            <a:spAutoFit/>
          </a:bodyPr>
          <a:lstStyle/>
          <a:p>
            <a:pPr algn="ctr"/>
            <a:r>
              <a:rPr kumimoji="1" lang="ja-JP" altLang="en-US" sz="2000"/>
              <a:t>既存ツールの主要機能を取り入れつつ</a:t>
            </a:r>
            <a:r>
              <a:rPr kumimoji="1" lang="en-US" altLang="ja-JP" sz="2000" dirty="0"/>
              <a:t>, Web Map Tile Service(WMTS)</a:t>
            </a:r>
            <a:r>
              <a:rPr kumimoji="1" lang="ja-JP" altLang="en-US" sz="2000"/>
              <a:t>を用いて</a:t>
            </a:r>
            <a:endParaRPr kumimoji="1" lang="en-US" altLang="ja-JP" sz="2000" dirty="0"/>
          </a:p>
          <a:p>
            <a:pPr algn="ctr"/>
            <a:r>
              <a:rPr kumimoji="1" lang="ja-JP" altLang="en-US" sz="2000"/>
              <a:t>大規模数値データの全体像と微細構造をシームレスに解析できるツール</a:t>
            </a:r>
            <a:endParaRPr kumimoji="1" lang="en-US" altLang="ja-JP" sz="2000" dirty="0"/>
          </a:p>
        </p:txBody>
      </p:sp>
      <p:sp>
        <p:nvSpPr>
          <p:cNvPr id="9" name="テキスト ボックス 8">
            <a:extLst>
              <a:ext uri="{FF2B5EF4-FFF2-40B4-BE49-F238E27FC236}">
                <a16:creationId xmlns:a16="http://schemas.microsoft.com/office/drawing/2014/main" id="{D606515E-EF9E-5D4B-8ED1-F74623E9597C}"/>
              </a:ext>
            </a:extLst>
          </p:cNvPr>
          <p:cNvSpPr txBox="1"/>
          <p:nvPr/>
        </p:nvSpPr>
        <p:spPr>
          <a:xfrm>
            <a:off x="616974" y="2764013"/>
            <a:ext cx="11159597"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a:t>領域モデル</a:t>
            </a:r>
            <a:r>
              <a:rPr lang="en-US" altLang="ja-JP" dirty="0"/>
              <a:t>(</a:t>
            </a:r>
            <a:r>
              <a:rPr lang="ja-JP" altLang="en-US"/>
              <a:t>計算領域が矩形</a:t>
            </a:r>
            <a:r>
              <a:rPr lang="en-US" altLang="ja-JP" dirty="0"/>
              <a:t>)</a:t>
            </a:r>
            <a:r>
              <a:rPr lang="ja-JP" altLang="en-US"/>
              <a:t>のデータの可視化</a:t>
            </a:r>
            <a:endParaRPr lang="en-US" altLang="ja-JP" dirty="0"/>
          </a:p>
          <a:p>
            <a:pPr marL="285750" indent="-285750">
              <a:buFont typeface="Arial" panose="020B0604020202020204" pitchFamily="34" charset="0"/>
              <a:buChar char="•"/>
            </a:pPr>
            <a:r>
              <a:rPr lang="ja-JP" altLang="en-US"/>
              <a:t>大循環モデル</a:t>
            </a:r>
            <a:r>
              <a:rPr lang="en-US" altLang="ja-JP" dirty="0"/>
              <a:t>(</a:t>
            </a:r>
            <a:r>
              <a:rPr lang="ja-JP" altLang="en-US"/>
              <a:t>計算領域が球形</a:t>
            </a:r>
            <a:r>
              <a:rPr lang="en-US" altLang="ja-JP" dirty="0"/>
              <a:t>)</a:t>
            </a:r>
            <a:r>
              <a:rPr lang="ja-JP" altLang="en-US"/>
              <a:t>のデータの可視化</a:t>
            </a:r>
            <a:endParaRPr lang="en-US" altLang="ja-JP" dirty="0"/>
          </a:p>
          <a:p>
            <a:pPr marL="285750" indent="-285750">
              <a:buFont typeface="Arial" panose="020B0604020202020204" pitchFamily="34" charset="0"/>
              <a:buChar char="•"/>
            </a:pPr>
            <a:r>
              <a:rPr lang="ja-JP" altLang="en-US"/>
              <a:t>トーン</a:t>
            </a:r>
            <a:r>
              <a:rPr lang="en-US" altLang="ja-JP" dirty="0"/>
              <a:t>, </a:t>
            </a:r>
            <a:r>
              <a:rPr lang="ja-JP" altLang="en-US"/>
              <a:t>コンター図の表示</a:t>
            </a:r>
            <a:endParaRPr lang="en-US" altLang="ja-JP" dirty="0"/>
          </a:p>
          <a:p>
            <a:pPr marL="285750" indent="-285750">
              <a:buFont typeface="Arial" panose="020B0604020202020204" pitchFamily="34" charset="0"/>
              <a:buChar char="•"/>
            </a:pPr>
            <a:r>
              <a:rPr lang="ja-JP" altLang="en-US"/>
              <a:t>複数のデータ同士の重ね合わせ表示</a:t>
            </a:r>
            <a:endParaRPr lang="en-US" altLang="ja-JP" dirty="0"/>
          </a:p>
          <a:p>
            <a:pPr marL="285750" indent="-285750">
              <a:buFont typeface="Arial" panose="020B0604020202020204" pitchFamily="34" charset="0"/>
              <a:buChar char="•"/>
            </a:pPr>
            <a:r>
              <a:rPr lang="ja-JP" altLang="en-US"/>
              <a:t>風速ベクトル図の表示</a:t>
            </a:r>
            <a:endParaRPr lang="en-US" altLang="ja-JP" dirty="0"/>
          </a:p>
          <a:p>
            <a:pPr marL="285750" indent="-285750">
              <a:buFont typeface="Arial" panose="020B0604020202020204" pitchFamily="34" charset="0"/>
              <a:buChar char="•"/>
            </a:pPr>
            <a:r>
              <a:rPr lang="ja-JP" altLang="en-US"/>
              <a:t>カラーマップの選択</a:t>
            </a:r>
            <a:endParaRPr lang="en-US" altLang="ja-JP" dirty="0"/>
          </a:p>
          <a:p>
            <a:pPr marL="285750" indent="-285750">
              <a:buFont typeface="Arial" panose="020B0604020202020204" pitchFamily="34" charset="0"/>
              <a:buChar char="•"/>
            </a:pPr>
            <a:r>
              <a:rPr lang="ja-JP" altLang="en-US"/>
              <a:t>数学的操作</a:t>
            </a:r>
            <a:endParaRPr lang="en-US" altLang="ja-JP" dirty="0"/>
          </a:p>
          <a:p>
            <a:pPr marL="285750" indent="-285750">
              <a:buFont typeface="Arial" panose="020B0604020202020204" pitchFamily="34" charset="0"/>
              <a:buChar char="•"/>
            </a:pPr>
            <a:r>
              <a:rPr kumimoji="1" lang="ja-JP" altLang="en-US"/>
              <a:t>アニメーション</a:t>
            </a:r>
            <a:endParaRPr kumimoji="1" lang="en-US" altLang="ja-JP" dirty="0"/>
          </a:p>
          <a:p>
            <a:pPr marL="285750" indent="-285750">
              <a:buFont typeface="Arial" panose="020B0604020202020204" pitchFamily="34" charset="0"/>
              <a:buChar char="•"/>
            </a:pPr>
            <a:r>
              <a:rPr lang="ja-JP" altLang="en-US"/>
              <a:t>データの範囲指定</a:t>
            </a:r>
            <a:endParaRPr lang="en-US" altLang="ja-JP" dirty="0"/>
          </a:p>
          <a:p>
            <a:pPr marL="285750" indent="-285750">
              <a:buFont typeface="Arial" panose="020B0604020202020204" pitchFamily="34" charset="0"/>
              <a:buChar char="•"/>
            </a:pPr>
            <a:r>
              <a:rPr lang="ja-JP" altLang="en-US"/>
              <a:t>カラーバーの表示</a:t>
            </a:r>
            <a:r>
              <a:rPr lang="en-US" altLang="ja-JP" dirty="0"/>
              <a:t>, </a:t>
            </a:r>
            <a:r>
              <a:rPr lang="ja-JP" altLang="en-US"/>
              <a:t>非表示</a:t>
            </a:r>
            <a:endParaRPr lang="en-US" altLang="ja-JP" dirty="0"/>
          </a:p>
          <a:p>
            <a:pPr marL="285750" indent="-285750">
              <a:buFont typeface="Arial" panose="020B0604020202020204" pitchFamily="34" charset="0"/>
              <a:buChar char="•"/>
            </a:pPr>
            <a:r>
              <a:rPr lang="ja-JP" altLang="en-US"/>
              <a:t>軸の表示</a:t>
            </a:r>
            <a:endParaRPr lang="en-US" altLang="ja-JP" dirty="0"/>
          </a:p>
          <a:p>
            <a:pPr marL="285750" indent="-285750">
              <a:buFont typeface="Arial" panose="020B0604020202020204" pitchFamily="34" charset="0"/>
              <a:buChar char="•"/>
            </a:pPr>
            <a:r>
              <a:rPr lang="ja-JP" altLang="en-US"/>
              <a:t>コンター</a:t>
            </a:r>
            <a:r>
              <a:rPr lang="en-US" altLang="ja-JP" dirty="0"/>
              <a:t>, </a:t>
            </a:r>
            <a:r>
              <a:rPr lang="ja-JP" altLang="en-US"/>
              <a:t>トーンの間隔</a:t>
            </a:r>
            <a:endParaRPr lang="en-US" altLang="ja-JP" dirty="0"/>
          </a:p>
          <a:p>
            <a:pPr marL="285750" indent="-285750">
              <a:buFont typeface="Arial" panose="020B0604020202020204" pitchFamily="34" charset="0"/>
              <a:buChar char="•"/>
            </a:pPr>
            <a:r>
              <a:rPr kumimoji="1" lang="ja-JP" altLang="en-US"/>
              <a:t>コンターまたはトーンレベルの設定</a:t>
            </a:r>
            <a:endParaRPr kumimoji="1" lang="en-US" altLang="ja-JP" dirty="0"/>
          </a:p>
          <a:p>
            <a:pPr marL="285750" indent="-285750">
              <a:buFont typeface="Arial" panose="020B0604020202020204" pitchFamily="34" charset="0"/>
              <a:buChar char="•"/>
            </a:pPr>
            <a:r>
              <a:rPr lang="ja-JP" altLang="en-US"/>
              <a:t>マウスクリックを用いた動的なデータの表示</a:t>
            </a:r>
            <a:endParaRPr kumimoji="1" lang="en-US" altLang="ja-JP" dirty="0"/>
          </a:p>
        </p:txBody>
      </p:sp>
      <p:sp>
        <p:nvSpPr>
          <p:cNvPr id="10" name="テキスト ボックス 9">
            <a:extLst>
              <a:ext uri="{FF2B5EF4-FFF2-40B4-BE49-F238E27FC236}">
                <a16:creationId xmlns:a16="http://schemas.microsoft.com/office/drawing/2014/main" id="{68FC8BF6-1E7C-EE4B-8BDA-CC5F0821F37D}"/>
              </a:ext>
            </a:extLst>
          </p:cNvPr>
          <p:cNvSpPr txBox="1"/>
          <p:nvPr/>
        </p:nvSpPr>
        <p:spPr>
          <a:xfrm>
            <a:off x="616973" y="2306139"/>
            <a:ext cx="11159597" cy="46166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lang="ja-JP" altLang="en-US" sz="2400"/>
              <a:t>実装予定の機能</a:t>
            </a:r>
            <a:endParaRPr kumimoji="1" lang="ja-JP" altLang="en-US" sz="2400"/>
          </a:p>
        </p:txBody>
      </p:sp>
    </p:spTree>
    <p:extLst>
      <p:ext uri="{BB962C8B-B14F-4D97-AF65-F5344CB8AC3E}">
        <p14:creationId xmlns:p14="http://schemas.microsoft.com/office/powerpoint/2010/main" val="419842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913486-2BC4-4CD3-B767-E4E000339194}"/>
              </a:ext>
            </a:extLst>
          </p:cNvPr>
          <p:cNvSpPr>
            <a:spLocks noGrp="1"/>
          </p:cNvSpPr>
          <p:nvPr>
            <p:ph type="title"/>
          </p:nvPr>
        </p:nvSpPr>
        <p:spPr/>
        <p:txBody>
          <a:bodyPr/>
          <a:lstStyle/>
          <a:p>
            <a:r>
              <a:rPr lang="en-US" altLang="ja-JP" dirty="0"/>
              <a:t>2019</a:t>
            </a:r>
            <a:r>
              <a:rPr lang="ja-JP" altLang="en-US"/>
              <a:t>年度の取り組み</a:t>
            </a:r>
            <a:endParaRPr kumimoji="1" lang="ja-JP" altLang="en-US" dirty="0"/>
          </a:p>
        </p:txBody>
      </p:sp>
      <p:pic>
        <p:nvPicPr>
          <p:cNvPr id="20" name="図 19">
            <a:extLst>
              <a:ext uri="{FF2B5EF4-FFF2-40B4-BE49-F238E27FC236}">
                <a16:creationId xmlns:a16="http://schemas.microsoft.com/office/drawing/2014/main" id="{CB88ACC3-55FD-8C48-A2BC-19FB9391D5E2}"/>
              </a:ext>
            </a:extLst>
          </p:cNvPr>
          <p:cNvPicPr>
            <a:picLocks noChangeAspect="1"/>
          </p:cNvPicPr>
          <p:nvPr/>
        </p:nvPicPr>
        <p:blipFill>
          <a:blip r:embed="rId3"/>
          <a:stretch>
            <a:fillRect/>
          </a:stretch>
        </p:blipFill>
        <p:spPr>
          <a:xfrm>
            <a:off x="5216213" y="2284387"/>
            <a:ext cx="6667932" cy="3867402"/>
          </a:xfrm>
          <a:prstGeom prst="rect">
            <a:avLst/>
          </a:prstGeom>
          <a:ln>
            <a:solidFill>
              <a:schemeClr val="tx1"/>
            </a:solidFill>
          </a:ln>
        </p:spPr>
      </p:pic>
      <p:sp>
        <p:nvSpPr>
          <p:cNvPr id="11" name="テキスト ボックス 10">
            <a:extLst>
              <a:ext uri="{FF2B5EF4-FFF2-40B4-BE49-F238E27FC236}">
                <a16:creationId xmlns:a16="http://schemas.microsoft.com/office/drawing/2014/main" id="{2AB2DF59-1040-EF4B-B734-6E117DC6E4BD}"/>
              </a:ext>
            </a:extLst>
          </p:cNvPr>
          <p:cNvSpPr txBox="1"/>
          <p:nvPr/>
        </p:nvSpPr>
        <p:spPr>
          <a:xfrm>
            <a:off x="616974" y="1439057"/>
            <a:ext cx="1492045" cy="7092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kumimoji="1" lang="ja-JP" altLang="en-US" sz="2400"/>
              <a:t>目標</a:t>
            </a:r>
          </a:p>
        </p:txBody>
      </p:sp>
      <p:sp>
        <p:nvSpPr>
          <p:cNvPr id="12" name="テキスト ボックス 11">
            <a:extLst>
              <a:ext uri="{FF2B5EF4-FFF2-40B4-BE49-F238E27FC236}">
                <a16:creationId xmlns:a16="http://schemas.microsoft.com/office/drawing/2014/main" id="{D042F027-395E-C341-9555-DDA1D427F3FF}"/>
              </a:ext>
            </a:extLst>
          </p:cNvPr>
          <p:cNvSpPr txBox="1"/>
          <p:nvPr/>
        </p:nvSpPr>
        <p:spPr>
          <a:xfrm>
            <a:off x="2109019" y="1439057"/>
            <a:ext cx="9667552" cy="707886"/>
          </a:xfrm>
          <a:prstGeom prst="rect">
            <a:avLst/>
          </a:prstGeom>
          <a:noFill/>
          <a:ln>
            <a:solidFill>
              <a:schemeClr val="tx1"/>
            </a:solidFill>
          </a:ln>
        </p:spPr>
        <p:txBody>
          <a:bodyPr wrap="square" rtlCol="0">
            <a:spAutoFit/>
          </a:bodyPr>
          <a:lstStyle/>
          <a:p>
            <a:pPr algn="ctr"/>
            <a:r>
              <a:rPr lang="ja-JP" altLang="en-US" sz="2000"/>
              <a:t>既存ツールの主要機能を取り入れつつ</a:t>
            </a:r>
            <a:r>
              <a:rPr lang="en-US" altLang="ja-JP" sz="2000" dirty="0"/>
              <a:t>, Web</a:t>
            </a:r>
            <a:r>
              <a:rPr lang="ja-JP" altLang="en-US" sz="2000"/>
              <a:t> </a:t>
            </a:r>
            <a:r>
              <a:rPr lang="en-US" altLang="ja-JP" sz="2000" dirty="0"/>
              <a:t>Map Tile Service(WMTS)</a:t>
            </a:r>
            <a:r>
              <a:rPr lang="ja-JP" altLang="en-US" sz="2000"/>
              <a:t>を用いて</a:t>
            </a:r>
            <a:endParaRPr lang="en-US" altLang="ja-JP" sz="2000" dirty="0"/>
          </a:p>
          <a:p>
            <a:pPr algn="ctr"/>
            <a:r>
              <a:rPr lang="ja-JP" altLang="en-US" sz="2000"/>
              <a:t>大規模数値データの全体像と微細構造をシームレスに解析できるツール</a:t>
            </a:r>
            <a:endParaRPr lang="en-US" altLang="ja-JP" sz="2000" dirty="0"/>
          </a:p>
        </p:txBody>
      </p:sp>
      <p:sp>
        <p:nvSpPr>
          <p:cNvPr id="14" name="テキスト ボックス 13">
            <a:extLst>
              <a:ext uri="{FF2B5EF4-FFF2-40B4-BE49-F238E27FC236}">
                <a16:creationId xmlns:a16="http://schemas.microsoft.com/office/drawing/2014/main" id="{0535E457-7BB7-104F-90EF-140B3FDEFD28}"/>
              </a:ext>
            </a:extLst>
          </p:cNvPr>
          <p:cNvSpPr txBox="1"/>
          <p:nvPr/>
        </p:nvSpPr>
        <p:spPr>
          <a:xfrm>
            <a:off x="428985" y="2284387"/>
            <a:ext cx="4632342" cy="46166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lang="en-US" altLang="ja-JP" sz="2400" dirty="0"/>
              <a:t>2019</a:t>
            </a:r>
            <a:r>
              <a:rPr lang="ja-JP" altLang="en-US" sz="2400"/>
              <a:t>年度で実装した機能</a:t>
            </a:r>
            <a:endParaRPr kumimoji="1" lang="ja-JP" altLang="en-US" sz="2400"/>
          </a:p>
        </p:txBody>
      </p:sp>
      <p:sp>
        <p:nvSpPr>
          <p:cNvPr id="15" name="テキスト ボックス 14">
            <a:extLst>
              <a:ext uri="{FF2B5EF4-FFF2-40B4-BE49-F238E27FC236}">
                <a16:creationId xmlns:a16="http://schemas.microsoft.com/office/drawing/2014/main" id="{32B65AD0-3A4E-6A4B-AF73-671130A66323}"/>
              </a:ext>
            </a:extLst>
          </p:cNvPr>
          <p:cNvSpPr txBox="1"/>
          <p:nvPr/>
        </p:nvSpPr>
        <p:spPr>
          <a:xfrm>
            <a:off x="428984" y="2741568"/>
            <a:ext cx="4632343"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a:solidFill>
                  <a:srgbClr val="FF0000"/>
                </a:solidFill>
              </a:rPr>
              <a:t>領域モデルのデータの可視化</a:t>
            </a:r>
            <a:endParaRPr lang="en-US" altLang="ja-JP" dirty="0">
              <a:solidFill>
                <a:srgbClr val="FF0000"/>
              </a:solidFill>
            </a:endParaRPr>
          </a:p>
          <a:p>
            <a:pPr marL="285750" indent="-285750">
              <a:buFont typeface="Arial" panose="020B0604020202020204" pitchFamily="34" charset="0"/>
              <a:buChar char="•"/>
            </a:pPr>
            <a:r>
              <a:rPr lang="ja-JP" altLang="en-US"/>
              <a:t>大循環モデルのデータの可視化</a:t>
            </a:r>
            <a:endParaRPr lang="en-US" altLang="ja-JP" dirty="0"/>
          </a:p>
          <a:p>
            <a:pPr marL="285750" indent="-285750">
              <a:buFont typeface="Arial" panose="020B0604020202020204" pitchFamily="34" charset="0"/>
              <a:buChar char="•"/>
            </a:pPr>
            <a:r>
              <a:rPr lang="ja-JP" altLang="en-US">
                <a:solidFill>
                  <a:srgbClr val="FF0000"/>
                </a:solidFill>
              </a:rPr>
              <a:t>トーン</a:t>
            </a:r>
            <a:r>
              <a:rPr lang="en-US" altLang="ja-JP" dirty="0">
                <a:solidFill>
                  <a:srgbClr val="FF0000"/>
                </a:solidFill>
              </a:rPr>
              <a:t>, </a:t>
            </a:r>
            <a:r>
              <a:rPr lang="ja-JP" altLang="en-US">
                <a:solidFill>
                  <a:srgbClr val="FF0000"/>
                </a:solidFill>
              </a:rPr>
              <a:t>コンター図の表示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複数のデータ同士の重ね合わせ表示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風速ベクトル図の表示</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カラーマップの選択</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数学的操作</a:t>
            </a:r>
            <a:endParaRPr lang="en-US" altLang="ja-JP" dirty="0">
              <a:solidFill>
                <a:srgbClr val="FF0000"/>
              </a:solidFill>
            </a:endParaRPr>
          </a:p>
          <a:p>
            <a:pPr marL="285750" indent="-285750">
              <a:buFont typeface="Arial" panose="020B0604020202020204" pitchFamily="34" charset="0"/>
              <a:buChar char="•"/>
            </a:pPr>
            <a:r>
              <a:rPr kumimoji="1" lang="ja-JP" altLang="en-US">
                <a:solidFill>
                  <a:srgbClr val="FF0000"/>
                </a:solidFill>
              </a:rPr>
              <a:t>アニメーション</a:t>
            </a:r>
            <a:endParaRPr kumimoji="1"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データの範囲指定</a:t>
            </a:r>
            <a:endParaRPr lang="en-US" altLang="ja-JP" dirty="0">
              <a:solidFill>
                <a:srgbClr val="FF0000"/>
              </a:solidFill>
            </a:endParaRPr>
          </a:p>
          <a:p>
            <a:pPr marL="285750" indent="-285750">
              <a:buFont typeface="Arial" panose="020B0604020202020204" pitchFamily="34" charset="0"/>
              <a:buChar char="•"/>
            </a:pPr>
            <a:r>
              <a:rPr lang="ja-JP" altLang="en-US">
                <a:solidFill>
                  <a:srgbClr val="FF0000"/>
                </a:solidFill>
              </a:rPr>
              <a:t>カラーバーの表示</a:t>
            </a:r>
            <a:r>
              <a:rPr lang="en-US" altLang="ja-JP" dirty="0"/>
              <a:t>, </a:t>
            </a:r>
            <a:r>
              <a:rPr lang="ja-JP" altLang="en-US"/>
              <a:t>非表示</a:t>
            </a:r>
            <a:endParaRPr lang="en-US" altLang="ja-JP" dirty="0"/>
          </a:p>
          <a:p>
            <a:pPr marL="285750" indent="-285750">
              <a:buFont typeface="Arial" panose="020B0604020202020204" pitchFamily="34" charset="0"/>
              <a:buChar char="•"/>
            </a:pPr>
            <a:r>
              <a:rPr lang="ja-JP" altLang="en-US">
                <a:solidFill>
                  <a:srgbClr val="FF0000"/>
                </a:solidFill>
              </a:rPr>
              <a:t>軸の表示</a:t>
            </a:r>
            <a:endParaRPr lang="en-US" altLang="ja-JP" dirty="0">
              <a:solidFill>
                <a:srgbClr val="FF0000"/>
              </a:solidFill>
            </a:endParaRPr>
          </a:p>
          <a:p>
            <a:pPr marL="285750" indent="-285750">
              <a:buFont typeface="Arial" panose="020B0604020202020204" pitchFamily="34" charset="0"/>
              <a:buChar char="•"/>
            </a:pPr>
            <a:r>
              <a:rPr lang="ja-JP" altLang="en-US"/>
              <a:t>コンター</a:t>
            </a:r>
            <a:r>
              <a:rPr lang="en-US" altLang="ja-JP" dirty="0"/>
              <a:t>, </a:t>
            </a:r>
            <a:r>
              <a:rPr lang="ja-JP" altLang="en-US"/>
              <a:t>トーンの間隔</a:t>
            </a:r>
            <a:endParaRPr lang="en-US" altLang="ja-JP" dirty="0"/>
          </a:p>
          <a:p>
            <a:pPr marL="285750" indent="-285750">
              <a:buFont typeface="Arial" panose="020B0604020202020204" pitchFamily="34" charset="0"/>
              <a:buChar char="•"/>
            </a:pPr>
            <a:r>
              <a:rPr kumimoji="1" lang="ja-JP" altLang="en-US"/>
              <a:t>コンターまたはトーンレベルの設定</a:t>
            </a:r>
            <a:endParaRPr kumimoji="1" lang="en-US" altLang="ja-JP" dirty="0"/>
          </a:p>
          <a:p>
            <a:pPr marL="285750" indent="-285750">
              <a:buFont typeface="Arial" panose="020B0604020202020204" pitchFamily="34" charset="0"/>
              <a:buChar char="•"/>
            </a:pPr>
            <a:r>
              <a:rPr lang="ja-JP" altLang="en-US">
                <a:solidFill>
                  <a:srgbClr val="FF0000"/>
                </a:solidFill>
              </a:rPr>
              <a:t>マウスクリックによるデータの取得</a:t>
            </a:r>
            <a:endParaRPr kumimoji="1" lang="en-US" altLang="ja-JP" dirty="0">
              <a:solidFill>
                <a:srgbClr val="FF0000"/>
              </a:solidFill>
            </a:endParaRPr>
          </a:p>
        </p:txBody>
      </p:sp>
    </p:spTree>
    <p:extLst>
      <p:ext uri="{BB962C8B-B14F-4D97-AF65-F5344CB8AC3E}">
        <p14:creationId xmlns:p14="http://schemas.microsoft.com/office/powerpoint/2010/main" val="203215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4B4CAA-2F80-9742-9CD2-12C9008002C6}"/>
              </a:ext>
            </a:extLst>
          </p:cNvPr>
          <p:cNvSpPr>
            <a:spLocks noGrp="1"/>
          </p:cNvSpPr>
          <p:nvPr>
            <p:ph type="title"/>
          </p:nvPr>
        </p:nvSpPr>
        <p:spPr/>
        <p:txBody>
          <a:bodyPr/>
          <a:lstStyle/>
          <a:p>
            <a:r>
              <a:rPr lang="en-US" altLang="ja-JP" dirty="0"/>
              <a:t>2020</a:t>
            </a:r>
            <a:r>
              <a:rPr lang="ja-JP" altLang="en-US"/>
              <a:t>年度の取り組み</a:t>
            </a:r>
            <a:endParaRPr kumimoji="1" lang="ja-JP" altLang="en-US"/>
          </a:p>
        </p:txBody>
      </p:sp>
      <p:grpSp>
        <p:nvGrpSpPr>
          <p:cNvPr id="14" name="グループ化 13">
            <a:extLst>
              <a:ext uri="{FF2B5EF4-FFF2-40B4-BE49-F238E27FC236}">
                <a16:creationId xmlns:a16="http://schemas.microsoft.com/office/drawing/2014/main" id="{6D630CF1-8805-4C45-B873-104A8C713F58}"/>
              </a:ext>
            </a:extLst>
          </p:cNvPr>
          <p:cNvGrpSpPr/>
          <p:nvPr/>
        </p:nvGrpSpPr>
        <p:grpSpPr>
          <a:xfrm>
            <a:off x="5557177" y="5202990"/>
            <a:ext cx="2824976" cy="1523184"/>
            <a:chOff x="494100" y="2342400"/>
            <a:chExt cx="2824976" cy="1523184"/>
          </a:xfrm>
        </p:grpSpPr>
        <p:pic>
          <p:nvPicPr>
            <p:cNvPr id="15" name="図 14" descr="図形, 円&#10;&#10;自動的に生成された説明">
              <a:extLst>
                <a:ext uri="{FF2B5EF4-FFF2-40B4-BE49-F238E27FC236}">
                  <a16:creationId xmlns:a16="http://schemas.microsoft.com/office/drawing/2014/main" id="{2A6A5FE8-A1B4-174F-8A1F-78BB9F7ED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861" y="2700691"/>
              <a:ext cx="1212085" cy="1164893"/>
            </a:xfrm>
            <a:prstGeom prst="rect">
              <a:avLst/>
            </a:prstGeom>
          </p:spPr>
        </p:pic>
        <p:sp>
          <p:nvSpPr>
            <p:cNvPr id="16" name="テキスト ボックス 15">
              <a:extLst>
                <a:ext uri="{FF2B5EF4-FFF2-40B4-BE49-F238E27FC236}">
                  <a16:creationId xmlns:a16="http://schemas.microsoft.com/office/drawing/2014/main" id="{8AD79889-6D0E-7846-ADB4-58419C23EE65}"/>
                </a:ext>
              </a:extLst>
            </p:cNvPr>
            <p:cNvSpPr txBox="1"/>
            <p:nvPr/>
          </p:nvSpPr>
          <p:spPr>
            <a:xfrm>
              <a:off x="494100" y="2342400"/>
              <a:ext cx="2824976" cy="369332"/>
            </a:xfrm>
            <a:prstGeom prst="rect">
              <a:avLst/>
            </a:prstGeom>
            <a:noFill/>
            <a:ln>
              <a:noFill/>
            </a:ln>
          </p:spPr>
          <p:txBody>
            <a:bodyPr wrap="square" rtlCol="0">
              <a:spAutoFit/>
            </a:bodyPr>
            <a:lstStyle/>
            <a:p>
              <a:pPr algn="ctr"/>
              <a:r>
                <a:rPr lang="ja-JP" altLang="en-US"/>
                <a:t>惑星断面のドーナッツ状</a:t>
              </a:r>
              <a:endParaRPr lang="en-US" altLang="ja-JP" dirty="0"/>
            </a:p>
          </p:txBody>
        </p:sp>
      </p:grpSp>
      <p:grpSp>
        <p:nvGrpSpPr>
          <p:cNvPr id="3" name="グループ化 2">
            <a:extLst>
              <a:ext uri="{FF2B5EF4-FFF2-40B4-BE49-F238E27FC236}">
                <a16:creationId xmlns:a16="http://schemas.microsoft.com/office/drawing/2014/main" id="{6C085942-51F9-4B4F-9486-0235FFBF3FE4}"/>
              </a:ext>
            </a:extLst>
          </p:cNvPr>
          <p:cNvGrpSpPr/>
          <p:nvPr/>
        </p:nvGrpSpPr>
        <p:grpSpPr>
          <a:xfrm>
            <a:off x="5533019" y="2923746"/>
            <a:ext cx="6243552" cy="1587636"/>
            <a:chOff x="5110248" y="2709526"/>
            <a:chExt cx="6243552" cy="1587636"/>
          </a:xfrm>
        </p:grpSpPr>
        <p:grpSp>
          <p:nvGrpSpPr>
            <p:cNvPr id="17" name="グループ化 16">
              <a:extLst>
                <a:ext uri="{FF2B5EF4-FFF2-40B4-BE49-F238E27FC236}">
                  <a16:creationId xmlns:a16="http://schemas.microsoft.com/office/drawing/2014/main" id="{210453CC-92C8-0447-A16B-BEC8E7D79AE8}"/>
                </a:ext>
              </a:extLst>
            </p:cNvPr>
            <p:cNvGrpSpPr/>
            <p:nvPr/>
          </p:nvGrpSpPr>
          <p:grpSpPr>
            <a:xfrm>
              <a:off x="7287988" y="2709526"/>
              <a:ext cx="1677319" cy="1574702"/>
              <a:chOff x="3476784" y="2106552"/>
              <a:chExt cx="1677319" cy="1574702"/>
            </a:xfrm>
          </p:grpSpPr>
          <p:pic>
            <p:nvPicPr>
              <p:cNvPr id="18" name="図 17" descr="男性の顔の絵&#10;&#10;低い精度で自動的に生成された説明">
                <a:extLst>
                  <a:ext uri="{FF2B5EF4-FFF2-40B4-BE49-F238E27FC236}">
                    <a16:creationId xmlns:a16="http://schemas.microsoft.com/office/drawing/2014/main" id="{26C278D3-32E8-4A47-8828-F634C0D74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428" y="2484185"/>
                <a:ext cx="1194030" cy="1197069"/>
              </a:xfrm>
              <a:prstGeom prst="rect">
                <a:avLst/>
              </a:prstGeom>
            </p:spPr>
          </p:pic>
          <p:sp>
            <p:nvSpPr>
              <p:cNvPr id="19" name="テキスト ボックス 18">
                <a:extLst>
                  <a:ext uri="{FF2B5EF4-FFF2-40B4-BE49-F238E27FC236}">
                    <a16:creationId xmlns:a16="http://schemas.microsoft.com/office/drawing/2014/main" id="{B0265F79-868F-9D49-AD5B-8BF9EDDCD581}"/>
                  </a:ext>
                </a:extLst>
              </p:cNvPr>
              <p:cNvSpPr txBox="1"/>
              <p:nvPr/>
            </p:nvSpPr>
            <p:spPr>
              <a:xfrm>
                <a:off x="3476784" y="2106552"/>
                <a:ext cx="1677319" cy="369332"/>
              </a:xfrm>
              <a:prstGeom prst="rect">
                <a:avLst/>
              </a:prstGeom>
              <a:noFill/>
              <a:ln>
                <a:noFill/>
              </a:ln>
            </p:spPr>
            <p:txBody>
              <a:bodyPr wrap="square" rtlCol="0">
                <a:spAutoFit/>
              </a:bodyPr>
              <a:lstStyle/>
              <a:p>
                <a:pPr algn="ctr"/>
                <a:r>
                  <a:rPr lang="ja-JP" altLang="en-US"/>
                  <a:t>正射図法</a:t>
                </a:r>
                <a:endParaRPr lang="en-US" altLang="ja-JP" dirty="0"/>
              </a:p>
            </p:txBody>
          </p:sp>
        </p:grpSp>
        <p:grpSp>
          <p:nvGrpSpPr>
            <p:cNvPr id="20" name="グループ化 19">
              <a:extLst>
                <a:ext uri="{FF2B5EF4-FFF2-40B4-BE49-F238E27FC236}">
                  <a16:creationId xmlns:a16="http://schemas.microsoft.com/office/drawing/2014/main" id="{20BD8F33-1EA5-AA4B-9D11-B576628B9EE0}"/>
                </a:ext>
              </a:extLst>
            </p:cNvPr>
            <p:cNvGrpSpPr/>
            <p:nvPr/>
          </p:nvGrpSpPr>
          <p:grpSpPr>
            <a:xfrm>
              <a:off x="9281461" y="2715095"/>
              <a:ext cx="2072339" cy="1427810"/>
              <a:chOff x="847444" y="4739811"/>
              <a:chExt cx="2072339" cy="1427810"/>
            </a:xfrm>
          </p:grpSpPr>
          <p:pic>
            <p:nvPicPr>
              <p:cNvPr id="21" name="図 20" descr="食品, 山 が含まれている画像&#10;&#10;自動的に生成された説明">
                <a:extLst>
                  <a:ext uri="{FF2B5EF4-FFF2-40B4-BE49-F238E27FC236}">
                    <a16:creationId xmlns:a16="http://schemas.microsoft.com/office/drawing/2014/main" id="{479E6AAF-A726-2E49-A221-A0358F43E8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44" y="5083133"/>
                <a:ext cx="2072339" cy="1084488"/>
              </a:xfrm>
              <a:prstGeom prst="rect">
                <a:avLst/>
              </a:prstGeom>
            </p:spPr>
          </p:pic>
          <p:sp>
            <p:nvSpPr>
              <p:cNvPr id="22" name="テキスト ボックス 21">
                <a:extLst>
                  <a:ext uri="{FF2B5EF4-FFF2-40B4-BE49-F238E27FC236}">
                    <a16:creationId xmlns:a16="http://schemas.microsoft.com/office/drawing/2014/main" id="{E22B1FAD-0210-E842-8CCD-1F0ED9254862}"/>
                  </a:ext>
                </a:extLst>
              </p:cNvPr>
              <p:cNvSpPr txBox="1"/>
              <p:nvPr/>
            </p:nvSpPr>
            <p:spPr>
              <a:xfrm>
                <a:off x="1044955" y="4739811"/>
                <a:ext cx="1677319" cy="369332"/>
              </a:xfrm>
              <a:prstGeom prst="rect">
                <a:avLst/>
              </a:prstGeom>
              <a:noFill/>
              <a:ln>
                <a:noFill/>
              </a:ln>
            </p:spPr>
            <p:txBody>
              <a:bodyPr wrap="square" rtlCol="0">
                <a:spAutoFit/>
              </a:bodyPr>
              <a:lstStyle/>
              <a:p>
                <a:pPr algn="ctr"/>
                <a:r>
                  <a:rPr lang="ja-JP" altLang="en-US"/>
                  <a:t>正距円筒図法</a:t>
                </a:r>
                <a:endParaRPr lang="en-US" altLang="ja-JP" dirty="0"/>
              </a:p>
            </p:txBody>
          </p:sp>
        </p:grpSp>
        <p:grpSp>
          <p:nvGrpSpPr>
            <p:cNvPr id="23" name="グループ化 22">
              <a:extLst>
                <a:ext uri="{FF2B5EF4-FFF2-40B4-BE49-F238E27FC236}">
                  <a16:creationId xmlns:a16="http://schemas.microsoft.com/office/drawing/2014/main" id="{AD6671FF-1F07-534E-B707-DFF68B23B5A0}"/>
                </a:ext>
              </a:extLst>
            </p:cNvPr>
            <p:cNvGrpSpPr/>
            <p:nvPr/>
          </p:nvGrpSpPr>
          <p:grpSpPr>
            <a:xfrm>
              <a:off x="5110248" y="2709526"/>
              <a:ext cx="1934403" cy="1587636"/>
              <a:chOff x="3632522" y="4694784"/>
              <a:chExt cx="1934403" cy="1587636"/>
            </a:xfrm>
          </p:grpSpPr>
          <p:pic>
            <p:nvPicPr>
              <p:cNvPr id="24" name="図 23" descr="火 が含まれている画像&#10;&#10;自動的に生成された説明">
                <a:extLst>
                  <a:ext uri="{FF2B5EF4-FFF2-40B4-BE49-F238E27FC236}">
                    <a16:creationId xmlns:a16="http://schemas.microsoft.com/office/drawing/2014/main" id="{9E83E6BF-D054-2B49-AEC6-1F6C0CBAC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4330" y="5068321"/>
                <a:ext cx="1194031" cy="1214099"/>
              </a:xfrm>
              <a:prstGeom prst="rect">
                <a:avLst/>
              </a:prstGeom>
            </p:spPr>
          </p:pic>
          <p:sp>
            <p:nvSpPr>
              <p:cNvPr id="25" name="テキスト ボックス 24">
                <a:extLst>
                  <a:ext uri="{FF2B5EF4-FFF2-40B4-BE49-F238E27FC236}">
                    <a16:creationId xmlns:a16="http://schemas.microsoft.com/office/drawing/2014/main" id="{5CFCC92C-6FAF-1044-9A42-D4D1559B5B6B}"/>
                  </a:ext>
                </a:extLst>
              </p:cNvPr>
              <p:cNvSpPr txBox="1"/>
              <p:nvPr/>
            </p:nvSpPr>
            <p:spPr>
              <a:xfrm>
                <a:off x="3632522" y="4694784"/>
                <a:ext cx="1934403" cy="369332"/>
              </a:xfrm>
              <a:prstGeom prst="rect">
                <a:avLst/>
              </a:prstGeom>
              <a:noFill/>
              <a:ln>
                <a:noFill/>
              </a:ln>
            </p:spPr>
            <p:txBody>
              <a:bodyPr wrap="square" rtlCol="0">
                <a:spAutoFit/>
              </a:bodyPr>
              <a:lstStyle/>
              <a:p>
                <a:pPr algn="ctr"/>
                <a:r>
                  <a:rPr lang="ja-JP" altLang="en-US"/>
                  <a:t>メルカトル図法</a:t>
                </a:r>
                <a:endParaRPr lang="en-US" altLang="ja-JP" dirty="0"/>
              </a:p>
            </p:txBody>
          </p:sp>
        </p:grpSp>
      </p:grpSp>
      <p:sp>
        <p:nvSpPr>
          <p:cNvPr id="26" name="テキスト ボックス 25">
            <a:extLst>
              <a:ext uri="{FF2B5EF4-FFF2-40B4-BE49-F238E27FC236}">
                <a16:creationId xmlns:a16="http://schemas.microsoft.com/office/drawing/2014/main" id="{807A55DA-4AB1-1D47-957E-A66290C120E0}"/>
              </a:ext>
            </a:extLst>
          </p:cNvPr>
          <p:cNvSpPr txBox="1"/>
          <p:nvPr/>
        </p:nvSpPr>
        <p:spPr>
          <a:xfrm>
            <a:off x="616974" y="1439057"/>
            <a:ext cx="1492045" cy="7092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kumimoji="1" lang="ja-JP" altLang="en-US" sz="2400"/>
              <a:t>目標</a:t>
            </a:r>
          </a:p>
        </p:txBody>
      </p:sp>
      <p:sp>
        <p:nvSpPr>
          <p:cNvPr id="27" name="テキスト ボックス 26">
            <a:extLst>
              <a:ext uri="{FF2B5EF4-FFF2-40B4-BE49-F238E27FC236}">
                <a16:creationId xmlns:a16="http://schemas.microsoft.com/office/drawing/2014/main" id="{0519275C-0FC0-7240-A0FB-15C175256387}"/>
              </a:ext>
            </a:extLst>
          </p:cNvPr>
          <p:cNvSpPr txBox="1"/>
          <p:nvPr/>
        </p:nvSpPr>
        <p:spPr>
          <a:xfrm>
            <a:off x="2109019" y="1439057"/>
            <a:ext cx="9667552" cy="707886"/>
          </a:xfrm>
          <a:prstGeom prst="rect">
            <a:avLst/>
          </a:prstGeom>
          <a:noFill/>
          <a:ln>
            <a:solidFill>
              <a:schemeClr val="tx1"/>
            </a:solidFill>
          </a:ln>
        </p:spPr>
        <p:txBody>
          <a:bodyPr wrap="square" rtlCol="0">
            <a:spAutoFit/>
          </a:bodyPr>
          <a:lstStyle/>
          <a:p>
            <a:pPr algn="ctr"/>
            <a:r>
              <a:rPr lang="ja-JP" altLang="en-US" sz="2000"/>
              <a:t>既存ツールの主要機能を取り入れつつ</a:t>
            </a:r>
            <a:r>
              <a:rPr lang="en-US" altLang="ja-JP" sz="2000" dirty="0"/>
              <a:t>, Web Map Tile Service(WMTS)</a:t>
            </a:r>
            <a:r>
              <a:rPr lang="ja-JP" altLang="en-US" sz="2000"/>
              <a:t>を用いて</a:t>
            </a:r>
            <a:endParaRPr lang="en-US" altLang="ja-JP" sz="2000" dirty="0"/>
          </a:p>
          <a:p>
            <a:pPr algn="ctr"/>
            <a:r>
              <a:rPr lang="ja-JP" altLang="en-US" sz="2000"/>
              <a:t>大規模数値データの全体像と微細構造をシームレスに解析できるツール</a:t>
            </a:r>
            <a:endParaRPr lang="en-US" altLang="ja-JP" sz="2000" dirty="0"/>
          </a:p>
        </p:txBody>
      </p:sp>
      <p:sp>
        <p:nvSpPr>
          <p:cNvPr id="30" name="テキスト ボックス 29">
            <a:extLst>
              <a:ext uri="{FF2B5EF4-FFF2-40B4-BE49-F238E27FC236}">
                <a16:creationId xmlns:a16="http://schemas.microsoft.com/office/drawing/2014/main" id="{2FCE9E18-995F-934E-9021-098974E24966}"/>
              </a:ext>
            </a:extLst>
          </p:cNvPr>
          <p:cNvSpPr txBox="1"/>
          <p:nvPr/>
        </p:nvSpPr>
        <p:spPr>
          <a:xfrm>
            <a:off x="554871" y="2225395"/>
            <a:ext cx="4632342" cy="46166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r>
              <a:rPr lang="en-US" altLang="ja-JP" sz="2400" dirty="0"/>
              <a:t>2020</a:t>
            </a:r>
            <a:r>
              <a:rPr lang="ja-JP" altLang="en-US" sz="2400"/>
              <a:t>年度で着手した機能</a:t>
            </a:r>
            <a:endParaRPr kumimoji="1" lang="ja-JP" altLang="en-US" sz="2400"/>
          </a:p>
        </p:txBody>
      </p:sp>
      <p:sp>
        <p:nvSpPr>
          <p:cNvPr id="31" name="テキスト ボックス 30">
            <a:extLst>
              <a:ext uri="{FF2B5EF4-FFF2-40B4-BE49-F238E27FC236}">
                <a16:creationId xmlns:a16="http://schemas.microsoft.com/office/drawing/2014/main" id="{1258CE1B-8D83-DB45-B051-4D57E822B914}"/>
              </a:ext>
            </a:extLst>
          </p:cNvPr>
          <p:cNvSpPr txBox="1"/>
          <p:nvPr/>
        </p:nvSpPr>
        <p:spPr>
          <a:xfrm>
            <a:off x="554870" y="2682116"/>
            <a:ext cx="4632343"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a:t>領域モデルのデータの可視化</a:t>
            </a:r>
            <a:endParaRPr lang="en-US" altLang="ja-JP" dirty="0"/>
          </a:p>
          <a:p>
            <a:pPr marL="285750" indent="-285750">
              <a:buFont typeface="Arial" panose="020B0604020202020204" pitchFamily="34" charset="0"/>
              <a:buChar char="•"/>
            </a:pPr>
            <a:r>
              <a:rPr lang="ja-JP" altLang="en-US"/>
              <a:t>大循環モデルのデータの可視化</a:t>
            </a:r>
            <a:endParaRPr lang="en-US" altLang="ja-JP" dirty="0"/>
          </a:p>
          <a:p>
            <a:pPr marL="742950" lvl="1" indent="-285750">
              <a:buFont typeface="Arial" panose="020B0604020202020204" pitchFamily="34" charset="0"/>
              <a:buChar char="•"/>
            </a:pPr>
            <a:r>
              <a:rPr lang="ja-JP" altLang="en-US">
                <a:solidFill>
                  <a:srgbClr val="FF0000"/>
                </a:solidFill>
              </a:rPr>
              <a:t>表示</a:t>
            </a:r>
            <a:endParaRPr lang="en-US" altLang="ja-JP" dirty="0">
              <a:solidFill>
                <a:srgbClr val="FF0000"/>
              </a:solidFill>
            </a:endParaRPr>
          </a:p>
          <a:p>
            <a:pPr marL="742950" lvl="1" indent="-285750">
              <a:buFont typeface="Arial" panose="020B0604020202020204" pitchFamily="34" charset="0"/>
              <a:buChar char="•"/>
            </a:pPr>
            <a:r>
              <a:rPr lang="ja-JP" altLang="en-US">
                <a:solidFill>
                  <a:srgbClr val="FF0000"/>
                </a:solidFill>
              </a:rPr>
              <a:t>切り替え</a:t>
            </a:r>
            <a:r>
              <a:rPr lang="en-US" altLang="ja-JP" dirty="0">
                <a:solidFill>
                  <a:srgbClr val="FF0000"/>
                </a:solidFill>
              </a:rPr>
              <a:t>(</a:t>
            </a:r>
            <a:r>
              <a:rPr lang="ja-JP" altLang="en-US">
                <a:solidFill>
                  <a:srgbClr val="FF0000"/>
                </a:solidFill>
              </a:rPr>
              <a:t>一部</a:t>
            </a:r>
            <a:r>
              <a:rPr lang="en-US" altLang="ja-JP" dirty="0">
                <a:solidFill>
                  <a:srgbClr val="FF0000"/>
                </a:solidFill>
              </a:rPr>
              <a:t>)</a:t>
            </a:r>
          </a:p>
          <a:p>
            <a:pPr marL="285750" indent="-285750">
              <a:buFont typeface="Arial" panose="020B0604020202020204" pitchFamily="34" charset="0"/>
              <a:buChar char="•"/>
            </a:pPr>
            <a:r>
              <a:rPr lang="ja-JP" altLang="en-US"/>
              <a:t>トーン</a:t>
            </a:r>
            <a:r>
              <a:rPr lang="en-US" altLang="ja-JP" dirty="0"/>
              <a:t>, </a:t>
            </a:r>
            <a:r>
              <a:rPr lang="ja-JP" altLang="en-US"/>
              <a:t>コンター図の表示</a:t>
            </a:r>
            <a:endParaRPr lang="en-US" altLang="ja-JP" dirty="0"/>
          </a:p>
          <a:p>
            <a:pPr marL="285750" indent="-285750">
              <a:buFont typeface="Arial" panose="020B0604020202020204" pitchFamily="34" charset="0"/>
              <a:buChar char="•"/>
            </a:pPr>
            <a:r>
              <a:rPr lang="ja-JP" altLang="en-US"/>
              <a:t>複数のデータ同士の重ね合わせ表示</a:t>
            </a:r>
            <a:endParaRPr lang="en-US" altLang="ja-JP" dirty="0"/>
          </a:p>
          <a:p>
            <a:pPr marL="285750" indent="-285750">
              <a:buFont typeface="Arial" panose="020B0604020202020204" pitchFamily="34" charset="0"/>
              <a:buChar char="•"/>
            </a:pPr>
            <a:r>
              <a:rPr lang="ja-JP" altLang="en-US"/>
              <a:t>風速ベクトル図の表示</a:t>
            </a:r>
            <a:endParaRPr lang="en-US" altLang="ja-JP" dirty="0"/>
          </a:p>
          <a:p>
            <a:pPr marL="285750" indent="-285750">
              <a:buFont typeface="Arial" panose="020B0604020202020204" pitchFamily="34" charset="0"/>
              <a:buChar char="•"/>
            </a:pPr>
            <a:r>
              <a:rPr lang="ja-JP" altLang="en-US"/>
              <a:t>カラーマップの選択</a:t>
            </a:r>
            <a:endParaRPr lang="en-US" altLang="ja-JP" dirty="0"/>
          </a:p>
          <a:p>
            <a:pPr marL="285750" indent="-285750">
              <a:buFont typeface="Arial" panose="020B0604020202020204" pitchFamily="34" charset="0"/>
              <a:buChar char="•"/>
            </a:pPr>
            <a:r>
              <a:rPr lang="ja-JP" altLang="en-US"/>
              <a:t>数学的操作</a:t>
            </a:r>
            <a:endParaRPr lang="en-US" altLang="ja-JP" dirty="0"/>
          </a:p>
          <a:p>
            <a:pPr marL="285750" indent="-285750">
              <a:buFont typeface="Arial" panose="020B0604020202020204" pitchFamily="34" charset="0"/>
              <a:buChar char="•"/>
            </a:pPr>
            <a:r>
              <a:rPr kumimoji="1" lang="ja-JP" altLang="en-US"/>
              <a:t>アニメーション</a:t>
            </a:r>
            <a:endParaRPr kumimoji="1" lang="en-US" altLang="ja-JP" dirty="0"/>
          </a:p>
          <a:p>
            <a:pPr marL="285750" indent="-285750">
              <a:buFont typeface="Arial" panose="020B0604020202020204" pitchFamily="34" charset="0"/>
              <a:buChar char="•"/>
            </a:pPr>
            <a:r>
              <a:rPr lang="ja-JP" altLang="en-US"/>
              <a:t>データの範囲指定</a:t>
            </a:r>
            <a:endParaRPr lang="en-US" altLang="ja-JP" dirty="0"/>
          </a:p>
          <a:p>
            <a:pPr marL="285750" indent="-285750">
              <a:buFont typeface="Arial" panose="020B0604020202020204" pitchFamily="34" charset="0"/>
              <a:buChar char="•"/>
            </a:pPr>
            <a:r>
              <a:rPr lang="ja-JP" altLang="en-US"/>
              <a:t>カラーバーの表示</a:t>
            </a:r>
            <a:r>
              <a:rPr lang="en-US" altLang="ja-JP" dirty="0"/>
              <a:t>, </a:t>
            </a:r>
            <a:r>
              <a:rPr lang="ja-JP" altLang="en-US"/>
              <a:t>非表示</a:t>
            </a:r>
            <a:endParaRPr lang="en-US" altLang="ja-JP" dirty="0"/>
          </a:p>
          <a:p>
            <a:pPr marL="285750" indent="-285750">
              <a:buFont typeface="Arial" panose="020B0604020202020204" pitchFamily="34" charset="0"/>
              <a:buChar char="•"/>
            </a:pPr>
            <a:r>
              <a:rPr lang="ja-JP" altLang="en-US"/>
              <a:t>軸の表示</a:t>
            </a:r>
            <a:endParaRPr lang="en-US" altLang="ja-JP" dirty="0"/>
          </a:p>
          <a:p>
            <a:pPr algn="ctr"/>
            <a:r>
              <a:rPr lang="en-US" altLang="ja-JP" dirty="0"/>
              <a:t>(</a:t>
            </a:r>
            <a:r>
              <a:rPr lang="ja-JP" altLang="en-US"/>
              <a:t>以下</a:t>
            </a:r>
            <a:r>
              <a:rPr lang="en-US" altLang="ja-JP" dirty="0"/>
              <a:t>,</a:t>
            </a:r>
            <a:r>
              <a:rPr lang="ja-JP" altLang="en-US"/>
              <a:t> 省略</a:t>
            </a:r>
            <a:r>
              <a:rPr lang="en-US" altLang="ja-JP" dirty="0"/>
              <a:t>)</a:t>
            </a:r>
          </a:p>
        </p:txBody>
      </p:sp>
      <p:sp>
        <p:nvSpPr>
          <p:cNvPr id="28" name="テキスト ボックス 27">
            <a:extLst>
              <a:ext uri="{FF2B5EF4-FFF2-40B4-BE49-F238E27FC236}">
                <a16:creationId xmlns:a16="http://schemas.microsoft.com/office/drawing/2014/main" id="{06E59E0B-FEBD-2046-9311-4CF18A8476CC}"/>
              </a:ext>
            </a:extLst>
          </p:cNvPr>
          <p:cNvSpPr txBox="1"/>
          <p:nvPr/>
        </p:nvSpPr>
        <p:spPr>
          <a:xfrm>
            <a:off x="5533018" y="2360239"/>
            <a:ext cx="6243553" cy="369332"/>
          </a:xfrm>
          <a:prstGeom prst="rect">
            <a:avLst/>
          </a:prstGeom>
          <a:noFill/>
          <a:ln>
            <a:solidFill>
              <a:schemeClr val="tx1"/>
            </a:solidFill>
          </a:ln>
        </p:spPr>
        <p:txBody>
          <a:bodyPr wrap="square" rtlCol="0">
            <a:spAutoFit/>
          </a:bodyPr>
          <a:lstStyle/>
          <a:p>
            <a:pPr algn="ctr"/>
            <a:r>
              <a:rPr lang="ja-JP" altLang="en-US"/>
              <a:t>地図投影法を用いた可視化</a:t>
            </a:r>
            <a:endParaRPr lang="en-US" altLang="ja-JP" dirty="0"/>
          </a:p>
        </p:txBody>
      </p:sp>
      <p:sp>
        <p:nvSpPr>
          <p:cNvPr id="29" name="テキスト ボックス 28">
            <a:extLst>
              <a:ext uri="{FF2B5EF4-FFF2-40B4-BE49-F238E27FC236}">
                <a16:creationId xmlns:a16="http://schemas.microsoft.com/office/drawing/2014/main" id="{93F1405F-90D9-FE4C-94B6-E654DC3180DE}"/>
              </a:ext>
            </a:extLst>
          </p:cNvPr>
          <p:cNvSpPr txBox="1"/>
          <p:nvPr/>
        </p:nvSpPr>
        <p:spPr>
          <a:xfrm>
            <a:off x="5533018" y="4685007"/>
            <a:ext cx="6243553" cy="369332"/>
          </a:xfrm>
          <a:prstGeom prst="rect">
            <a:avLst/>
          </a:prstGeom>
          <a:noFill/>
          <a:ln>
            <a:solidFill>
              <a:schemeClr val="tx1"/>
            </a:solidFill>
          </a:ln>
        </p:spPr>
        <p:txBody>
          <a:bodyPr wrap="square" rtlCol="0">
            <a:spAutoFit/>
          </a:bodyPr>
          <a:lstStyle/>
          <a:p>
            <a:pPr algn="ctr"/>
            <a:r>
              <a:rPr lang="ja-JP" altLang="en-US"/>
              <a:t>惑星断面のドーナッツ状の可視化</a:t>
            </a:r>
            <a:endParaRPr lang="en-US" altLang="ja-JP"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C6D6C8A5-A29D-5545-82D6-1F794AF7E1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9548" y="5202990"/>
            <a:ext cx="2694045" cy="1445303"/>
          </a:xfrm>
          <a:prstGeom prst="rect">
            <a:avLst/>
          </a:prstGeom>
        </p:spPr>
      </p:pic>
      <p:sp>
        <p:nvSpPr>
          <p:cNvPr id="32" name="テキスト ボックス 31">
            <a:extLst>
              <a:ext uri="{FF2B5EF4-FFF2-40B4-BE49-F238E27FC236}">
                <a16:creationId xmlns:a16="http://schemas.microsoft.com/office/drawing/2014/main" id="{16A3F598-72E8-584F-8835-B1667109E50A}"/>
              </a:ext>
            </a:extLst>
          </p:cNvPr>
          <p:cNvSpPr txBox="1"/>
          <p:nvPr/>
        </p:nvSpPr>
        <p:spPr>
          <a:xfrm>
            <a:off x="8943085" y="6143727"/>
            <a:ext cx="2824976" cy="646331"/>
          </a:xfrm>
          <a:prstGeom prst="rect">
            <a:avLst/>
          </a:prstGeom>
          <a:solidFill>
            <a:schemeClr val="bg1"/>
          </a:solidFill>
          <a:ln>
            <a:solidFill>
              <a:schemeClr val="tx1"/>
            </a:solidFill>
          </a:ln>
        </p:spPr>
        <p:txBody>
          <a:bodyPr wrap="square" rtlCol="0">
            <a:spAutoFit/>
          </a:bodyPr>
          <a:lstStyle/>
          <a:p>
            <a:pPr algn="ctr"/>
            <a:r>
              <a:rPr lang="ja-JP" altLang="en-US"/>
              <a:t>矩形状の表示は</a:t>
            </a:r>
            <a:endParaRPr lang="en-US" altLang="ja-JP" dirty="0"/>
          </a:p>
          <a:p>
            <a:pPr algn="ctr"/>
            <a:r>
              <a:rPr lang="en-US" altLang="ja-JP" dirty="0"/>
              <a:t>2019</a:t>
            </a:r>
            <a:r>
              <a:rPr lang="ja-JP" altLang="en-US"/>
              <a:t>年度で実装済み</a:t>
            </a:r>
            <a:endParaRPr lang="en-US" altLang="ja-JP" dirty="0"/>
          </a:p>
        </p:txBody>
      </p:sp>
    </p:spTree>
    <p:extLst>
      <p:ext uri="{BB962C8B-B14F-4D97-AF65-F5344CB8AC3E}">
        <p14:creationId xmlns:p14="http://schemas.microsoft.com/office/powerpoint/2010/main" val="225357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4B4CAA-2F80-9742-9CD2-12C9008002C6}"/>
              </a:ext>
            </a:extLst>
          </p:cNvPr>
          <p:cNvSpPr>
            <a:spLocks noGrp="1"/>
          </p:cNvSpPr>
          <p:nvPr>
            <p:ph type="title"/>
          </p:nvPr>
        </p:nvSpPr>
        <p:spPr/>
        <p:txBody>
          <a:bodyPr/>
          <a:lstStyle/>
          <a:p>
            <a:r>
              <a:rPr lang="ja-JP" altLang="en-US"/>
              <a:t>デモ </a:t>
            </a:r>
            <a:r>
              <a:rPr lang="en-US" altLang="ja-JP" dirty="0"/>
              <a:t>(1)</a:t>
            </a:r>
            <a:endParaRPr kumimoji="1" lang="ja-JP" altLang="en-US"/>
          </a:p>
        </p:txBody>
      </p:sp>
      <p:sp>
        <p:nvSpPr>
          <p:cNvPr id="28" name="テキスト ボックス 27">
            <a:extLst>
              <a:ext uri="{FF2B5EF4-FFF2-40B4-BE49-F238E27FC236}">
                <a16:creationId xmlns:a16="http://schemas.microsoft.com/office/drawing/2014/main" id="{4B578F02-CB67-654A-909D-6BA023C3F250}"/>
              </a:ext>
            </a:extLst>
          </p:cNvPr>
          <p:cNvSpPr txBox="1"/>
          <p:nvPr/>
        </p:nvSpPr>
        <p:spPr>
          <a:xfrm>
            <a:off x="0" y="1478815"/>
            <a:ext cx="12192000" cy="707886"/>
          </a:xfrm>
          <a:prstGeom prst="rect">
            <a:avLst/>
          </a:prstGeom>
          <a:solidFill>
            <a:schemeClr val="bg1"/>
          </a:solidFill>
          <a:ln w="12700">
            <a:noFill/>
          </a:ln>
        </p:spPr>
        <p:txBody>
          <a:bodyPr wrap="square" rtlCol="0">
            <a:spAutoFit/>
          </a:bodyPr>
          <a:lstStyle/>
          <a:p>
            <a:pPr algn="ctr"/>
            <a:r>
              <a:rPr lang="ja-JP" altLang="en-US" sz="2400"/>
              <a:t>正距円筒図法と正射図法の表示のデモ</a:t>
            </a:r>
            <a:r>
              <a:rPr lang="en-US" altLang="ja-JP" sz="2400" dirty="0"/>
              <a:t>: </a:t>
            </a:r>
          </a:p>
          <a:p>
            <a:pPr algn="ctr"/>
            <a:r>
              <a:rPr lang="en-US" altLang="ja-JP" sz="1600" dirty="0">
                <a:hlinkClick r:id="rId3"/>
              </a:rPr>
              <a:t>www.gfd-dennou.org/GFD_Dennou_Club/dc-arch/dcwmt/sample/2021-03-26_daichi/projection_sample/dcwmt/main.html</a:t>
            </a:r>
            <a:endParaRPr lang="en-US" altLang="ja-JP" sz="1600" dirty="0"/>
          </a:p>
        </p:txBody>
      </p:sp>
      <p:grpSp>
        <p:nvGrpSpPr>
          <p:cNvPr id="10" name="グループ化 9">
            <a:extLst>
              <a:ext uri="{FF2B5EF4-FFF2-40B4-BE49-F238E27FC236}">
                <a16:creationId xmlns:a16="http://schemas.microsoft.com/office/drawing/2014/main" id="{8BA84239-6CD1-844F-ABDF-D197D08B7183}"/>
              </a:ext>
            </a:extLst>
          </p:cNvPr>
          <p:cNvGrpSpPr/>
          <p:nvPr/>
        </p:nvGrpSpPr>
        <p:grpSpPr>
          <a:xfrm>
            <a:off x="261568" y="2408510"/>
            <a:ext cx="8099193" cy="3917095"/>
            <a:chOff x="261568" y="2408510"/>
            <a:chExt cx="8099193" cy="3917095"/>
          </a:xfrm>
        </p:grpSpPr>
        <p:pic>
          <p:nvPicPr>
            <p:cNvPr id="6" name="図 5" descr="スクリーンショットの画面&#10;&#10;自動的に生成された説明">
              <a:extLst>
                <a:ext uri="{FF2B5EF4-FFF2-40B4-BE49-F238E27FC236}">
                  <a16:creationId xmlns:a16="http://schemas.microsoft.com/office/drawing/2014/main" id="{6DD458E4-0F1C-7544-BB2C-7E9345F6B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68" y="2521612"/>
              <a:ext cx="8099193" cy="3803993"/>
            </a:xfrm>
            <a:prstGeom prst="rect">
              <a:avLst/>
            </a:prstGeom>
          </p:spPr>
        </p:pic>
        <p:sp>
          <p:nvSpPr>
            <p:cNvPr id="7" name="正方形/長方形 6">
              <a:extLst>
                <a:ext uri="{FF2B5EF4-FFF2-40B4-BE49-F238E27FC236}">
                  <a16:creationId xmlns:a16="http://schemas.microsoft.com/office/drawing/2014/main" id="{084E2054-2EB1-584F-BE33-8086BE83BF0F}"/>
                </a:ext>
              </a:extLst>
            </p:cNvPr>
            <p:cNvSpPr/>
            <p:nvPr/>
          </p:nvSpPr>
          <p:spPr>
            <a:xfrm>
              <a:off x="620110" y="2408510"/>
              <a:ext cx="7382107" cy="702527"/>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1A29E33-77A5-1347-A810-187D13DEA29E}"/>
                </a:ext>
              </a:extLst>
            </p:cNvPr>
            <p:cNvSpPr txBox="1"/>
            <p:nvPr/>
          </p:nvSpPr>
          <p:spPr>
            <a:xfrm>
              <a:off x="3027072" y="2467385"/>
              <a:ext cx="2219092" cy="584775"/>
            </a:xfrm>
            <a:prstGeom prst="rect">
              <a:avLst/>
            </a:prstGeom>
            <a:noFill/>
          </p:spPr>
          <p:txBody>
            <a:bodyPr wrap="square" rtlCol="0">
              <a:spAutoFit/>
            </a:bodyPr>
            <a:lstStyle/>
            <a:p>
              <a:pPr algn="ctr"/>
              <a:r>
                <a:rPr lang="ja-JP" altLang="en-US" sz="3200">
                  <a:solidFill>
                    <a:srgbClr val="FF0000"/>
                  </a:solidFill>
                </a:rPr>
                <a:t>未実装</a:t>
              </a:r>
              <a:endParaRPr kumimoji="1" lang="ja-JP" altLang="en-US" sz="3200">
                <a:solidFill>
                  <a:srgbClr val="FF0000"/>
                </a:solidFill>
              </a:endParaRPr>
            </a:p>
          </p:txBody>
        </p:sp>
      </p:grpSp>
      <p:sp>
        <p:nvSpPr>
          <p:cNvPr id="29" name="テキスト ボックス 28">
            <a:extLst>
              <a:ext uri="{FF2B5EF4-FFF2-40B4-BE49-F238E27FC236}">
                <a16:creationId xmlns:a16="http://schemas.microsoft.com/office/drawing/2014/main" id="{2325787F-31D9-E143-B307-136A5D6152E3}"/>
              </a:ext>
            </a:extLst>
          </p:cNvPr>
          <p:cNvSpPr txBox="1"/>
          <p:nvPr/>
        </p:nvSpPr>
        <p:spPr>
          <a:xfrm>
            <a:off x="10201911" y="3443287"/>
            <a:ext cx="1690594" cy="646331"/>
          </a:xfrm>
          <a:prstGeom prst="rect">
            <a:avLst/>
          </a:prstGeom>
          <a:noFill/>
          <a:ln>
            <a:solidFill>
              <a:schemeClr val="tx1"/>
            </a:solidFill>
          </a:ln>
        </p:spPr>
        <p:txBody>
          <a:bodyPr wrap="square" rtlCol="0">
            <a:spAutoFit/>
          </a:bodyPr>
          <a:lstStyle/>
          <a:p>
            <a:pPr algn="ctr"/>
            <a:r>
              <a:rPr lang="ja-JP" altLang="en-US"/>
              <a:t>正射図法表示に変更</a:t>
            </a:r>
            <a:endParaRPr kumimoji="1" lang="ja-JP" altLang="en-US"/>
          </a:p>
        </p:txBody>
      </p:sp>
      <p:pic>
        <p:nvPicPr>
          <p:cNvPr id="32" name="図 31" descr="スクリーンショットの画面&#10;&#10;自動的に生成された説明">
            <a:extLst>
              <a:ext uri="{FF2B5EF4-FFF2-40B4-BE49-F238E27FC236}">
                <a16:creationId xmlns:a16="http://schemas.microsoft.com/office/drawing/2014/main" id="{092F4C3F-1DE7-D74F-8010-C2547C4D7266}"/>
              </a:ext>
            </a:extLst>
          </p:cNvPr>
          <p:cNvPicPr>
            <a:picLocks noChangeAspect="1"/>
          </p:cNvPicPr>
          <p:nvPr/>
        </p:nvPicPr>
        <p:blipFill rotWithShape="1">
          <a:blip r:embed="rId4">
            <a:extLst>
              <a:ext uri="{28A0092B-C50C-407E-A947-70E740481C1C}">
                <a14:useLocalDpi xmlns:a14="http://schemas.microsoft.com/office/drawing/2010/main" val="0"/>
              </a:ext>
            </a:extLst>
          </a:blip>
          <a:srcRect l="96535" t="12550" b="69734"/>
          <a:stretch/>
        </p:blipFill>
        <p:spPr>
          <a:xfrm>
            <a:off x="8719303" y="2613912"/>
            <a:ext cx="952282" cy="2286911"/>
          </a:xfrm>
          <a:prstGeom prst="rect">
            <a:avLst/>
          </a:prstGeom>
        </p:spPr>
      </p:pic>
      <p:sp>
        <p:nvSpPr>
          <p:cNvPr id="11" name="角丸四角形吹き出し 10">
            <a:extLst>
              <a:ext uri="{FF2B5EF4-FFF2-40B4-BE49-F238E27FC236}">
                <a16:creationId xmlns:a16="http://schemas.microsoft.com/office/drawing/2014/main" id="{C2707067-51B8-1F4B-B0C5-188F8E6DDFBB}"/>
              </a:ext>
            </a:extLst>
          </p:cNvPr>
          <p:cNvSpPr/>
          <p:nvPr/>
        </p:nvSpPr>
        <p:spPr>
          <a:xfrm>
            <a:off x="8361303" y="2408510"/>
            <a:ext cx="1482608" cy="2829534"/>
          </a:xfrm>
          <a:custGeom>
            <a:avLst/>
            <a:gdLst>
              <a:gd name="connsiteX0" fmla="*/ 0 w 1264355"/>
              <a:gd name="connsiteY0" fmla="*/ 210730 h 2829534"/>
              <a:gd name="connsiteX1" fmla="*/ 210730 w 1264355"/>
              <a:gd name="connsiteY1" fmla="*/ 0 h 2829534"/>
              <a:gd name="connsiteX2" fmla="*/ 210726 w 1264355"/>
              <a:gd name="connsiteY2" fmla="*/ 0 h 2829534"/>
              <a:gd name="connsiteX3" fmla="*/ 210726 w 1264355"/>
              <a:gd name="connsiteY3" fmla="*/ 0 h 2829534"/>
              <a:gd name="connsiteX4" fmla="*/ 526815 w 1264355"/>
              <a:gd name="connsiteY4" fmla="*/ 0 h 2829534"/>
              <a:gd name="connsiteX5" fmla="*/ 1053625 w 1264355"/>
              <a:gd name="connsiteY5" fmla="*/ 0 h 2829534"/>
              <a:gd name="connsiteX6" fmla="*/ 1264355 w 1264355"/>
              <a:gd name="connsiteY6" fmla="*/ 210730 h 2829534"/>
              <a:gd name="connsiteX7" fmla="*/ 1264355 w 1264355"/>
              <a:gd name="connsiteY7" fmla="*/ 471589 h 2829534"/>
              <a:gd name="connsiteX8" fmla="*/ 1264355 w 1264355"/>
              <a:gd name="connsiteY8" fmla="*/ 471589 h 2829534"/>
              <a:gd name="connsiteX9" fmla="*/ 1264355 w 1264355"/>
              <a:gd name="connsiteY9" fmla="*/ 1178973 h 2829534"/>
              <a:gd name="connsiteX10" fmla="*/ 1264355 w 1264355"/>
              <a:gd name="connsiteY10" fmla="*/ 2618804 h 2829534"/>
              <a:gd name="connsiteX11" fmla="*/ 1053625 w 1264355"/>
              <a:gd name="connsiteY11" fmla="*/ 2829534 h 2829534"/>
              <a:gd name="connsiteX12" fmla="*/ 526815 w 1264355"/>
              <a:gd name="connsiteY12" fmla="*/ 2829534 h 2829534"/>
              <a:gd name="connsiteX13" fmla="*/ 210726 w 1264355"/>
              <a:gd name="connsiteY13" fmla="*/ 2829534 h 2829534"/>
              <a:gd name="connsiteX14" fmla="*/ 210726 w 1264355"/>
              <a:gd name="connsiteY14" fmla="*/ 2829534 h 2829534"/>
              <a:gd name="connsiteX15" fmla="*/ 210730 w 1264355"/>
              <a:gd name="connsiteY15" fmla="*/ 2829534 h 2829534"/>
              <a:gd name="connsiteX16" fmla="*/ 0 w 1264355"/>
              <a:gd name="connsiteY16" fmla="*/ 2618804 h 2829534"/>
              <a:gd name="connsiteX17" fmla="*/ 0 w 1264355"/>
              <a:gd name="connsiteY17" fmla="*/ 1178973 h 2829534"/>
              <a:gd name="connsiteX18" fmla="*/ -218253 w 1264355"/>
              <a:gd name="connsiteY18" fmla="*/ 936746 h 2829534"/>
              <a:gd name="connsiteX19" fmla="*/ 0 w 1264355"/>
              <a:gd name="connsiteY19" fmla="*/ 471589 h 2829534"/>
              <a:gd name="connsiteX20" fmla="*/ 0 w 1264355"/>
              <a:gd name="connsiteY20" fmla="*/ 210730 h 2829534"/>
              <a:gd name="connsiteX0" fmla="*/ 218253 w 1482608"/>
              <a:gd name="connsiteY0" fmla="*/ 210730 h 2829534"/>
              <a:gd name="connsiteX1" fmla="*/ 428983 w 1482608"/>
              <a:gd name="connsiteY1" fmla="*/ 0 h 2829534"/>
              <a:gd name="connsiteX2" fmla="*/ 428979 w 1482608"/>
              <a:gd name="connsiteY2" fmla="*/ 0 h 2829534"/>
              <a:gd name="connsiteX3" fmla="*/ 428979 w 1482608"/>
              <a:gd name="connsiteY3" fmla="*/ 0 h 2829534"/>
              <a:gd name="connsiteX4" fmla="*/ 745068 w 1482608"/>
              <a:gd name="connsiteY4" fmla="*/ 0 h 2829534"/>
              <a:gd name="connsiteX5" fmla="*/ 1271878 w 1482608"/>
              <a:gd name="connsiteY5" fmla="*/ 0 h 2829534"/>
              <a:gd name="connsiteX6" fmla="*/ 1482608 w 1482608"/>
              <a:gd name="connsiteY6" fmla="*/ 210730 h 2829534"/>
              <a:gd name="connsiteX7" fmla="*/ 1482608 w 1482608"/>
              <a:gd name="connsiteY7" fmla="*/ 471589 h 2829534"/>
              <a:gd name="connsiteX8" fmla="*/ 1482608 w 1482608"/>
              <a:gd name="connsiteY8" fmla="*/ 471589 h 2829534"/>
              <a:gd name="connsiteX9" fmla="*/ 1482608 w 1482608"/>
              <a:gd name="connsiteY9" fmla="*/ 1178973 h 2829534"/>
              <a:gd name="connsiteX10" fmla="*/ 1482608 w 1482608"/>
              <a:gd name="connsiteY10" fmla="*/ 2618804 h 2829534"/>
              <a:gd name="connsiteX11" fmla="*/ 1271878 w 1482608"/>
              <a:gd name="connsiteY11" fmla="*/ 2829534 h 2829534"/>
              <a:gd name="connsiteX12" fmla="*/ 745068 w 1482608"/>
              <a:gd name="connsiteY12" fmla="*/ 2829534 h 2829534"/>
              <a:gd name="connsiteX13" fmla="*/ 428979 w 1482608"/>
              <a:gd name="connsiteY13" fmla="*/ 2829534 h 2829534"/>
              <a:gd name="connsiteX14" fmla="*/ 428979 w 1482608"/>
              <a:gd name="connsiteY14" fmla="*/ 2829534 h 2829534"/>
              <a:gd name="connsiteX15" fmla="*/ 428983 w 1482608"/>
              <a:gd name="connsiteY15" fmla="*/ 2829534 h 2829534"/>
              <a:gd name="connsiteX16" fmla="*/ 218253 w 1482608"/>
              <a:gd name="connsiteY16" fmla="*/ 2618804 h 2829534"/>
              <a:gd name="connsiteX17" fmla="*/ 218253 w 1482608"/>
              <a:gd name="connsiteY17" fmla="*/ 1178973 h 2829534"/>
              <a:gd name="connsiteX18" fmla="*/ 0 w 1482608"/>
              <a:gd name="connsiteY18" fmla="*/ 936746 h 2829534"/>
              <a:gd name="connsiteX19" fmla="*/ 218253 w 1482608"/>
              <a:gd name="connsiteY19" fmla="*/ 795785 h 2829534"/>
              <a:gd name="connsiteX20" fmla="*/ 218253 w 1482608"/>
              <a:gd name="connsiteY20" fmla="*/ 210730 h 2829534"/>
              <a:gd name="connsiteX0" fmla="*/ 218253 w 1482608"/>
              <a:gd name="connsiteY0" fmla="*/ 210730 h 2829534"/>
              <a:gd name="connsiteX1" fmla="*/ 428983 w 1482608"/>
              <a:gd name="connsiteY1" fmla="*/ 0 h 2829534"/>
              <a:gd name="connsiteX2" fmla="*/ 428979 w 1482608"/>
              <a:gd name="connsiteY2" fmla="*/ 0 h 2829534"/>
              <a:gd name="connsiteX3" fmla="*/ 428979 w 1482608"/>
              <a:gd name="connsiteY3" fmla="*/ 0 h 2829534"/>
              <a:gd name="connsiteX4" fmla="*/ 745068 w 1482608"/>
              <a:gd name="connsiteY4" fmla="*/ 0 h 2829534"/>
              <a:gd name="connsiteX5" fmla="*/ 1271878 w 1482608"/>
              <a:gd name="connsiteY5" fmla="*/ 0 h 2829534"/>
              <a:gd name="connsiteX6" fmla="*/ 1482608 w 1482608"/>
              <a:gd name="connsiteY6" fmla="*/ 210730 h 2829534"/>
              <a:gd name="connsiteX7" fmla="*/ 1482608 w 1482608"/>
              <a:gd name="connsiteY7" fmla="*/ 471589 h 2829534"/>
              <a:gd name="connsiteX8" fmla="*/ 1482608 w 1482608"/>
              <a:gd name="connsiteY8" fmla="*/ 471589 h 2829534"/>
              <a:gd name="connsiteX9" fmla="*/ 1482608 w 1482608"/>
              <a:gd name="connsiteY9" fmla="*/ 1178973 h 2829534"/>
              <a:gd name="connsiteX10" fmla="*/ 1482608 w 1482608"/>
              <a:gd name="connsiteY10" fmla="*/ 2618804 h 2829534"/>
              <a:gd name="connsiteX11" fmla="*/ 1271878 w 1482608"/>
              <a:gd name="connsiteY11" fmla="*/ 2829534 h 2829534"/>
              <a:gd name="connsiteX12" fmla="*/ 745068 w 1482608"/>
              <a:gd name="connsiteY12" fmla="*/ 2829534 h 2829534"/>
              <a:gd name="connsiteX13" fmla="*/ 428979 w 1482608"/>
              <a:gd name="connsiteY13" fmla="*/ 2829534 h 2829534"/>
              <a:gd name="connsiteX14" fmla="*/ 428979 w 1482608"/>
              <a:gd name="connsiteY14" fmla="*/ 2829534 h 2829534"/>
              <a:gd name="connsiteX15" fmla="*/ 428983 w 1482608"/>
              <a:gd name="connsiteY15" fmla="*/ 2829534 h 2829534"/>
              <a:gd name="connsiteX16" fmla="*/ 218253 w 1482608"/>
              <a:gd name="connsiteY16" fmla="*/ 2618804 h 2829534"/>
              <a:gd name="connsiteX17" fmla="*/ 218253 w 1482608"/>
              <a:gd name="connsiteY17" fmla="*/ 1037656 h 2829534"/>
              <a:gd name="connsiteX18" fmla="*/ 0 w 1482608"/>
              <a:gd name="connsiteY18" fmla="*/ 936746 h 2829534"/>
              <a:gd name="connsiteX19" fmla="*/ 218253 w 1482608"/>
              <a:gd name="connsiteY19" fmla="*/ 795785 h 2829534"/>
              <a:gd name="connsiteX20" fmla="*/ 218253 w 1482608"/>
              <a:gd name="connsiteY20" fmla="*/ 210730 h 282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2608" h="2829534">
                <a:moveTo>
                  <a:pt x="218253" y="210730"/>
                </a:moveTo>
                <a:cubicBezTo>
                  <a:pt x="218253" y="94347"/>
                  <a:pt x="312600" y="0"/>
                  <a:pt x="428983" y="0"/>
                </a:cubicBezTo>
                <a:lnTo>
                  <a:pt x="428979" y="0"/>
                </a:lnTo>
                <a:lnTo>
                  <a:pt x="428979" y="0"/>
                </a:lnTo>
                <a:lnTo>
                  <a:pt x="745068" y="0"/>
                </a:lnTo>
                <a:lnTo>
                  <a:pt x="1271878" y="0"/>
                </a:lnTo>
                <a:cubicBezTo>
                  <a:pt x="1388261" y="0"/>
                  <a:pt x="1482608" y="94347"/>
                  <a:pt x="1482608" y="210730"/>
                </a:cubicBezTo>
                <a:lnTo>
                  <a:pt x="1482608" y="471589"/>
                </a:lnTo>
                <a:lnTo>
                  <a:pt x="1482608" y="471589"/>
                </a:lnTo>
                <a:lnTo>
                  <a:pt x="1482608" y="1178973"/>
                </a:lnTo>
                <a:lnTo>
                  <a:pt x="1482608" y="2618804"/>
                </a:lnTo>
                <a:cubicBezTo>
                  <a:pt x="1482608" y="2735187"/>
                  <a:pt x="1388261" y="2829534"/>
                  <a:pt x="1271878" y="2829534"/>
                </a:cubicBezTo>
                <a:lnTo>
                  <a:pt x="745068" y="2829534"/>
                </a:lnTo>
                <a:lnTo>
                  <a:pt x="428979" y="2829534"/>
                </a:lnTo>
                <a:lnTo>
                  <a:pt x="428979" y="2829534"/>
                </a:lnTo>
                <a:lnTo>
                  <a:pt x="428983" y="2829534"/>
                </a:lnTo>
                <a:cubicBezTo>
                  <a:pt x="312600" y="2829534"/>
                  <a:pt x="218253" y="2735187"/>
                  <a:pt x="218253" y="2618804"/>
                </a:cubicBezTo>
                <a:lnTo>
                  <a:pt x="218253" y="1037656"/>
                </a:lnTo>
                <a:lnTo>
                  <a:pt x="0" y="936746"/>
                </a:lnTo>
                <a:lnTo>
                  <a:pt x="218253" y="795785"/>
                </a:lnTo>
                <a:lnTo>
                  <a:pt x="218253" y="210730"/>
                </a:ln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左矢印 8">
            <a:extLst>
              <a:ext uri="{FF2B5EF4-FFF2-40B4-BE49-F238E27FC236}">
                <a16:creationId xmlns:a16="http://schemas.microsoft.com/office/drawing/2014/main" id="{1ED79B55-6114-AC43-B086-3F5BA44638BA}"/>
              </a:ext>
            </a:extLst>
          </p:cNvPr>
          <p:cNvSpPr/>
          <p:nvPr/>
        </p:nvSpPr>
        <p:spPr>
          <a:xfrm>
            <a:off x="9547993" y="3643022"/>
            <a:ext cx="653918" cy="228689"/>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2932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4B4CAA-2F80-9742-9CD2-12C9008002C6}"/>
              </a:ext>
            </a:extLst>
          </p:cNvPr>
          <p:cNvSpPr>
            <a:spLocks noGrp="1"/>
          </p:cNvSpPr>
          <p:nvPr>
            <p:ph type="title"/>
          </p:nvPr>
        </p:nvSpPr>
        <p:spPr/>
        <p:txBody>
          <a:bodyPr/>
          <a:lstStyle/>
          <a:p>
            <a:r>
              <a:rPr lang="ja-JP" altLang="en-US"/>
              <a:t>デモ </a:t>
            </a:r>
            <a:r>
              <a:rPr lang="en-US" altLang="ja-JP" dirty="0"/>
              <a:t>(2)</a:t>
            </a:r>
            <a:endParaRPr kumimoji="1" lang="ja-JP" altLang="en-US"/>
          </a:p>
        </p:txBody>
      </p:sp>
      <p:sp>
        <p:nvSpPr>
          <p:cNvPr id="28" name="テキスト ボックス 27">
            <a:extLst>
              <a:ext uri="{FF2B5EF4-FFF2-40B4-BE49-F238E27FC236}">
                <a16:creationId xmlns:a16="http://schemas.microsoft.com/office/drawing/2014/main" id="{4B578F02-CB67-654A-909D-6BA023C3F250}"/>
              </a:ext>
            </a:extLst>
          </p:cNvPr>
          <p:cNvSpPr txBox="1"/>
          <p:nvPr/>
        </p:nvSpPr>
        <p:spPr>
          <a:xfrm>
            <a:off x="0" y="1393087"/>
            <a:ext cx="12192000" cy="738664"/>
          </a:xfrm>
          <a:prstGeom prst="rect">
            <a:avLst/>
          </a:prstGeom>
          <a:solidFill>
            <a:schemeClr val="bg1"/>
          </a:solidFill>
          <a:ln w="12700">
            <a:noFill/>
          </a:ln>
        </p:spPr>
        <p:txBody>
          <a:bodyPr wrap="square" rtlCol="0">
            <a:spAutoFit/>
          </a:bodyPr>
          <a:lstStyle/>
          <a:p>
            <a:pPr algn="ctr"/>
            <a:r>
              <a:rPr lang="ja-JP" altLang="en-US" sz="2400"/>
              <a:t>惑星断面のドーナッツ状の表示のデモ</a:t>
            </a:r>
            <a:r>
              <a:rPr lang="en-US" altLang="ja-JP" sz="2400" dirty="0"/>
              <a:t>: </a:t>
            </a:r>
          </a:p>
          <a:p>
            <a:pPr algn="ctr"/>
            <a:r>
              <a:rPr lang="en-US" altLang="ja-JP" sz="1600" dirty="0">
                <a:hlinkClick r:id="rId3"/>
              </a:rPr>
              <a:t>www.gfd-dennou.org/GFD_Dennou_Club/dc-arch/dcwmt/sample/2021-03-</a:t>
            </a:r>
            <a:r>
              <a:rPr lang="en-US" altLang="ja-JP" dirty="0">
                <a:hlinkClick r:id="rId3"/>
              </a:rPr>
              <a:t>26_daichi/donuts_sample/dcwmt/main.html</a:t>
            </a:r>
            <a:endParaRPr lang="en-US" altLang="ja-JP" dirty="0"/>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536D5A63-A783-694C-AAC1-ABDEDEA57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431" y="2223810"/>
            <a:ext cx="8053137" cy="4269065"/>
          </a:xfrm>
          <a:prstGeom prst="rect">
            <a:avLst/>
          </a:prstGeom>
        </p:spPr>
      </p:pic>
      <p:sp>
        <p:nvSpPr>
          <p:cNvPr id="5" name="正方形/長方形 4">
            <a:extLst>
              <a:ext uri="{FF2B5EF4-FFF2-40B4-BE49-F238E27FC236}">
                <a16:creationId xmlns:a16="http://schemas.microsoft.com/office/drawing/2014/main" id="{B2187FF9-E352-1240-A885-4B95D364F934}"/>
              </a:ext>
            </a:extLst>
          </p:cNvPr>
          <p:cNvSpPr/>
          <p:nvPr/>
        </p:nvSpPr>
        <p:spPr>
          <a:xfrm>
            <a:off x="2069431" y="2217479"/>
            <a:ext cx="8053137" cy="526791"/>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8EE2696-6359-F54D-B716-86E483A84AA7}"/>
              </a:ext>
            </a:extLst>
          </p:cNvPr>
          <p:cNvSpPr txBox="1"/>
          <p:nvPr/>
        </p:nvSpPr>
        <p:spPr>
          <a:xfrm>
            <a:off x="4849087" y="2217479"/>
            <a:ext cx="2219092" cy="584775"/>
          </a:xfrm>
          <a:prstGeom prst="rect">
            <a:avLst/>
          </a:prstGeom>
          <a:noFill/>
        </p:spPr>
        <p:txBody>
          <a:bodyPr wrap="square" rtlCol="0">
            <a:spAutoFit/>
          </a:bodyPr>
          <a:lstStyle/>
          <a:p>
            <a:pPr algn="ctr"/>
            <a:r>
              <a:rPr lang="ja-JP" altLang="en-US" sz="3200">
                <a:solidFill>
                  <a:srgbClr val="FF0000"/>
                </a:solidFill>
              </a:rPr>
              <a:t>未実装</a:t>
            </a:r>
            <a:endParaRPr kumimoji="1" lang="ja-JP" altLang="en-US" sz="3200">
              <a:solidFill>
                <a:srgbClr val="FF0000"/>
              </a:solidFill>
            </a:endParaRPr>
          </a:p>
        </p:txBody>
      </p:sp>
      <p:sp>
        <p:nvSpPr>
          <p:cNvPr id="7" name="テキスト ボックス 6">
            <a:extLst>
              <a:ext uri="{FF2B5EF4-FFF2-40B4-BE49-F238E27FC236}">
                <a16:creationId xmlns:a16="http://schemas.microsoft.com/office/drawing/2014/main" id="{A11FAAEF-F1B1-8545-8DBD-BA047951F320}"/>
              </a:ext>
            </a:extLst>
          </p:cNvPr>
          <p:cNvSpPr txBox="1"/>
          <p:nvPr/>
        </p:nvSpPr>
        <p:spPr>
          <a:xfrm>
            <a:off x="1307557" y="6135573"/>
            <a:ext cx="9587184" cy="646331"/>
          </a:xfrm>
          <a:prstGeom prst="rect">
            <a:avLst/>
          </a:prstGeom>
          <a:solidFill>
            <a:schemeClr val="bg1"/>
          </a:solidFill>
          <a:ln>
            <a:solidFill>
              <a:schemeClr val="tx1"/>
            </a:solidFill>
          </a:ln>
        </p:spPr>
        <p:txBody>
          <a:bodyPr wrap="square" rtlCol="0">
            <a:spAutoFit/>
          </a:bodyPr>
          <a:lstStyle/>
          <a:p>
            <a:r>
              <a:rPr lang="ja-JP" altLang="en-US"/>
              <a:t>注意</a:t>
            </a:r>
            <a:r>
              <a:rPr lang="en-US" altLang="ja-JP" dirty="0"/>
              <a:t>: 	</a:t>
            </a:r>
            <a:r>
              <a:rPr lang="ja-JP" altLang="en-US"/>
              <a:t>上記の</a:t>
            </a:r>
            <a:r>
              <a:rPr lang="en-US" altLang="ja-JP" dirty="0"/>
              <a:t>URL</a:t>
            </a:r>
            <a:r>
              <a:rPr lang="ja-JP" altLang="en-US"/>
              <a:t>からアクセスすると稀に表示が失敗することがあります</a:t>
            </a:r>
            <a:r>
              <a:rPr lang="en-US" altLang="ja-JP" dirty="0"/>
              <a:t>.</a:t>
            </a:r>
            <a:r>
              <a:rPr lang="ja-JP" altLang="en-US"/>
              <a:t> </a:t>
            </a:r>
            <a:endParaRPr lang="en-US" altLang="ja-JP" dirty="0"/>
          </a:p>
          <a:p>
            <a:r>
              <a:rPr lang="en-US" altLang="ja-JP" dirty="0"/>
              <a:t>	</a:t>
            </a:r>
            <a:r>
              <a:rPr lang="ja-JP" altLang="en-US"/>
              <a:t>表示がおかしい場合はタブを消してから再度</a:t>
            </a:r>
            <a:r>
              <a:rPr lang="en-US" altLang="ja-JP" dirty="0"/>
              <a:t>URL</a:t>
            </a:r>
            <a:r>
              <a:rPr lang="ja-JP" altLang="en-US"/>
              <a:t>からアクセスしてみてください</a:t>
            </a:r>
            <a:r>
              <a:rPr lang="en-US" altLang="ja-JP" dirty="0"/>
              <a:t>.</a:t>
            </a:r>
          </a:p>
        </p:txBody>
      </p:sp>
      <p:sp>
        <p:nvSpPr>
          <p:cNvPr id="3" name="正方形/長方形 2">
            <a:extLst>
              <a:ext uri="{FF2B5EF4-FFF2-40B4-BE49-F238E27FC236}">
                <a16:creationId xmlns:a16="http://schemas.microsoft.com/office/drawing/2014/main" id="{8FC14FF5-E39C-DE42-B95A-E9549B590CAE}"/>
              </a:ext>
            </a:extLst>
          </p:cNvPr>
          <p:cNvSpPr/>
          <p:nvPr/>
        </p:nvSpPr>
        <p:spPr>
          <a:xfrm>
            <a:off x="9725513" y="2802254"/>
            <a:ext cx="365251" cy="253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112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7D06D-E931-4D65-A5B2-05CA74649B08}"/>
              </a:ext>
            </a:extLst>
          </p:cNvPr>
          <p:cNvSpPr>
            <a:spLocks noGrp="1"/>
          </p:cNvSpPr>
          <p:nvPr>
            <p:ph type="title"/>
          </p:nvPr>
        </p:nvSpPr>
        <p:spPr/>
        <p:txBody>
          <a:bodyPr/>
          <a:lstStyle/>
          <a:p>
            <a:r>
              <a:rPr kumimoji="1" lang="ja-JP" altLang="en-US"/>
              <a:t>全球の可視化の実現方法</a:t>
            </a:r>
            <a:endParaRPr kumimoji="1" lang="ja-JP" altLang="en-US" dirty="0"/>
          </a:p>
        </p:txBody>
      </p:sp>
      <p:sp>
        <p:nvSpPr>
          <p:cNvPr id="432" name="テキスト ボックス 431">
            <a:extLst>
              <a:ext uri="{FF2B5EF4-FFF2-40B4-BE49-F238E27FC236}">
                <a16:creationId xmlns:a16="http://schemas.microsoft.com/office/drawing/2014/main" id="{B1B30C06-3F7E-854C-BC63-533C956AF6A8}"/>
              </a:ext>
            </a:extLst>
          </p:cNvPr>
          <p:cNvSpPr txBox="1"/>
          <p:nvPr/>
        </p:nvSpPr>
        <p:spPr>
          <a:xfrm>
            <a:off x="484895" y="4588999"/>
            <a:ext cx="875538" cy="461665"/>
          </a:xfrm>
          <a:prstGeom prst="rect">
            <a:avLst/>
          </a:prstGeom>
          <a:noFill/>
          <a:ln>
            <a:solidFill>
              <a:schemeClr val="tx1"/>
            </a:solidFill>
          </a:ln>
        </p:spPr>
        <p:txBody>
          <a:bodyPr wrap="square" rtlCol="0">
            <a:spAutoFit/>
          </a:bodyPr>
          <a:lstStyle/>
          <a:p>
            <a:pPr algn="ctr"/>
            <a:r>
              <a:rPr kumimoji="1" lang="ja-JP" altLang="en-US" sz="2400"/>
              <a:t>改良</a:t>
            </a:r>
          </a:p>
        </p:txBody>
      </p:sp>
      <p:sp>
        <p:nvSpPr>
          <p:cNvPr id="434" name="テキスト ボックス 433">
            <a:extLst>
              <a:ext uri="{FF2B5EF4-FFF2-40B4-BE49-F238E27FC236}">
                <a16:creationId xmlns:a16="http://schemas.microsoft.com/office/drawing/2014/main" id="{91B32F6D-4C46-E84B-BFA5-55D7E2460BF6}"/>
              </a:ext>
            </a:extLst>
          </p:cNvPr>
          <p:cNvSpPr txBox="1"/>
          <p:nvPr/>
        </p:nvSpPr>
        <p:spPr>
          <a:xfrm>
            <a:off x="478682" y="5050664"/>
            <a:ext cx="11014838" cy="1200329"/>
          </a:xfrm>
          <a:prstGeom prst="rect">
            <a:avLst/>
          </a:prstGeom>
          <a:solidFill>
            <a:schemeClr val="bg1"/>
          </a:solidFill>
          <a:ln w="12700">
            <a:solidFill>
              <a:schemeClr val="tx1"/>
            </a:solidFill>
          </a:ln>
        </p:spPr>
        <p:txBody>
          <a:bodyPr wrap="square" rtlCol="0">
            <a:spAutoFit/>
          </a:bodyPr>
          <a:lstStyle/>
          <a:p>
            <a:pPr algn="ctr"/>
            <a:r>
              <a:rPr lang="ja-JP" altLang="en-US" sz="2400"/>
              <a:t>可視化を行う図の</a:t>
            </a:r>
            <a:r>
              <a:rPr lang="en-US" altLang="ja-JP" sz="2400" dirty="0"/>
              <a:t>y</a:t>
            </a:r>
            <a:r>
              <a:rPr lang="ja-JP" altLang="en-US" sz="2400"/>
              <a:t>軸</a:t>
            </a:r>
            <a:r>
              <a:rPr lang="en-US" altLang="ja-JP" sz="2400" dirty="0"/>
              <a:t>, x</a:t>
            </a:r>
            <a:r>
              <a:rPr lang="ja-JP" altLang="en-US" sz="2400"/>
              <a:t>軸に応じて</a:t>
            </a:r>
            <a:r>
              <a:rPr lang="en-US" altLang="ja-JP" sz="2400" dirty="0"/>
              <a:t>, </a:t>
            </a:r>
          </a:p>
          <a:p>
            <a:pPr algn="ctr"/>
            <a:r>
              <a:rPr lang="ja-JP" altLang="en-US" sz="2400"/>
              <a:t>それぞれが適した処理を行うことで</a:t>
            </a:r>
            <a:endParaRPr lang="en-US" altLang="ja-JP" sz="2400" dirty="0"/>
          </a:p>
          <a:p>
            <a:pPr algn="ctr"/>
            <a:r>
              <a:rPr lang="ja-JP" altLang="en-US" sz="2400"/>
              <a:t>大循環モデルのデータの可視化を実現</a:t>
            </a:r>
            <a:endParaRPr lang="en-US" altLang="ja-JP" sz="2400" dirty="0"/>
          </a:p>
        </p:txBody>
      </p:sp>
      <p:grpSp>
        <p:nvGrpSpPr>
          <p:cNvPr id="5" name="グループ化 4">
            <a:extLst>
              <a:ext uri="{FF2B5EF4-FFF2-40B4-BE49-F238E27FC236}">
                <a16:creationId xmlns:a16="http://schemas.microsoft.com/office/drawing/2014/main" id="{FDF873A4-6BD0-594B-B631-6A72F667932C}"/>
              </a:ext>
            </a:extLst>
          </p:cNvPr>
          <p:cNvGrpSpPr/>
          <p:nvPr/>
        </p:nvGrpSpPr>
        <p:grpSpPr>
          <a:xfrm>
            <a:off x="755632" y="2246930"/>
            <a:ext cx="1141869" cy="1518966"/>
            <a:chOff x="653841" y="1731615"/>
            <a:chExt cx="1141869" cy="1518966"/>
          </a:xfrm>
        </p:grpSpPr>
        <p:pic>
          <p:nvPicPr>
            <p:cNvPr id="4" name="グラフィックス 3" descr="ドキュメント 単色塗りつぶし">
              <a:extLst>
                <a:ext uri="{FF2B5EF4-FFF2-40B4-BE49-F238E27FC236}">
                  <a16:creationId xmlns:a16="http://schemas.microsoft.com/office/drawing/2014/main" id="{F36B9031-7436-0A45-A4EE-284BA57C20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576" y="2336181"/>
              <a:ext cx="914400" cy="914400"/>
            </a:xfrm>
            <a:prstGeom prst="rect">
              <a:avLst/>
            </a:prstGeom>
          </p:spPr>
        </p:pic>
        <p:sp>
          <p:nvSpPr>
            <p:cNvPr id="281" name="テキスト ボックス 280">
              <a:extLst>
                <a:ext uri="{FF2B5EF4-FFF2-40B4-BE49-F238E27FC236}">
                  <a16:creationId xmlns:a16="http://schemas.microsoft.com/office/drawing/2014/main" id="{ACBE6653-53DE-2B4A-8C8E-9FA5592C4712}"/>
                </a:ext>
              </a:extLst>
            </p:cNvPr>
            <p:cNvSpPr txBox="1"/>
            <p:nvPr/>
          </p:nvSpPr>
          <p:spPr>
            <a:xfrm>
              <a:off x="653841" y="1731615"/>
              <a:ext cx="1141869" cy="646331"/>
            </a:xfrm>
            <a:prstGeom prst="rect">
              <a:avLst/>
            </a:prstGeom>
            <a:noFill/>
            <a:ln>
              <a:solidFill>
                <a:schemeClr val="tx1"/>
              </a:solidFill>
            </a:ln>
          </p:spPr>
          <p:txBody>
            <a:bodyPr wrap="square" rtlCol="0">
              <a:spAutoFit/>
            </a:bodyPr>
            <a:lstStyle/>
            <a:p>
              <a:pPr algn="ctr"/>
              <a:r>
                <a:rPr kumimoji="1" lang="en-US" altLang="ja-JP" dirty="0" err="1"/>
                <a:t>NetCDF</a:t>
              </a:r>
              <a:r>
                <a:rPr kumimoji="1" lang="ja-JP" altLang="en-US"/>
                <a:t>ファイル</a:t>
              </a:r>
            </a:p>
          </p:txBody>
        </p:sp>
      </p:grpSp>
      <p:cxnSp>
        <p:nvCxnSpPr>
          <p:cNvPr id="282" name="直線矢印コネクタ 281">
            <a:extLst>
              <a:ext uri="{FF2B5EF4-FFF2-40B4-BE49-F238E27FC236}">
                <a16:creationId xmlns:a16="http://schemas.microsoft.com/office/drawing/2014/main" id="{00AB40EA-91C5-8A49-B12C-01284E4D75FE}"/>
              </a:ext>
            </a:extLst>
          </p:cNvPr>
          <p:cNvCxnSpPr>
            <a:cxnSpLocks/>
          </p:cNvCxnSpPr>
          <p:nvPr/>
        </p:nvCxnSpPr>
        <p:spPr>
          <a:xfrm flipV="1">
            <a:off x="2048386" y="3255781"/>
            <a:ext cx="251008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9" name="グループ化 8">
            <a:extLst>
              <a:ext uri="{FF2B5EF4-FFF2-40B4-BE49-F238E27FC236}">
                <a16:creationId xmlns:a16="http://schemas.microsoft.com/office/drawing/2014/main" id="{53987D5E-72A1-2F4F-A763-67D4BAFF7F58}"/>
              </a:ext>
            </a:extLst>
          </p:cNvPr>
          <p:cNvGrpSpPr/>
          <p:nvPr/>
        </p:nvGrpSpPr>
        <p:grpSpPr>
          <a:xfrm>
            <a:off x="4579047" y="2005146"/>
            <a:ext cx="2190526" cy="2119555"/>
            <a:chOff x="4090438" y="1460904"/>
            <a:chExt cx="2190526" cy="2119555"/>
          </a:xfrm>
        </p:grpSpPr>
        <p:grpSp>
          <p:nvGrpSpPr>
            <p:cNvPr id="285" name="グループ化 284">
              <a:extLst>
                <a:ext uri="{FF2B5EF4-FFF2-40B4-BE49-F238E27FC236}">
                  <a16:creationId xmlns:a16="http://schemas.microsoft.com/office/drawing/2014/main" id="{95D2B27A-38E5-7F40-B349-A070706E267F}"/>
                </a:ext>
              </a:extLst>
            </p:cNvPr>
            <p:cNvGrpSpPr/>
            <p:nvPr/>
          </p:nvGrpSpPr>
          <p:grpSpPr>
            <a:xfrm>
              <a:off x="4235815" y="1890110"/>
              <a:ext cx="1910080" cy="1690349"/>
              <a:chOff x="3159759" y="2504439"/>
              <a:chExt cx="3860801" cy="3851911"/>
            </a:xfrm>
          </p:grpSpPr>
          <p:pic>
            <p:nvPicPr>
              <p:cNvPr id="286" name="図 285" descr="背景パターン&#10;&#10;自動的に生成された説明">
                <a:extLst>
                  <a:ext uri="{FF2B5EF4-FFF2-40B4-BE49-F238E27FC236}">
                    <a16:creationId xmlns:a16="http://schemas.microsoft.com/office/drawing/2014/main" id="{8F2EE1B4-AA1A-BA4E-B9AA-4AC3ADDC3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759" y="2504439"/>
                <a:ext cx="1849121" cy="1849121"/>
              </a:xfrm>
              <a:prstGeom prst="rect">
                <a:avLst/>
              </a:prstGeom>
            </p:spPr>
          </p:pic>
          <p:pic>
            <p:nvPicPr>
              <p:cNvPr id="287" name="図 286" descr="サンゴの絵&#10;&#10;低い精度で自動的に生成された説明">
                <a:extLst>
                  <a:ext uri="{FF2B5EF4-FFF2-40B4-BE49-F238E27FC236}">
                    <a16:creationId xmlns:a16="http://schemas.microsoft.com/office/drawing/2014/main" id="{55D80733-F3BD-8D49-9C55-319936E81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9759" y="4507230"/>
                <a:ext cx="1849120" cy="1849120"/>
              </a:xfrm>
              <a:prstGeom prst="rect">
                <a:avLst/>
              </a:prstGeom>
            </p:spPr>
          </p:pic>
          <p:pic>
            <p:nvPicPr>
              <p:cNvPr id="288" name="図 287" descr="背景パターン&#10;&#10;自動的に生成された説明">
                <a:extLst>
                  <a:ext uri="{FF2B5EF4-FFF2-40B4-BE49-F238E27FC236}">
                    <a16:creationId xmlns:a16="http://schemas.microsoft.com/office/drawing/2014/main" id="{EA9E7272-2D88-E64C-996A-5AF8BEA1A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1438" y="2504439"/>
                <a:ext cx="1849122" cy="1849122"/>
              </a:xfrm>
              <a:prstGeom prst="rect">
                <a:avLst/>
              </a:prstGeom>
            </p:spPr>
          </p:pic>
          <p:pic>
            <p:nvPicPr>
              <p:cNvPr id="289" name="図 288" descr="グリーン, 草, 座る, 海洋生物 が含まれている画像&#10;&#10;自動的に生成された説明">
                <a:extLst>
                  <a:ext uri="{FF2B5EF4-FFF2-40B4-BE49-F238E27FC236}">
                    <a16:creationId xmlns:a16="http://schemas.microsoft.com/office/drawing/2014/main" id="{8F480FA5-2811-AF4D-A68C-9986A0339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1440" y="4507230"/>
                <a:ext cx="1849120" cy="1849120"/>
              </a:xfrm>
              <a:prstGeom prst="rect">
                <a:avLst/>
              </a:prstGeom>
            </p:spPr>
          </p:pic>
        </p:grpSp>
        <p:sp>
          <p:nvSpPr>
            <p:cNvPr id="293" name="テキスト ボックス 292">
              <a:extLst>
                <a:ext uri="{FF2B5EF4-FFF2-40B4-BE49-F238E27FC236}">
                  <a16:creationId xmlns:a16="http://schemas.microsoft.com/office/drawing/2014/main" id="{8DE1F53F-4DAB-1F4E-A369-7E898FB060EF}"/>
                </a:ext>
              </a:extLst>
            </p:cNvPr>
            <p:cNvSpPr txBox="1"/>
            <p:nvPr/>
          </p:nvSpPr>
          <p:spPr>
            <a:xfrm>
              <a:off x="4090438" y="1460904"/>
              <a:ext cx="2190526" cy="369332"/>
            </a:xfrm>
            <a:prstGeom prst="rect">
              <a:avLst/>
            </a:prstGeom>
            <a:noFill/>
            <a:ln>
              <a:solidFill>
                <a:schemeClr val="tx1"/>
              </a:solidFill>
            </a:ln>
          </p:spPr>
          <p:txBody>
            <a:bodyPr wrap="square" rtlCol="0">
              <a:spAutoFit/>
            </a:bodyPr>
            <a:lstStyle/>
            <a:p>
              <a:pPr algn="ctr"/>
              <a:r>
                <a:rPr lang="ja-JP" altLang="en-US"/>
                <a:t>数値データタイル</a:t>
              </a:r>
              <a:endParaRPr lang="en-US" altLang="ja-JP" dirty="0"/>
            </a:p>
          </p:txBody>
        </p:sp>
      </p:grpSp>
      <p:cxnSp>
        <p:nvCxnSpPr>
          <p:cNvPr id="294" name="直線矢印コネクタ 293">
            <a:extLst>
              <a:ext uri="{FF2B5EF4-FFF2-40B4-BE49-F238E27FC236}">
                <a16:creationId xmlns:a16="http://schemas.microsoft.com/office/drawing/2014/main" id="{11FF600A-773E-354C-804B-6DEAD2FE5146}"/>
              </a:ext>
            </a:extLst>
          </p:cNvPr>
          <p:cNvCxnSpPr>
            <a:cxnSpLocks/>
          </p:cNvCxnSpPr>
          <p:nvPr/>
        </p:nvCxnSpPr>
        <p:spPr>
          <a:xfrm>
            <a:off x="6848416" y="3269250"/>
            <a:ext cx="2395945"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7" name="グループ化 6">
            <a:extLst>
              <a:ext uri="{FF2B5EF4-FFF2-40B4-BE49-F238E27FC236}">
                <a16:creationId xmlns:a16="http://schemas.microsoft.com/office/drawing/2014/main" id="{A35E8E79-461C-4D4D-8C13-D57C26C45737}"/>
              </a:ext>
            </a:extLst>
          </p:cNvPr>
          <p:cNvGrpSpPr/>
          <p:nvPr/>
        </p:nvGrpSpPr>
        <p:grpSpPr>
          <a:xfrm>
            <a:off x="7256484" y="1907376"/>
            <a:ext cx="1439962" cy="1348405"/>
            <a:chOff x="7158296" y="1768111"/>
            <a:chExt cx="1439962" cy="1348405"/>
          </a:xfrm>
        </p:grpSpPr>
        <p:pic>
          <p:nvPicPr>
            <p:cNvPr id="295" name="グラフィックス 294" descr="世界 単色塗りつぶし">
              <a:extLst>
                <a:ext uri="{FF2B5EF4-FFF2-40B4-BE49-F238E27FC236}">
                  <a16:creationId xmlns:a16="http://schemas.microsoft.com/office/drawing/2014/main" id="{A57889A8-28DD-B14F-BD3C-F10FFF0CCA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1352" y="2422667"/>
              <a:ext cx="693849" cy="693849"/>
            </a:xfrm>
            <a:prstGeom prst="rect">
              <a:avLst/>
            </a:prstGeom>
          </p:spPr>
        </p:pic>
        <p:sp>
          <p:nvSpPr>
            <p:cNvPr id="296" name="テキスト ボックス 295">
              <a:extLst>
                <a:ext uri="{FF2B5EF4-FFF2-40B4-BE49-F238E27FC236}">
                  <a16:creationId xmlns:a16="http://schemas.microsoft.com/office/drawing/2014/main" id="{069A394A-4137-FA4B-B2E9-13606F8D085C}"/>
                </a:ext>
              </a:extLst>
            </p:cNvPr>
            <p:cNvSpPr txBox="1"/>
            <p:nvPr/>
          </p:nvSpPr>
          <p:spPr>
            <a:xfrm>
              <a:off x="7158296" y="1768111"/>
              <a:ext cx="1439962" cy="646331"/>
            </a:xfrm>
            <a:prstGeom prst="rect">
              <a:avLst/>
            </a:prstGeom>
            <a:noFill/>
            <a:ln>
              <a:solidFill>
                <a:schemeClr val="tx1"/>
              </a:solidFill>
            </a:ln>
          </p:spPr>
          <p:txBody>
            <a:bodyPr wrap="square" rtlCol="0">
              <a:spAutoFit/>
            </a:bodyPr>
            <a:lstStyle/>
            <a:p>
              <a:pPr algn="ctr"/>
              <a:r>
                <a:rPr lang="en-US" altLang="ja-JP" dirty="0"/>
                <a:t>WMTS</a:t>
              </a:r>
            </a:p>
            <a:p>
              <a:pPr algn="ctr"/>
              <a:r>
                <a:rPr lang="ja-JP" altLang="en-US"/>
                <a:t>ライブラリ</a:t>
              </a:r>
              <a:endParaRPr kumimoji="1" lang="ja-JP" altLang="en-US"/>
            </a:p>
          </p:txBody>
        </p:sp>
      </p:grpSp>
      <p:grpSp>
        <p:nvGrpSpPr>
          <p:cNvPr id="298" name="グループ化 297">
            <a:extLst>
              <a:ext uri="{FF2B5EF4-FFF2-40B4-BE49-F238E27FC236}">
                <a16:creationId xmlns:a16="http://schemas.microsoft.com/office/drawing/2014/main" id="{74BE7FC8-D474-DF42-9163-DBD202B900A8}"/>
              </a:ext>
            </a:extLst>
          </p:cNvPr>
          <p:cNvGrpSpPr/>
          <p:nvPr/>
        </p:nvGrpSpPr>
        <p:grpSpPr>
          <a:xfrm>
            <a:off x="9328881" y="2253236"/>
            <a:ext cx="2607456" cy="1698276"/>
            <a:chOff x="512647" y="4739811"/>
            <a:chExt cx="2607456" cy="1698276"/>
          </a:xfrm>
        </p:grpSpPr>
        <p:pic>
          <p:nvPicPr>
            <p:cNvPr id="299" name="図 298" descr="食品, 山 が含まれている画像&#10;&#10;自動的に生成された説明">
              <a:extLst>
                <a:ext uri="{FF2B5EF4-FFF2-40B4-BE49-F238E27FC236}">
                  <a16:creationId xmlns:a16="http://schemas.microsoft.com/office/drawing/2014/main" id="{A6716C18-00B3-DB4F-9A72-A616064A84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647" y="5073564"/>
              <a:ext cx="2607456" cy="1364523"/>
            </a:xfrm>
            <a:prstGeom prst="rect">
              <a:avLst/>
            </a:prstGeom>
          </p:spPr>
        </p:pic>
        <p:sp>
          <p:nvSpPr>
            <p:cNvPr id="300" name="テキスト ボックス 299">
              <a:extLst>
                <a:ext uri="{FF2B5EF4-FFF2-40B4-BE49-F238E27FC236}">
                  <a16:creationId xmlns:a16="http://schemas.microsoft.com/office/drawing/2014/main" id="{43307742-2EDE-F143-99AF-78D7C48F8133}"/>
                </a:ext>
              </a:extLst>
            </p:cNvPr>
            <p:cNvSpPr txBox="1"/>
            <p:nvPr/>
          </p:nvSpPr>
          <p:spPr>
            <a:xfrm>
              <a:off x="1044955" y="4739811"/>
              <a:ext cx="1677319" cy="369332"/>
            </a:xfrm>
            <a:prstGeom prst="rect">
              <a:avLst/>
            </a:prstGeom>
            <a:noFill/>
            <a:ln>
              <a:solidFill>
                <a:schemeClr val="tx1"/>
              </a:solidFill>
            </a:ln>
          </p:spPr>
          <p:txBody>
            <a:bodyPr wrap="square" rtlCol="0">
              <a:spAutoFit/>
            </a:bodyPr>
            <a:lstStyle/>
            <a:p>
              <a:pPr algn="ctr"/>
              <a:r>
                <a:rPr lang="ja-JP" altLang="en-US"/>
                <a:t>可視化</a:t>
              </a:r>
              <a:endParaRPr lang="en-US" altLang="ja-JP" dirty="0"/>
            </a:p>
          </p:txBody>
        </p:sp>
      </p:grpSp>
      <p:sp>
        <p:nvSpPr>
          <p:cNvPr id="12" name="角丸四角形 11">
            <a:extLst>
              <a:ext uri="{FF2B5EF4-FFF2-40B4-BE49-F238E27FC236}">
                <a16:creationId xmlns:a16="http://schemas.microsoft.com/office/drawing/2014/main" id="{173637FA-2505-8149-8A3A-D31BF54342A5}"/>
              </a:ext>
            </a:extLst>
          </p:cNvPr>
          <p:cNvSpPr/>
          <p:nvPr/>
        </p:nvSpPr>
        <p:spPr>
          <a:xfrm>
            <a:off x="6991720" y="1845362"/>
            <a:ext cx="1979945" cy="13645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テキスト ボックス 302">
            <a:extLst>
              <a:ext uri="{FF2B5EF4-FFF2-40B4-BE49-F238E27FC236}">
                <a16:creationId xmlns:a16="http://schemas.microsoft.com/office/drawing/2014/main" id="{BC44726C-68D5-374E-8F8B-4E566393B09A}"/>
              </a:ext>
            </a:extLst>
          </p:cNvPr>
          <p:cNvSpPr txBox="1"/>
          <p:nvPr/>
        </p:nvSpPr>
        <p:spPr>
          <a:xfrm>
            <a:off x="2295330" y="2115012"/>
            <a:ext cx="1866574" cy="369332"/>
          </a:xfrm>
          <a:prstGeom prst="rect">
            <a:avLst/>
          </a:prstGeom>
          <a:noFill/>
          <a:ln>
            <a:solidFill>
              <a:schemeClr val="tx1"/>
            </a:solidFill>
          </a:ln>
        </p:spPr>
        <p:txBody>
          <a:bodyPr wrap="square" rtlCol="0">
            <a:spAutoFit/>
          </a:bodyPr>
          <a:lstStyle/>
          <a:p>
            <a:pPr algn="ctr"/>
            <a:r>
              <a:rPr kumimoji="1" lang="en-US" altLang="ja-JP" dirty="0"/>
              <a:t>Ruby</a:t>
            </a:r>
            <a:r>
              <a:rPr kumimoji="1" lang="ja-JP" altLang="en-US"/>
              <a:t>スクリプト</a:t>
            </a:r>
          </a:p>
        </p:txBody>
      </p:sp>
      <p:pic>
        <p:nvPicPr>
          <p:cNvPr id="304" name="グラフィックス 303" descr="ドキュメント 単色塗りつぶし">
            <a:extLst>
              <a:ext uri="{FF2B5EF4-FFF2-40B4-BE49-F238E27FC236}">
                <a16:creationId xmlns:a16="http://schemas.microsoft.com/office/drawing/2014/main" id="{1733666E-E88E-E044-B2BE-D98335317A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3156" y="2532785"/>
            <a:ext cx="668792" cy="668792"/>
          </a:xfrm>
          <a:prstGeom prst="rect">
            <a:avLst/>
          </a:prstGeom>
        </p:spPr>
      </p:pic>
      <p:sp>
        <p:nvSpPr>
          <p:cNvPr id="305" name="角丸四角形 304">
            <a:extLst>
              <a:ext uri="{FF2B5EF4-FFF2-40B4-BE49-F238E27FC236}">
                <a16:creationId xmlns:a16="http://schemas.microsoft.com/office/drawing/2014/main" id="{B319DD2C-4DF6-B949-84D1-0CAE42EE41CE}"/>
              </a:ext>
            </a:extLst>
          </p:cNvPr>
          <p:cNvSpPr/>
          <p:nvPr/>
        </p:nvSpPr>
        <p:spPr>
          <a:xfrm>
            <a:off x="2194953" y="1968396"/>
            <a:ext cx="2026878" cy="12457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EF95D83-DA34-754C-B2E3-EECE449C0FC6}"/>
              </a:ext>
            </a:extLst>
          </p:cNvPr>
          <p:cNvSpPr txBox="1"/>
          <p:nvPr/>
        </p:nvSpPr>
        <p:spPr>
          <a:xfrm>
            <a:off x="4229822" y="3941409"/>
            <a:ext cx="2888975" cy="646331"/>
          </a:xfrm>
          <a:prstGeom prst="rect">
            <a:avLst/>
          </a:prstGeom>
          <a:solidFill>
            <a:schemeClr val="bg1"/>
          </a:solidFill>
          <a:ln>
            <a:solidFill>
              <a:schemeClr val="tx1"/>
            </a:solidFill>
          </a:ln>
        </p:spPr>
        <p:txBody>
          <a:bodyPr wrap="square" rtlCol="0">
            <a:spAutoFit/>
          </a:bodyPr>
          <a:lstStyle/>
          <a:p>
            <a:pPr algn="ctr"/>
            <a:r>
              <a:rPr lang="en-US" altLang="ja-JP" dirty="0"/>
              <a:t>WMTS</a:t>
            </a:r>
            <a:r>
              <a:rPr lang="ja-JP" altLang="en-US"/>
              <a:t>上で数値データを扱うための中間ファイル</a:t>
            </a:r>
            <a:endParaRPr lang="en-US" altLang="ja-JP" dirty="0"/>
          </a:p>
        </p:txBody>
      </p:sp>
    </p:spTree>
    <p:extLst>
      <p:ext uri="{BB962C8B-B14F-4D97-AF65-F5344CB8AC3E}">
        <p14:creationId xmlns:p14="http://schemas.microsoft.com/office/powerpoint/2010/main" val="109503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7D06D-E931-4D65-A5B2-05CA74649B08}"/>
              </a:ext>
            </a:extLst>
          </p:cNvPr>
          <p:cNvSpPr>
            <a:spLocks noGrp="1"/>
          </p:cNvSpPr>
          <p:nvPr>
            <p:ph type="title"/>
          </p:nvPr>
        </p:nvSpPr>
        <p:spPr/>
        <p:txBody>
          <a:bodyPr>
            <a:normAutofit/>
          </a:bodyPr>
          <a:lstStyle/>
          <a:p>
            <a:r>
              <a:rPr lang="ja-JP" altLang="en-US"/>
              <a:t>実現方法の具体例</a:t>
            </a:r>
            <a:r>
              <a:rPr lang="en-US" altLang="ja-JP" dirty="0"/>
              <a:t> </a:t>
            </a:r>
            <a:r>
              <a:rPr lang="en-US" altLang="ja-JP" sz="3600" dirty="0"/>
              <a:t>〜</a:t>
            </a:r>
            <a:r>
              <a:rPr lang="ja-JP" altLang="en-US" sz="3600"/>
              <a:t>緯度・経度</a:t>
            </a:r>
            <a:r>
              <a:rPr lang="en-US" altLang="ja-JP" sz="3600" dirty="0"/>
              <a:t> 〜</a:t>
            </a:r>
            <a:endParaRPr kumimoji="1" lang="ja-JP" altLang="en-US" sz="5400" dirty="0"/>
          </a:p>
        </p:txBody>
      </p:sp>
      <p:grpSp>
        <p:nvGrpSpPr>
          <p:cNvPr id="15" name="グループ化 14">
            <a:extLst>
              <a:ext uri="{FF2B5EF4-FFF2-40B4-BE49-F238E27FC236}">
                <a16:creationId xmlns:a16="http://schemas.microsoft.com/office/drawing/2014/main" id="{E0163D17-E1D0-F345-A133-28EE1ADD9DD3}"/>
              </a:ext>
            </a:extLst>
          </p:cNvPr>
          <p:cNvGrpSpPr/>
          <p:nvPr/>
        </p:nvGrpSpPr>
        <p:grpSpPr>
          <a:xfrm>
            <a:off x="324000" y="1454400"/>
            <a:ext cx="11430899" cy="925434"/>
            <a:chOff x="291926" y="1490733"/>
            <a:chExt cx="11430899" cy="925434"/>
          </a:xfrm>
        </p:grpSpPr>
        <p:sp>
          <p:nvSpPr>
            <p:cNvPr id="131" name="テキスト ボックス 130">
              <a:extLst>
                <a:ext uri="{FF2B5EF4-FFF2-40B4-BE49-F238E27FC236}">
                  <a16:creationId xmlns:a16="http://schemas.microsoft.com/office/drawing/2014/main" id="{D8EA8372-622B-2244-B4D5-0255E1D9F01B}"/>
                </a:ext>
              </a:extLst>
            </p:cNvPr>
            <p:cNvSpPr txBox="1"/>
            <p:nvPr/>
          </p:nvSpPr>
          <p:spPr>
            <a:xfrm>
              <a:off x="291926" y="1954502"/>
              <a:ext cx="11430897"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400">
                  <a:solidFill>
                    <a:schemeClr val="tx1"/>
                  </a:solidFill>
                </a:rPr>
                <a:t>画像タイルの</a:t>
              </a:r>
              <a:r>
                <a:rPr lang="en-US" altLang="ja-JP" sz="2400" dirty="0">
                  <a:solidFill>
                    <a:schemeClr val="tx1"/>
                  </a:solidFill>
                </a:rPr>
                <a:t>y</a:t>
              </a:r>
              <a:r>
                <a:rPr lang="ja-JP" altLang="en-US" sz="2400">
                  <a:solidFill>
                    <a:schemeClr val="tx1"/>
                  </a:solidFill>
                </a:rPr>
                <a:t>軸が緯度</a:t>
              </a:r>
              <a:r>
                <a:rPr lang="en-US" altLang="ja-JP" sz="2400" dirty="0">
                  <a:solidFill>
                    <a:schemeClr val="tx1"/>
                  </a:solidFill>
                </a:rPr>
                <a:t>, x</a:t>
              </a:r>
              <a:r>
                <a:rPr lang="ja-JP" altLang="en-US" sz="2400">
                  <a:solidFill>
                    <a:schemeClr val="tx1"/>
                  </a:solidFill>
                </a:rPr>
                <a:t>軸が経度の場合</a:t>
              </a:r>
              <a:endParaRPr lang="en-US" altLang="ja-JP" sz="2400" dirty="0">
                <a:solidFill>
                  <a:schemeClr val="tx1"/>
                </a:solidFill>
              </a:endParaRPr>
            </a:p>
          </p:txBody>
        </p:sp>
        <p:sp>
          <p:nvSpPr>
            <p:cNvPr id="132" name="テキスト ボックス 131">
              <a:extLst>
                <a:ext uri="{FF2B5EF4-FFF2-40B4-BE49-F238E27FC236}">
                  <a16:creationId xmlns:a16="http://schemas.microsoft.com/office/drawing/2014/main" id="{7F607F12-A2F4-5540-A094-41CDCF4529F4}"/>
                </a:ext>
              </a:extLst>
            </p:cNvPr>
            <p:cNvSpPr txBox="1"/>
            <p:nvPr/>
          </p:nvSpPr>
          <p:spPr>
            <a:xfrm>
              <a:off x="291927" y="1490733"/>
              <a:ext cx="11430898" cy="4616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2400" dirty="0"/>
                <a:t>WMTS</a:t>
              </a:r>
            </a:p>
          </p:txBody>
        </p:sp>
      </p:grpSp>
      <p:grpSp>
        <p:nvGrpSpPr>
          <p:cNvPr id="72" name="グループ化 71">
            <a:extLst>
              <a:ext uri="{FF2B5EF4-FFF2-40B4-BE49-F238E27FC236}">
                <a16:creationId xmlns:a16="http://schemas.microsoft.com/office/drawing/2014/main" id="{953A7C76-9F7C-034D-A01B-653B671E0A61}"/>
              </a:ext>
            </a:extLst>
          </p:cNvPr>
          <p:cNvGrpSpPr/>
          <p:nvPr/>
        </p:nvGrpSpPr>
        <p:grpSpPr>
          <a:xfrm>
            <a:off x="503093" y="2958321"/>
            <a:ext cx="1141869" cy="1518966"/>
            <a:chOff x="653841" y="1731615"/>
            <a:chExt cx="1141869" cy="1518966"/>
          </a:xfrm>
        </p:grpSpPr>
        <p:pic>
          <p:nvPicPr>
            <p:cNvPr id="75" name="グラフィックス 74" descr="ドキュメント 単色塗りつぶし">
              <a:extLst>
                <a:ext uri="{FF2B5EF4-FFF2-40B4-BE49-F238E27FC236}">
                  <a16:creationId xmlns:a16="http://schemas.microsoft.com/office/drawing/2014/main" id="{B70E6DAE-F843-A946-899B-EB18A7EE1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576" y="2336181"/>
              <a:ext cx="914400" cy="914400"/>
            </a:xfrm>
            <a:prstGeom prst="rect">
              <a:avLst/>
            </a:prstGeom>
          </p:spPr>
        </p:pic>
        <p:sp>
          <p:nvSpPr>
            <p:cNvPr id="78" name="テキスト ボックス 77">
              <a:extLst>
                <a:ext uri="{FF2B5EF4-FFF2-40B4-BE49-F238E27FC236}">
                  <a16:creationId xmlns:a16="http://schemas.microsoft.com/office/drawing/2014/main" id="{8F7047CA-566B-6D45-8F57-7F0EC99BC2E5}"/>
                </a:ext>
              </a:extLst>
            </p:cNvPr>
            <p:cNvSpPr txBox="1"/>
            <p:nvPr/>
          </p:nvSpPr>
          <p:spPr>
            <a:xfrm>
              <a:off x="653841" y="1731615"/>
              <a:ext cx="1141869" cy="646331"/>
            </a:xfrm>
            <a:prstGeom prst="rect">
              <a:avLst/>
            </a:prstGeom>
            <a:noFill/>
            <a:ln>
              <a:solidFill>
                <a:schemeClr val="tx1"/>
              </a:solidFill>
            </a:ln>
          </p:spPr>
          <p:txBody>
            <a:bodyPr wrap="square" rtlCol="0">
              <a:spAutoFit/>
            </a:bodyPr>
            <a:lstStyle/>
            <a:p>
              <a:pPr algn="ctr"/>
              <a:r>
                <a:rPr kumimoji="1" lang="en-US" altLang="ja-JP" dirty="0" err="1"/>
                <a:t>NetCDF</a:t>
              </a:r>
              <a:r>
                <a:rPr kumimoji="1" lang="ja-JP" altLang="en-US"/>
                <a:t>ファイル</a:t>
              </a:r>
            </a:p>
          </p:txBody>
        </p:sp>
      </p:grpSp>
      <p:cxnSp>
        <p:nvCxnSpPr>
          <p:cNvPr id="79" name="直線矢印コネクタ 78">
            <a:extLst>
              <a:ext uri="{FF2B5EF4-FFF2-40B4-BE49-F238E27FC236}">
                <a16:creationId xmlns:a16="http://schemas.microsoft.com/office/drawing/2014/main" id="{2BC9B8FA-6D9F-AD4D-96BD-DA19451185BE}"/>
              </a:ext>
            </a:extLst>
          </p:cNvPr>
          <p:cNvCxnSpPr>
            <a:cxnSpLocks/>
          </p:cNvCxnSpPr>
          <p:nvPr/>
        </p:nvCxnSpPr>
        <p:spPr>
          <a:xfrm flipV="1">
            <a:off x="1795847" y="3967172"/>
            <a:ext cx="251008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80" name="グループ化 79">
            <a:extLst>
              <a:ext uri="{FF2B5EF4-FFF2-40B4-BE49-F238E27FC236}">
                <a16:creationId xmlns:a16="http://schemas.microsoft.com/office/drawing/2014/main" id="{F3C366BB-3860-3B4E-B915-003913AAAD83}"/>
              </a:ext>
            </a:extLst>
          </p:cNvPr>
          <p:cNvGrpSpPr/>
          <p:nvPr/>
        </p:nvGrpSpPr>
        <p:grpSpPr>
          <a:xfrm>
            <a:off x="4367121" y="2711408"/>
            <a:ext cx="2111025" cy="2124684"/>
            <a:chOff x="4131051" y="1455775"/>
            <a:chExt cx="2111025" cy="2124684"/>
          </a:xfrm>
        </p:grpSpPr>
        <p:grpSp>
          <p:nvGrpSpPr>
            <p:cNvPr id="81" name="グループ化 80">
              <a:extLst>
                <a:ext uri="{FF2B5EF4-FFF2-40B4-BE49-F238E27FC236}">
                  <a16:creationId xmlns:a16="http://schemas.microsoft.com/office/drawing/2014/main" id="{EF66BECF-5611-C84D-9EEA-BF1D468EEE3B}"/>
                </a:ext>
              </a:extLst>
            </p:cNvPr>
            <p:cNvGrpSpPr/>
            <p:nvPr/>
          </p:nvGrpSpPr>
          <p:grpSpPr>
            <a:xfrm>
              <a:off x="4235815" y="1890110"/>
              <a:ext cx="1910080" cy="1690349"/>
              <a:chOff x="3159759" y="2504439"/>
              <a:chExt cx="3860801" cy="3851911"/>
            </a:xfrm>
          </p:grpSpPr>
          <p:pic>
            <p:nvPicPr>
              <p:cNvPr id="83" name="図 82" descr="背景パターン&#10;&#10;自動的に生成された説明">
                <a:extLst>
                  <a:ext uri="{FF2B5EF4-FFF2-40B4-BE49-F238E27FC236}">
                    <a16:creationId xmlns:a16="http://schemas.microsoft.com/office/drawing/2014/main" id="{34C18481-2FC9-AB46-B79E-1B59A907D5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759" y="2504439"/>
                <a:ext cx="1849121" cy="1849121"/>
              </a:xfrm>
              <a:prstGeom prst="rect">
                <a:avLst/>
              </a:prstGeom>
            </p:spPr>
          </p:pic>
          <p:pic>
            <p:nvPicPr>
              <p:cNvPr id="84" name="図 83" descr="サンゴの絵&#10;&#10;低い精度で自動的に生成された説明">
                <a:extLst>
                  <a:ext uri="{FF2B5EF4-FFF2-40B4-BE49-F238E27FC236}">
                    <a16:creationId xmlns:a16="http://schemas.microsoft.com/office/drawing/2014/main" id="{E5ABBD3F-2377-894D-A644-69DEF11106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9759" y="4507230"/>
                <a:ext cx="1849120" cy="1849120"/>
              </a:xfrm>
              <a:prstGeom prst="rect">
                <a:avLst/>
              </a:prstGeom>
            </p:spPr>
          </p:pic>
          <p:pic>
            <p:nvPicPr>
              <p:cNvPr id="87" name="図 86" descr="背景パターン&#10;&#10;自動的に生成された説明">
                <a:extLst>
                  <a:ext uri="{FF2B5EF4-FFF2-40B4-BE49-F238E27FC236}">
                    <a16:creationId xmlns:a16="http://schemas.microsoft.com/office/drawing/2014/main" id="{F196CAE2-B620-8E4C-A395-DBCA663D98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1438" y="2504439"/>
                <a:ext cx="1849122" cy="1849122"/>
              </a:xfrm>
              <a:prstGeom prst="rect">
                <a:avLst/>
              </a:prstGeom>
            </p:spPr>
          </p:pic>
          <p:pic>
            <p:nvPicPr>
              <p:cNvPr id="88" name="図 87" descr="グリーン, 草, 座る, 海洋生物 が含まれている画像&#10;&#10;自動的に生成された説明">
                <a:extLst>
                  <a:ext uri="{FF2B5EF4-FFF2-40B4-BE49-F238E27FC236}">
                    <a16:creationId xmlns:a16="http://schemas.microsoft.com/office/drawing/2014/main" id="{972E98CC-38FA-5541-96CD-C7C39E266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1440" y="4507230"/>
                <a:ext cx="1849120" cy="1849120"/>
              </a:xfrm>
              <a:prstGeom prst="rect">
                <a:avLst/>
              </a:prstGeom>
            </p:spPr>
          </p:pic>
        </p:grpSp>
        <p:sp>
          <p:nvSpPr>
            <p:cNvPr id="82" name="テキスト ボックス 81">
              <a:extLst>
                <a:ext uri="{FF2B5EF4-FFF2-40B4-BE49-F238E27FC236}">
                  <a16:creationId xmlns:a16="http://schemas.microsoft.com/office/drawing/2014/main" id="{54F7DF33-3B9E-D843-B351-2026AFFF9B58}"/>
                </a:ext>
              </a:extLst>
            </p:cNvPr>
            <p:cNvSpPr txBox="1"/>
            <p:nvPr/>
          </p:nvSpPr>
          <p:spPr>
            <a:xfrm>
              <a:off x="4131051" y="1455775"/>
              <a:ext cx="2111025" cy="369332"/>
            </a:xfrm>
            <a:prstGeom prst="rect">
              <a:avLst/>
            </a:prstGeom>
            <a:noFill/>
            <a:ln>
              <a:solidFill>
                <a:schemeClr val="tx1"/>
              </a:solidFill>
            </a:ln>
          </p:spPr>
          <p:txBody>
            <a:bodyPr wrap="square" rtlCol="0">
              <a:spAutoFit/>
            </a:bodyPr>
            <a:lstStyle/>
            <a:p>
              <a:pPr algn="ctr"/>
              <a:r>
                <a:rPr lang="ja-JP" altLang="en-US"/>
                <a:t>数値データタイル</a:t>
              </a:r>
              <a:endParaRPr lang="en-US" altLang="ja-JP" dirty="0"/>
            </a:p>
          </p:txBody>
        </p:sp>
      </p:grpSp>
      <p:cxnSp>
        <p:nvCxnSpPr>
          <p:cNvPr id="89" name="直線矢印コネクタ 88">
            <a:extLst>
              <a:ext uri="{FF2B5EF4-FFF2-40B4-BE49-F238E27FC236}">
                <a16:creationId xmlns:a16="http://schemas.microsoft.com/office/drawing/2014/main" id="{9467E729-BA09-B247-8510-ECB572D0C5DA}"/>
              </a:ext>
            </a:extLst>
          </p:cNvPr>
          <p:cNvCxnSpPr>
            <a:cxnSpLocks/>
          </p:cNvCxnSpPr>
          <p:nvPr/>
        </p:nvCxnSpPr>
        <p:spPr>
          <a:xfrm>
            <a:off x="6595877" y="3980641"/>
            <a:ext cx="2395945"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90" name="グループ化 89">
            <a:extLst>
              <a:ext uri="{FF2B5EF4-FFF2-40B4-BE49-F238E27FC236}">
                <a16:creationId xmlns:a16="http://schemas.microsoft.com/office/drawing/2014/main" id="{2F4422A3-ACB9-DB4D-8EDF-475DEA5DB83C}"/>
              </a:ext>
            </a:extLst>
          </p:cNvPr>
          <p:cNvGrpSpPr/>
          <p:nvPr/>
        </p:nvGrpSpPr>
        <p:grpSpPr>
          <a:xfrm>
            <a:off x="7003945" y="2618767"/>
            <a:ext cx="1439962" cy="1348405"/>
            <a:chOff x="7158296" y="1768111"/>
            <a:chExt cx="1439962" cy="1348405"/>
          </a:xfrm>
        </p:grpSpPr>
        <p:pic>
          <p:nvPicPr>
            <p:cNvPr id="91" name="グラフィックス 90" descr="世界 単色塗りつぶし">
              <a:extLst>
                <a:ext uri="{FF2B5EF4-FFF2-40B4-BE49-F238E27FC236}">
                  <a16:creationId xmlns:a16="http://schemas.microsoft.com/office/drawing/2014/main" id="{E004864F-9DD4-AE43-86A0-7745285757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1352" y="2422667"/>
              <a:ext cx="693849" cy="693849"/>
            </a:xfrm>
            <a:prstGeom prst="rect">
              <a:avLst/>
            </a:prstGeom>
          </p:spPr>
        </p:pic>
        <p:sp>
          <p:nvSpPr>
            <p:cNvPr id="92" name="テキスト ボックス 91">
              <a:extLst>
                <a:ext uri="{FF2B5EF4-FFF2-40B4-BE49-F238E27FC236}">
                  <a16:creationId xmlns:a16="http://schemas.microsoft.com/office/drawing/2014/main" id="{C0CF3310-5595-174F-A147-A4E389B7240B}"/>
                </a:ext>
              </a:extLst>
            </p:cNvPr>
            <p:cNvSpPr txBox="1"/>
            <p:nvPr/>
          </p:nvSpPr>
          <p:spPr>
            <a:xfrm>
              <a:off x="7158296" y="1768111"/>
              <a:ext cx="1439962" cy="646331"/>
            </a:xfrm>
            <a:prstGeom prst="rect">
              <a:avLst/>
            </a:prstGeom>
            <a:noFill/>
            <a:ln>
              <a:solidFill>
                <a:schemeClr val="tx1"/>
              </a:solidFill>
            </a:ln>
          </p:spPr>
          <p:txBody>
            <a:bodyPr wrap="square" rtlCol="0">
              <a:spAutoFit/>
            </a:bodyPr>
            <a:lstStyle/>
            <a:p>
              <a:pPr algn="ctr"/>
              <a:r>
                <a:rPr lang="en-US" altLang="ja-JP" dirty="0"/>
                <a:t>WMTS</a:t>
              </a:r>
            </a:p>
            <a:p>
              <a:pPr algn="ctr"/>
              <a:r>
                <a:rPr lang="ja-JP" altLang="en-US"/>
                <a:t>ライブラリ</a:t>
              </a:r>
              <a:endParaRPr kumimoji="1" lang="ja-JP" altLang="en-US"/>
            </a:p>
          </p:txBody>
        </p:sp>
      </p:grpSp>
      <p:sp>
        <p:nvSpPr>
          <p:cNvPr id="96" name="角丸四角形 95">
            <a:extLst>
              <a:ext uri="{FF2B5EF4-FFF2-40B4-BE49-F238E27FC236}">
                <a16:creationId xmlns:a16="http://schemas.microsoft.com/office/drawing/2014/main" id="{76E08B59-00A6-EF41-A0BA-83374286D7AD}"/>
              </a:ext>
            </a:extLst>
          </p:cNvPr>
          <p:cNvSpPr/>
          <p:nvPr/>
        </p:nvSpPr>
        <p:spPr>
          <a:xfrm>
            <a:off x="6739181" y="2556753"/>
            <a:ext cx="1979945" cy="13645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8386FA96-976A-C245-BEBA-05B6950E559D}"/>
              </a:ext>
            </a:extLst>
          </p:cNvPr>
          <p:cNvSpPr txBox="1"/>
          <p:nvPr/>
        </p:nvSpPr>
        <p:spPr>
          <a:xfrm>
            <a:off x="2042791" y="2826403"/>
            <a:ext cx="1866574" cy="369332"/>
          </a:xfrm>
          <a:prstGeom prst="rect">
            <a:avLst/>
          </a:prstGeom>
          <a:noFill/>
          <a:ln>
            <a:solidFill>
              <a:schemeClr val="tx1"/>
            </a:solidFill>
          </a:ln>
        </p:spPr>
        <p:txBody>
          <a:bodyPr wrap="square" rtlCol="0">
            <a:spAutoFit/>
          </a:bodyPr>
          <a:lstStyle/>
          <a:p>
            <a:pPr algn="ctr"/>
            <a:r>
              <a:rPr kumimoji="1" lang="en-US" altLang="ja-JP" dirty="0"/>
              <a:t>Ruby</a:t>
            </a:r>
            <a:r>
              <a:rPr kumimoji="1" lang="ja-JP" altLang="en-US"/>
              <a:t>スクリプト</a:t>
            </a:r>
          </a:p>
        </p:txBody>
      </p:sp>
      <p:pic>
        <p:nvPicPr>
          <p:cNvPr id="98" name="グラフィックス 97" descr="ドキュメント 単色塗りつぶし">
            <a:extLst>
              <a:ext uri="{FF2B5EF4-FFF2-40B4-BE49-F238E27FC236}">
                <a16:creationId xmlns:a16="http://schemas.microsoft.com/office/drawing/2014/main" id="{5D336C3C-B938-0942-A70E-402BCDD8F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0617" y="3244176"/>
            <a:ext cx="668792" cy="668792"/>
          </a:xfrm>
          <a:prstGeom prst="rect">
            <a:avLst/>
          </a:prstGeom>
        </p:spPr>
      </p:pic>
      <p:sp>
        <p:nvSpPr>
          <p:cNvPr id="99" name="角丸四角形 98">
            <a:extLst>
              <a:ext uri="{FF2B5EF4-FFF2-40B4-BE49-F238E27FC236}">
                <a16:creationId xmlns:a16="http://schemas.microsoft.com/office/drawing/2014/main" id="{61803BA8-8C93-1F4A-B352-A3BE1F5ED46F}"/>
              </a:ext>
            </a:extLst>
          </p:cNvPr>
          <p:cNvSpPr/>
          <p:nvPr/>
        </p:nvSpPr>
        <p:spPr>
          <a:xfrm>
            <a:off x="1942414" y="2679787"/>
            <a:ext cx="2026878" cy="12331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吹き出し 3">
            <a:extLst>
              <a:ext uri="{FF2B5EF4-FFF2-40B4-BE49-F238E27FC236}">
                <a16:creationId xmlns:a16="http://schemas.microsoft.com/office/drawing/2014/main" id="{9E4537C0-DC97-E841-84E6-C28ECE01BC03}"/>
              </a:ext>
            </a:extLst>
          </p:cNvPr>
          <p:cNvSpPr/>
          <p:nvPr/>
        </p:nvSpPr>
        <p:spPr>
          <a:xfrm>
            <a:off x="1323986" y="4780999"/>
            <a:ext cx="3043135" cy="1091282"/>
          </a:xfrm>
          <a:prstGeom prst="wedgeRectCallout">
            <a:avLst>
              <a:gd name="adj1" fmla="val -1584"/>
              <a:gd name="adj2" fmla="val -9108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solidFill>
                  <a:srgbClr val="FF0000"/>
                </a:solidFill>
              </a:rPr>
              <a:t>Web</a:t>
            </a:r>
            <a:r>
              <a:rPr lang="ja-JP" altLang="en-US">
                <a:solidFill>
                  <a:srgbClr val="FF0000"/>
                </a:solidFill>
              </a:rPr>
              <a:t>メルカトル図法</a:t>
            </a:r>
            <a:r>
              <a:rPr lang="ja-JP" altLang="en-US"/>
              <a:t>の</a:t>
            </a:r>
            <a:endParaRPr lang="en-US" altLang="ja-JP" dirty="0"/>
          </a:p>
          <a:p>
            <a:pPr algn="ctr"/>
            <a:r>
              <a:rPr lang="ja-JP" altLang="en-US"/>
              <a:t>変換式を用いて</a:t>
            </a:r>
            <a:r>
              <a:rPr lang="en-US" altLang="ja-JP" dirty="0"/>
              <a:t>, </a:t>
            </a:r>
          </a:p>
          <a:p>
            <a:pPr algn="ctr"/>
            <a:r>
              <a:rPr lang="ja-JP" altLang="en-US"/>
              <a:t>数値データタイルに格納</a:t>
            </a:r>
            <a:endParaRPr kumimoji="1" lang="ja-JP" altLang="en-US"/>
          </a:p>
        </p:txBody>
      </p:sp>
      <p:sp>
        <p:nvSpPr>
          <p:cNvPr id="100" name="四角形吹き出し 99">
            <a:extLst>
              <a:ext uri="{FF2B5EF4-FFF2-40B4-BE49-F238E27FC236}">
                <a16:creationId xmlns:a16="http://schemas.microsoft.com/office/drawing/2014/main" id="{4312DFD8-0C7B-904D-91DE-D9FB0143F6D6}"/>
              </a:ext>
            </a:extLst>
          </p:cNvPr>
          <p:cNvSpPr/>
          <p:nvPr/>
        </p:nvSpPr>
        <p:spPr>
          <a:xfrm>
            <a:off x="6595877" y="4785852"/>
            <a:ext cx="4553274" cy="1241486"/>
          </a:xfrm>
          <a:prstGeom prst="wedgeRectCallout">
            <a:avLst>
              <a:gd name="adj1" fmla="val -20609"/>
              <a:gd name="adj2" fmla="val -921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solidFill>
                  <a:srgbClr val="FF0000"/>
                </a:solidFill>
              </a:rPr>
              <a:t>Web</a:t>
            </a:r>
            <a:r>
              <a:rPr lang="ja-JP" altLang="en-US">
                <a:solidFill>
                  <a:srgbClr val="FF0000"/>
                </a:solidFill>
              </a:rPr>
              <a:t>メルカトル図法形式で</a:t>
            </a:r>
            <a:endParaRPr lang="en-US" altLang="ja-JP" dirty="0">
              <a:solidFill>
                <a:srgbClr val="FF0000"/>
              </a:solidFill>
            </a:endParaRPr>
          </a:p>
          <a:p>
            <a:pPr algn="ctr"/>
            <a:r>
              <a:rPr lang="ja-JP" altLang="en-US">
                <a:solidFill>
                  <a:srgbClr val="FF0000"/>
                </a:solidFill>
              </a:rPr>
              <a:t>数値データタイルに格納されていることを前提に</a:t>
            </a:r>
            <a:r>
              <a:rPr lang="ja-JP" altLang="en-US"/>
              <a:t>緯度経度を計算し</a:t>
            </a:r>
            <a:r>
              <a:rPr lang="en-US" altLang="ja-JP" dirty="0"/>
              <a:t>,</a:t>
            </a:r>
          </a:p>
          <a:p>
            <a:pPr algn="ctr"/>
            <a:r>
              <a:rPr lang="ja-JP" altLang="en-US"/>
              <a:t>投影を変える</a:t>
            </a:r>
            <a:endParaRPr kumimoji="1" lang="ja-JP" altLang="en-US"/>
          </a:p>
        </p:txBody>
      </p:sp>
      <p:grpSp>
        <p:nvGrpSpPr>
          <p:cNvPr id="31" name="グループ化 30">
            <a:extLst>
              <a:ext uri="{FF2B5EF4-FFF2-40B4-BE49-F238E27FC236}">
                <a16:creationId xmlns:a16="http://schemas.microsoft.com/office/drawing/2014/main" id="{7AB132B0-658C-A349-9FE6-3B10AEF61733}"/>
              </a:ext>
            </a:extLst>
          </p:cNvPr>
          <p:cNvGrpSpPr/>
          <p:nvPr/>
        </p:nvGrpSpPr>
        <p:grpSpPr>
          <a:xfrm>
            <a:off x="9084183" y="2953488"/>
            <a:ext cx="2607456" cy="1698276"/>
            <a:chOff x="512647" y="4739811"/>
            <a:chExt cx="2607456" cy="1698276"/>
          </a:xfrm>
        </p:grpSpPr>
        <p:pic>
          <p:nvPicPr>
            <p:cNvPr id="32" name="図 31" descr="食品, 山 が含まれている画像&#10;&#10;自動的に生成された説明">
              <a:extLst>
                <a:ext uri="{FF2B5EF4-FFF2-40B4-BE49-F238E27FC236}">
                  <a16:creationId xmlns:a16="http://schemas.microsoft.com/office/drawing/2014/main" id="{A2C1A7D0-840C-0445-A3CE-5E39981C33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647" y="5073564"/>
              <a:ext cx="2607456" cy="1364523"/>
            </a:xfrm>
            <a:prstGeom prst="rect">
              <a:avLst/>
            </a:prstGeom>
          </p:spPr>
        </p:pic>
        <p:sp>
          <p:nvSpPr>
            <p:cNvPr id="33" name="テキスト ボックス 32">
              <a:extLst>
                <a:ext uri="{FF2B5EF4-FFF2-40B4-BE49-F238E27FC236}">
                  <a16:creationId xmlns:a16="http://schemas.microsoft.com/office/drawing/2014/main" id="{DFCC418B-70B4-4B4F-83F0-E4D8BA723B67}"/>
                </a:ext>
              </a:extLst>
            </p:cNvPr>
            <p:cNvSpPr txBox="1"/>
            <p:nvPr/>
          </p:nvSpPr>
          <p:spPr>
            <a:xfrm>
              <a:off x="1044955" y="4739811"/>
              <a:ext cx="1677319" cy="369332"/>
            </a:xfrm>
            <a:prstGeom prst="rect">
              <a:avLst/>
            </a:prstGeom>
            <a:noFill/>
            <a:ln>
              <a:solidFill>
                <a:schemeClr val="tx1"/>
              </a:solidFill>
            </a:ln>
          </p:spPr>
          <p:txBody>
            <a:bodyPr wrap="square" rtlCol="0">
              <a:spAutoFit/>
            </a:bodyPr>
            <a:lstStyle/>
            <a:p>
              <a:pPr algn="ctr"/>
              <a:r>
                <a:rPr lang="ja-JP" altLang="en-US"/>
                <a:t>可視化</a:t>
              </a:r>
              <a:endParaRPr lang="en-US" altLang="ja-JP" dirty="0"/>
            </a:p>
          </p:txBody>
        </p:sp>
      </p:grpSp>
      <p:sp>
        <p:nvSpPr>
          <p:cNvPr id="3" name="テキスト ボックス 2">
            <a:extLst>
              <a:ext uri="{FF2B5EF4-FFF2-40B4-BE49-F238E27FC236}">
                <a16:creationId xmlns:a16="http://schemas.microsoft.com/office/drawing/2014/main" id="{AB48BE2A-B436-7C47-92B5-906B43B6B353}"/>
              </a:ext>
            </a:extLst>
          </p:cNvPr>
          <p:cNvSpPr txBox="1"/>
          <p:nvPr/>
        </p:nvSpPr>
        <p:spPr>
          <a:xfrm>
            <a:off x="409650" y="6211669"/>
            <a:ext cx="11029800" cy="646331"/>
          </a:xfrm>
          <a:prstGeom prst="rect">
            <a:avLst/>
          </a:prstGeom>
          <a:noFill/>
        </p:spPr>
        <p:txBody>
          <a:bodyPr wrap="square" rtlCol="0">
            <a:spAutoFit/>
          </a:bodyPr>
          <a:lstStyle/>
          <a:p>
            <a:r>
              <a:rPr kumimoji="1" lang="en-US" altLang="ja-JP" b="1" dirty="0"/>
              <a:t>Web</a:t>
            </a:r>
            <a:r>
              <a:rPr kumimoji="1" lang="ja-JP" altLang="en-US" b="1"/>
              <a:t>メルカトル図法</a:t>
            </a:r>
            <a:endParaRPr kumimoji="1" lang="en-US" altLang="ja-JP" b="1" dirty="0"/>
          </a:p>
          <a:p>
            <a:pPr algn="ctr"/>
            <a:r>
              <a:rPr kumimoji="1" lang="ja-JP" altLang="en-US"/>
              <a:t>メルカトル図法に対して南北を</a:t>
            </a:r>
            <a:r>
              <a:rPr kumimoji="1" lang="en-US" altLang="ja-JP" dirty="0"/>
              <a:t>85</a:t>
            </a:r>
            <a:r>
              <a:rPr kumimoji="1" lang="ja-JP" altLang="en-US"/>
              <a:t>度で切る図法</a:t>
            </a:r>
            <a:r>
              <a:rPr kumimoji="1" lang="en-US" altLang="ja-JP" dirty="0"/>
              <a:t>. </a:t>
            </a:r>
            <a:r>
              <a:rPr kumimoji="1" lang="ja-JP" altLang="en-US"/>
              <a:t>地図が正方形になるため</a:t>
            </a:r>
            <a:r>
              <a:rPr kumimoji="1" lang="en-US" altLang="ja-JP" dirty="0"/>
              <a:t>WMTS</a:t>
            </a:r>
            <a:r>
              <a:rPr kumimoji="1" lang="ja-JP" altLang="en-US"/>
              <a:t>で扱いやすくなる</a:t>
            </a:r>
            <a:r>
              <a:rPr kumimoji="1" lang="en-US" altLang="ja-JP" dirty="0"/>
              <a:t>.</a:t>
            </a:r>
            <a:endParaRPr kumimoji="1" lang="ja-JP" altLang="en-US"/>
          </a:p>
        </p:txBody>
      </p:sp>
      <p:cxnSp>
        <p:nvCxnSpPr>
          <p:cNvPr id="6" name="直線コネクタ 5">
            <a:extLst>
              <a:ext uri="{FF2B5EF4-FFF2-40B4-BE49-F238E27FC236}">
                <a16:creationId xmlns:a16="http://schemas.microsoft.com/office/drawing/2014/main" id="{4E9AD242-33AA-1346-B600-0925AD5ADBD6}"/>
              </a:ext>
            </a:extLst>
          </p:cNvPr>
          <p:cNvCxnSpPr>
            <a:cxnSpLocks/>
          </p:cNvCxnSpPr>
          <p:nvPr/>
        </p:nvCxnSpPr>
        <p:spPr>
          <a:xfrm>
            <a:off x="409650" y="6237641"/>
            <a:ext cx="1102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134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タイトル 1">
            <a:extLst>
              <a:ext uri="{FF2B5EF4-FFF2-40B4-BE49-F238E27FC236}">
                <a16:creationId xmlns:a16="http://schemas.microsoft.com/office/drawing/2014/main" id="{8BDF9654-55E6-5545-840B-AE04B04068F4}"/>
              </a:ext>
            </a:extLst>
          </p:cNvPr>
          <p:cNvSpPr>
            <a:spLocks noGrp="1"/>
          </p:cNvSpPr>
          <p:nvPr>
            <p:ph type="title"/>
          </p:nvPr>
        </p:nvSpPr>
        <p:spPr>
          <a:xfrm>
            <a:off x="838800" y="363600"/>
            <a:ext cx="10515600" cy="1325563"/>
          </a:xfrm>
        </p:spPr>
        <p:txBody>
          <a:bodyPr/>
          <a:lstStyle/>
          <a:p>
            <a:r>
              <a:rPr lang="ja-JP" altLang="en-US"/>
              <a:t>実現方法の具体例</a:t>
            </a:r>
            <a:r>
              <a:rPr lang="en-US" altLang="ja-JP" dirty="0"/>
              <a:t> </a:t>
            </a:r>
            <a:r>
              <a:rPr lang="en-US" altLang="ja-JP" sz="3600" dirty="0"/>
              <a:t>〜</a:t>
            </a:r>
            <a:r>
              <a:rPr lang="ja-JP" altLang="en-US" sz="3600"/>
              <a:t>高度・緯度</a:t>
            </a:r>
            <a:r>
              <a:rPr lang="en-US" altLang="ja-JP" sz="3600" dirty="0"/>
              <a:t>/</a:t>
            </a:r>
            <a:r>
              <a:rPr lang="ja-JP" altLang="en-US" sz="3600"/>
              <a:t>経度</a:t>
            </a:r>
            <a:r>
              <a:rPr lang="en-US" altLang="ja-JP" sz="3600" dirty="0"/>
              <a:t> 〜</a:t>
            </a:r>
            <a:endParaRPr kumimoji="1" lang="ja-JP" altLang="en-US" dirty="0"/>
          </a:p>
        </p:txBody>
      </p:sp>
      <p:grpSp>
        <p:nvGrpSpPr>
          <p:cNvPr id="4" name="グループ化 3">
            <a:extLst>
              <a:ext uri="{FF2B5EF4-FFF2-40B4-BE49-F238E27FC236}">
                <a16:creationId xmlns:a16="http://schemas.microsoft.com/office/drawing/2014/main" id="{9C857FE5-1F13-6E4D-901D-228AB69B68B2}"/>
              </a:ext>
            </a:extLst>
          </p:cNvPr>
          <p:cNvGrpSpPr/>
          <p:nvPr/>
        </p:nvGrpSpPr>
        <p:grpSpPr>
          <a:xfrm>
            <a:off x="324000" y="1454400"/>
            <a:ext cx="11526417" cy="931091"/>
            <a:chOff x="278126" y="1513143"/>
            <a:chExt cx="11526417" cy="931091"/>
          </a:xfrm>
        </p:grpSpPr>
        <p:sp>
          <p:nvSpPr>
            <p:cNvPr id="486" name="テキスト ボックス 485">
              <a:extLst>
                <a:ext uri="{FF2B5EF4-FFF2-40B4-BE49-F238E27FC236}">
                  <a16:creationId xmlns:a16="http://schemas.microsoft.com/office/drawing/2014/main" id="{1442B6C5-8AF2-224B-B82B-B445BDD5A94D}"/>
                </a:ext>
              </a:extLst>
            </p:cNvPr>
            <p:cNvSpPr txBox="1"/>
            <p:nvPr/>
          </p:nvSpPr>
          <p:spPr>
            <a:xfrm>
              <a:off x="278126" y="1982569"/>
              <a:ext cx="11526417"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400">
                  <a:solidFill>
                    <a:schemeClr val="tx1"/>
                  </a:solidFill>
                </a:rPr>
                <a:t>画像タイルの</a:t>
              </a:r>
              <a:r>
                <a:rPr lang="en-US" altLang="ja-JP" sz="2400" dirty="0">
                  <a:solidFill>
                    <a:schemeClr val="tx1"/>
                  </a:solidFill>
                </a:rPr>
                <a:t>y</a:t>
              </a:r>
              <a:r>
                <a:rPr lang="ja-JP" altLang="en-US" sz="2400">
                  <a:solidFill>
                    <a:schemeClr val="tx1"/>
                  </a:solidFill>
                </a:rPr>
                <a:t>軸が高度</a:t>
              </a:r>
              <a:r>
                <a:rPr lang="en-US" altLang="ja-JP" sz="2400" dirty="0">
                  <a:solidFill>
                    <a:schemeClr val="tx1"/>
                  </a:solidFill>
                </a:rPr>
                <a:t>, x</a:t>
              </a:r>
              <a:r>
                <a:rPr lang="ja-JP" altLang="en-US" sz="2400">
                  <a:solidFill>
                    <a:schemeClr val="tx1"/>
                  </a:solidFill>
                </a:rPr>
                <a:t>軸が緯度</a:t>
              </a:r>
              <a:r>
                <a:rPr lang="en-US" altLang="ja-JP" sz="2400" dirty="0">
                  <a:solidFill>
                    <a:schemeClr val="tx1"/>
                  </a:solidFill>
                </a:rPr>
                <a:t>/</a:t>
              </a:r>
              <a:r>
                <a:rPr lang="ja-JP" altLang="en-US" sz="2400">
                  <a:solidFill>
                    <a:schemeClr val="tx1"/>
                  </a:solidFill>
                </a:rPr>
                <a:t>経度の場合</a:t>
              </a:r>
              <a:endParaRPr lang="en-US" altLang="ja-JP" sz="2400" dirty="0">
                <a:solidFill>
                  <a:schemeClr val="tx1"/>
                </a:solidFill>
              </a:endParaRPr>
            </a:p>
          </p:txBody>
        </p:sp>
        <p:sp>
          <p:nvSpPr>
            <p:cNvPr id="487" name="テキスト ボックス 486">
              <a:extLst>
                <a:ext uri="{FF2B5EF4-FFF2-40B4-BE49-F238E27FC236}">
                  <a16:creationId xmlns:a16="http://schemas.microsoft.com/office/drawing/2014/main" id="{7F3A927E-FE14-D44B-95DC-3B1047A5CE54}"/>
                </a:ext>
              </a:extLst>
            </p:cNvPr>
            <p:cNvSpPr txBox="1"/>
            <p:nvPr/>
          </p:nvSpPr>
          <p:spPr>
            <a:xfrm>
              <a:off x="278126" y="1513143"/>
              <a:ext cx="11526417" cy="4616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2400" dirty="0"/>
                <a:t>Web</a:t>
              </a:r>
              <a:r>
                <a:rPr lang="ja-JP" altLang="en-US" sz="2400"/>
                <a:t>地図</a:t>
              </a:r>
              <a:endParaRPr lang="en-US" altLang="ja-JP" sz="2400" dirty="0"/>
            </a:p>
          </p:txBody>
        </p:sp>
      </p:grpSp>
      <p:grpSp>
        <p:nvGrpSpPr>
          <p:cNvPr id="142" name="グループ化 141">
            <a:extLst>
              <a:ext uri="{FF2B5EF4-FFF2-40B4-BE49-F238E27FC236}">
                <a16:creationId xmlns:a16="http://schemas.microsoft.com/office/drawing/2014/main" id="{54293EC6-7E6F-3646-AEDB-DC04E0A6D422}"/>
              </a:ext>
            </a:extLst>
          </p:cNvPr>
          <p:cNvGrpSpPr/>
          <p:nvPr/>
        </p:nvGrpSpPr>
        <p:grpSpPr>
          <a:xfrm>
            <a:off x="674543" y="2956246"/>
            <a:ext cx="1141869" cy="1518966"/>
            <a:chOff x="653841" y="1731615"/>
            <a:chExt cx="1141869" cy="1518966"/>
          </a:xfrm>
        </p:grpSpPr>
        <p:pic>
          <p:nvPicPr>
            <p:cNvPr id="143" name="グラフィックス 142" descr="ドキュメント 単色塗りつぶし">
              <a:extLst>
                <a:ext uri="{FF2B5EF4-FFF2-40B4-BE49-F238E27FC236}">
                  <a16:creationId xmlns:a16="http://schemas.microsoft.com/office/drawing/2014/main" id="{57DFADC1-96FC-6B46-B100-71295ACB33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576" y="2336181"/>
              <a:ext cx="914400" cy="914400"/>
            </a:xfrm>
            <a:prstGeom prst="rect">
              <a:avLst/>
            </a:prstGeom>
          </p:spPr>
        </p:pic>
        <p:sp>
          <p:nvSpPr>
            <p:cNvPr id="144" name="テキスト ボックス 143">
              <a:extLst>
                <a:ext uri="{FF2B5EF4-FFF2-40B4-BE49-F238E27FC236}">
                  <a16:creationId xmlns:a16="http://schemas.microsoft.com/office/drawing/2014/main" id="{18AA8B5D-71EA-E643-8026-A13D7787D88F}"/>
                </a:ext>
              </a:extLst>
            </p:cNvPr>
            <p:cNvSpPr txBox="1"/>
            <p:nvPr/>
          </p:nvSpPr>
          <p:spPr>
            <a:xfrm>
              <a:off x="653841" y="1731615"/>
              <a:ext cx="1141869" cy="646331"/>
            </a:xfrm>
            <a:prstGeom prst="rect">
              <a:avLst/>
            </a:prstGeom>
            <a:noFill/>
            <a:ln>
              <a:solidFill>
                <a:schemeClr val="tx1"/>
              </a:solidFill>
            </a:ln>
          </p:spPr>
          <p:txBody>
            <a:bodyPr wrap="square" rtlCol="0">
              <a:spAutoFit/>
            </a:bodyPr>
            <a:lstStyle/>
            <a:p>
              <a:pPr algn="ctr"/>
              <a:r>
                <a:rPr kumimoji="1" lang="en-US" altLang="ja-JP" dirty="0" err="1"/>
                <a:t>NetCDF</a:t>
              </a:r>
              <a:r>
                <a:rPr kumimoji="1" lang="ja-JP" altLang="en-US"/>
                <a:t>ファイル</a:t>
              </a:r>
            </a:p>
          </p:txBody>
        </p:sp>
      </p:grpSp>
      <p:cxnSp>
        <p:nvCxnSpPr>
          <p:cNvPr id="145" name="直線矢印コネクタ 144">
            <a:extLst>
              <a:ext uri="{FF2B5EF4-FFF2-40B4-BE49-F238E27FC236}">
                <a16:creationId xmlns:a16="http://schemas.microsoft.com/office/drawing/2014/main" id="{BA6C3FF1-A98D-2A44-B40B-90C2A2E4A036}"/>
              </a:ext>
            </a:extLst>
          </p:cNvPr>
          <p:cNvCxnSpPr>
            <a:cxnSpLocks/>
          </p:cNvCxnSpPr>
          <p:nvPr/>
        </p:nvCxnSpPr>
        <p:spPr>
          <a:xfrm flipV="1">
            <a:off x="1967297" y="3965097"/>
            <a:ext cx="251008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48" name="テキスト ボックス 147">
            <a:extLst>
              <a:ext uri="{FF2B5EF4-FFF2-40B4-BE49-F238E27FC236}">
                <a16:creationId xmlns:a16="http://schemas.microsoft.com/office/drawing/2014/main" id="{053F48D7-ADB9-9241-913D-4BF7A2AFF6BA}"/>
              </a:ext>
            </a:extLst>
          </p:cNvPr>
          <p:cNvSpPr txBox="1"/>
          <p:nvPr/>
        </p:nvSpPr>
        <p:spPr>
          <a:xfrm>
            <a:off x="4538571" y="2709333"/>
            <a:ext cx="2111025" cy="369332"/>
          </a:xfrm>
          <a:prstGeom prst="rect">
            <a:avLst/>
          </a:prstGeom>
          <a:noFill/>
          <a:ln>
            <a:solidFill>
              <a:schemeClr val="tx1"/>
            </a:solidFill>
          </a:ln>
        </p:spPr>
        <p:txBody>
          <a:bodyPr wrap="square" rtlCol="0">
            <a:spAutoFit/>
          </a:bodyPr>
          <a:lstStyle/>
          <a:p>
            <a:pPr algn="ctr"/>
            <a:r>
              <a:rPr lang="ja-JP" altLang="en-US"/>
              <a:t>数値データタイル</a:t>
            </a:r>
            <a:endParaRPr lang="en-US" altLang="ja-JP" dirty="0"/>
          </a:p>
        </p:txBody>
      </p:sp>
      <p:cxnSp>
        <p:nvCxnSpPr>
          <p:cNvPr id="153" name="直線矢印コネクタ 152">
            <a:extLst>
              <a:ext uri="{FF2B5EF4-FFF2-40B4-BE49-F238E27FC236}">
                <a16:creationId xmlns:a16="http://schemas.microsoft.com/office/drawing/2014/main" id="{F0BCB6ED-0A13-884E-838B-3608F77B0DF5}"/>
              </a:ext>
            </a:extLst>
          </p:cNvPr>
          <p:cNvCxnSpPr>
            <a:cxnSpLocks/>
          </p:cNvCxnSpPr>
          <p:nvPr/>
        </p:nvCxnSpPr>
        <p:spPr>
          <a:xfrm>
            <a:off x="6767327" y="3978566"/>
            <a:ext cx="2395945"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154" name="グループ化 153">
            <a:extLst>
              <a:ext uri="{FF2B5EF4-FFF2-40B4-BE49-F238E27FC236}">
                <a16:creationId xmlns:a16="http://schemas.microsoft.com/office/drawing/2014/main" id="{D5AE3DB4-88D2-524C-BFFE-17268360BB4D}"/>
              </a:ext>
            </a:extLst>
          </p:cNvPr>
          <p:cNvGrpSpPr/>
          <p:nvPr/>
        </p:nvGrpSpPr>
        <p:grpSpPr>
          <a:xfrm>
            <a:off x="7175395" y="2616692"/>
            <a:ext cx="1439962" cy="1348405"/>
            <a:chOff x="7158296" y="1768111"/>
            <a:chExt cx="1439962" cy="1348405"/>
          </a:xfrm>
        </p:grpSpPr>
        <p:pic>
          <p:nvPicPr>
            <p:cNvPr id="155" name="グラフィックス 154" descr="世界 単色塗りつぶし">
              <a:extLst>
                <a:ext uri="{FF2B5EF4-FFF2-40B4-BE49-F238E27FC236}">
                  <a16:creationId xmlns:a16="http://schemas.microsoft.com/office/drawing/2014/main" id="{4027F283-4023-ED4A-BB73-D0BB3B5D2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31352" y="2422667"/>
              <a:ext cx="693849" cy="693849"/>
            </a:xfrm>
            <a:prstGeom prst="rect">
              <a:avLst/>
            </a:prstGeom>
          </p:spPr>
        </p:pic>
        <p:sp>
          <p:nvSpPr>
            <p:cNvPr id="156" name="テキスト ボックス 155">
              <a:extLst>
                <a:ext uri="{FF2B5EF4-FFF2-40B4-BE49-F238E27FC236}">
                  <a16:creationId xmlns:a16="http://schemas.microsoft.com/office/drawing/2014/main" id="{5FA2709D-5490-594F-B4C3-154499ED5E66}"/>
                </a:ext>
              </a:extLst>
            </p:cNvPr>
            <p:cNvSpPr txBox="1"/>
            <p:nvPr/>
          </p:nvSpPr>
          <p:spPr>
            <a:xfrm>
              <a:off x="7158296" y="1768111"/>
              <a:ext cx="1439962" cy="646331"/>
            </a:xfrm>
            <a:prstGeom prst="rect">
              <a:avLst/>
            </a:prstGeom>
            <a:noFill/>
            <a:ln>
              <a:solidFill>
                <a:schemeClr val="tx1"/>
              </a:solidFill>
            </a:ln>
          </p:spPr>
          <p:txBody>
            <a:bodyPr wrap="square" rtlCol="0">
              <a:spAutoFit/>
            </a:bodyPr>
            <a:lstStyle/>
            <a:p>
              <a:pPr algn="ctr"/>
              <a:r>
                <a:rPr lang="en-US" altLang="ja-JP" dirty="0"/>
                <a:t>Web</a:t>
              </a:r>
              <a:r>
                <a:rPr lang="ja-JP" altLang="en-US"/>
                <a:t>地図</a:t>
              </a:r>
              <a:endParaRPr lang="en-US" altLang="ja-JP" dirty="0"/>
            </a:p>
            <a:p>
              <a:pPr algn="ctr"/>
              <a:r>
                <a:rPr lang="ja-JP" altLang="en-US"/>
                <a:t>ライブラリ</a:t>
              </a:r>
              <a:endParaRPr kumimoji="1" lang="ja-JP" altLang="en-US"/>
            </a:p>
          </p:txBody>
        </p:sp>
      </p:grpSp>
      <p:sp>
        <p:nvSpPr>
          <p:cNvPr id="159" name="テキスト ボックス 158">
            <a:extLst>
              <a:ext uri="{FF2B5EF4-FFF2-40B4-BE49-F238E27FC236}">
                <a16:creationId xmlns:a16="http://schemas.microsoft.com/office/drawing/2014/main" id="{ED51F4E0-0169-8B4E-9BE9-1F7DFD085C74}"/>
              </a:ext>
            </a:extLst>
          </p:cNvPr>
          <p:cNvSpPr txBox="1"/>
          <p:nvPr/>
        </p:nvSpPr>
        <p:spPr>
          <a:xfrm>
            <a:off x="9780100" y="2844568"/>
            <a:ext cx="1677319" cy="369332"/>
          </a:xfrm>
          <a:prstGeom prst="rect">
            <a:avLst/>
          </a:prstGeom>
          <a:noFill/>
          <a:ln>
            <a:solidFill>
              <a:schemeClr val="tx1"/>
            </a:solidFill>
          </a:ln>
        </p:spPr>
        <p:txBody>
          <a:bodyPr wrap="square" rtlCol="0">
            <a:spAutoFit/>
          </a:bodyPr>
          <a:lstStyle/>
          <a:p>
            <a:pPr algn="ctr"/>
            <a:r>
              <a:rPr lang="ja-JP" altLang="en-US"/>
              <a:t>可視化</a:t>
            </a:r>
            <a:endParaRPr lang="en-US" altLang="ja-JP" dirty="0"/>
          </a:p>
        </p:txBody>
      </p:sp>
      <p:sp>
        <p:nvSpPr>
          <p:cNvPr id="161" name="テキスト ボックス 160">
            <a:extLst>
              <a:ext uri="{FF2B5EF4-FFF2-40B4-BE49-F238E27FC236}">
                <a16:creationId xmlns:a16="http://schemas.microsoft.com/office/drawing/2014/main" id="{26CF3513-B796-194F-A023-47E7D3C94790}"/>
              </a:ext>
            </a:extLst>
          </p:cNvPr>
          <p:cNvSpPr txBox="1"/>
          <p:nvPr/>
        </p:nvSpPr>
        <p:spPr>
          <a:xfrm>
            <a:off x="2214241" y="2824328"/>
            <a:ext cx="1866574" cy="369332"/>
          </a:xfrm>
          <a:prstGeom prst="rect">
            <a:avLst/>
          </a:prstGeom>
          <a:noFill/>
          <a:ln>
            <a:solidFill>
              <a:schemeClr val="tx1"/>
            </a:solidFill>
          </a:ln>
        </p:spPr>
        <p:txBody>
          <a:bodyPr wrap="square" rtlCol="0">
            <a:spAutoFit/>
          </a:bodyPr>
          <a:lstStyle/>
          <a:p>
            <a:pPr algn="ctr"/>
            <a:r>
              <a:rPr kumimoji="1" lang="en-US" altLang="ja-JP" dirty="0"/>
              <a:t>Ruby</a:t>
            </a:r>
            <a:r>
              <a:rPr kumimoji="1" lang="ja-JP" altLang="en-US"/>
              <a:t>スクリプト</a:t>
            </a:r>
          </a:p>
        </p:txBody>
      </p:sp>
      <p:pic>
        <p:nvPicPr>
          <p:cNvPr id="162" name="グラフィックス 161" descr="ドキュメント 単色塗りつぶし">
            <a:extLst>
              <a:ext uri="{FF2B5EF4-FFF2-40B4-BE49-F238E27FC236}">
                <a16:creationId xmlns:a16="http://schemas.microsoft.com/office/drawing/2014/main" id="{F6D256A5-EFC7-B344-B7F1-DA0FC7A7E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2067" y="3242101"/>
            <a:ext cx="668792" cy="668792"/>
          </a:xfrm>
          <a:prstGeom prst="rect">
            <a:avLst/>
          </a:prstGeom>
        </p:spPr>
      </p:pic>
      <p:sp>
        <p:nvSpPr>
          <p:cNvPr id="163" name="角丸四角形 162">
            <a:extLst>
              <a:ext uri="{FF2B5EF4-FFF2-40B4-BE49-F238E27FC236}">
                <a16:creationId xmlns:a16="http://schemas.microsoft.com/office/drawing/2014/main" id="{F9A94374-052A-BD42-8AA4-985E97A451D3}"/>
              </a:ext>
            </a:extLst>
          </p:cNvPr>
          <p:cNvSpPr/>
          <p:nvPr/>
        </p:nvSpPr>
        <p:spPr>
          <a:xfrm>
            <a:off x="2113864" y="2677712"/>
            <a:ext cx="2026878" cy="12457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四角形吹き出し 163">
            <a:extLst>
              <a:ext uri="{FF2B5EF4-FFF2-40B4-BE49-F238E27FC236}">
                <a16:creationId xmlns:a16="http://schemas.microsoft.com/office/drawing/2014/main" id="{79B05F22-251E-6F41-8111-00F111B43BA1}"/>
              </a:ext>
            </a:extLst>
          </p:cNvPr>
          <p:cNvSpPr/>
          <p:nvPr/>
        </p:nvSpPr>
        <p:spPr>
          <a:xfrm>
            <a:off x="1245477" y="4895328"/>
            <a:ext cx="3864028" cy="1479002"/>
          </a:xfrm>
          <a:prstGeom prst="wedgeRectCallout">
            <a:avLst>
              <a:gd name="adj1" fmla="val -1584"/>
              <a:gd name="adj2" fmla="val -91088"/>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0000"/>
                </a:solidFill>
              </a:rPr>
              <a:t>数値データタイルに格納する時点で</a:t>
            </a:r>
            <a:endParaRPr lang="en-US" altLang="ja-JP" dirty="0">
              <a:solidFill>
                <a:srgbClr val="FF0000"/>
              </a:solidFill>
            </a:endParaRPr>
          </a:p>
          <a:p>
            <a:pPr algn="ctr"/>
            <a:r>
              <a:rPr kumimoji="1" lang="ja-JP" altLang="en-US">
                <a:solidFill>
                  <a:schemeClr val="tx1"/>
                </a:solidFill>
              </a:rPr>
              <a:t>ドーナッツ状に格納する</a:t>
            </a:r>
          </a:p>
        </p:txBody>
      </p:sp>
      <p:pic>
        <p:nvPicPr>
          <p:cNvPr id="149" name="図 148" descr="図形, 円&#10;&#10;自動的に生成された説明">
            <a:extLst>
              <a:ext uri="{FF2B5EF4-FFF2-40B4-BE49-F238E27FC236}">
                <a16:creationId xmlns:a16="http://schemas.microsoft.com/office/drawing/2014/main" id="{6EA7B446-02FD-0846-BB92-C74930283D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7745" y="3230492"/>
            <a:ext cx="1630395" cy="1566916"/>
          </a:xfrm>
          <a:prstGeom prst="rect">
            <a:avLst/>
          </a:prstGeom>
        </p:spPr>
      </p:pic>
      <p:pic>
        <p:nvPicPr>
          <p:cNvPr id="6" name="図 5" descr="ケーブル, 結び目 が含まれている画像&#10;&#10;自動的に生成された説明">
            <a:extLst>
              <a:ext uri="{FF2B5EF4-FFF2-40B4-BE49-F238E27FC236}">
                <a16:creationId xmlns:a16="http://schemas.microsoft.com/office/drawing/2014/main" id="{40A60AE1-2DDC-FA44-8C3B-5101F8620E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9642" y="3839204"/>
            <a:ext cx="654932" cy="654932"/>
          </a:xfrm>
          <a:prstGeom prst="rect">
            <a:avLst/>
          </a:prstGeom>
          <a:ln>
            <a:solidFill>
              <a:schemeClr val="tx1"/>
            </a:solidFill>
          </a:ln>
        </p:spPr>
      </p:pic>
      <p:pic>
        <p:nvPicPr>
          <p:cNvPr id="8" name="図 7" descr="図形, 円&#10;&#10;自動的に生成された説明">
            <a:extLst>
              <a:ext uri="{FF2B5EF4-FFF2-40B4-BE49-F238E27FC236}">
                <a16:creationId xmlns:a16="http://schemas.microsoft.com/office/drawing/2014/main" id="{04E51E1B-2FBB-3F42-B0E9-6811A289CC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9593" y="3841015"/>
            <a:ext cx="654933" cy="654933"/>
          </a:xfrm>
          <a:prstGeom prst="rect">
            <a:avLst/>
          </a:prstGeom>
          <a:ln>
            <a:solidFill>
              <a:schemeClr val="tx1"/>
            </a:solidFill>
          </a:ln>
        </p:spPr>
      </p:pic>
      <p:pic>
        <p:nvPicPr>
          <p:cNvPr id="10" name="図 9" descr="建物, 橋 が含まれている画像&#10;&#10;自動的に生成された説明">
            <a:extLst>
              <a:ext uri="{FF2B5EF4-FFF2-40B4-BE49-F238E27FC236}">
                <a16:creationId xmlns:a16="http://schemas.microsoft.com/office/drawing/2014/main" id="{DF28BE98-1736-2146-B91B-9BEDF160AC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6462" y="3130618"/>
            <a:ext cx="654932" cy="654932"/>
          </a:xfrm>
          <a:prstGeom prst="rect">
            <a:avLst/>
          </a:prstGeom>
          <a:ln>
            <a:solidFill>
              <a:schemeClr val="tx1"/>
            </a:solidFill>
          </a:ln>
        </p:spPr>
      </p:pic>
      <p:pic>
        <p:nvPicPr>
          <p:cNvPr id="12" name="図 11" descr="橋 が含まれている画像&#10;&#10;自動的に生成された説明">
            <a:extLst>
              <a:ext uri="{FF2B5EF4-FFF2-40B4-BE49-F238E27FC236}">
                <a16:creationId xmlns:a16="http://schemas.microsoft.com/office/drawing/2014/main" id="{49A86AB8-09FE-8040-A106-C861DE1A65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8406" y="3130618"/>
            <a:ext cx="654933" cy="654933"/>
          </a:xfrm>
          <a:prstGeom prst="rect">
            <a:avLst/>
          </a:prstGeom>
          <a:ln>
            <a:solidFill>
              <a:schemeClr val="tx1"/>
            </a:solidFill>
          </a:ln>
        </p:spPr>
      </p:pic>
    </p:spTree>
    <p:extLst>
      <p:ext uri="{BB962C8B-B14F-4D97-AF65-F5344CB8AC3E}">
        <p14:creationId xmlns:p14="http://schemas.microsoft.com/office/powerpoint/2010/main" val="32602029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8995</TotalTime>
  <Words>1621</Words>
  <Application>Microsoft Macintosh PowerPoint</Application>
  <PresentationFormat>ワイド画面</PresentationFormat>
  <Paragraphs>193</Paragraphs>
  <Slides>10</Slides>
  <Notes>10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游ゴシック</vt:lpstr>
      <vt:lpstr>游ゴシック Light</vt:lpstr>
      <vt:lpstr>Arial</vt:lpstr>
      <vt:lpstr>Office テーマ</vt:lpstr>
      <vt:lpstr>可視化ツール dcwmt</vt:lpstr>
      <vt:lpstr>DCWMTの目標</vt:lpstr>
      <vt:lpstr>2019年度の取り組み</vt:lpstr>
      <vt:lpstr>2020年度の取り組み</vt:lpstr>
      <vt:lpstr>デモ (1)</vt:lpstr>
      <vt:lpstr>デモ (2)</vt:lpstr>
      <vt:lpstr>全球の可視化の実現方法</vt:lpstr>
      <vt:lpstr>実現方法の具体例 〜緯度・経度 〜</vt:lpstr>
      <vt:lpstr>実現方法の具体例 〜高度・緯度/経度 〜</vt:lpstr>
      <vt:lpstr>まとめ と 今後の予定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Web地図技術を用いた 大規模惑星大気数値シミュレーションデータの可視化</dc:title>
  <dc:creator>Daichi j1637</dc:creator>
  <cp:lastModifiedBy>j1637@matsue.kosen-ac.jp</cp:lastModifiedBy>
  <cp:revision>447</cp:revision>
  <dcterms:created xsi:type="dcterms:W3CDTF">2020-08-05T05:06:00Z</dcterms:created>
  <dcterms:modified xsi:type="dcterms:W3CDTF">2021-03-29T03:07:24Z</dcterms:modified>
</cp:coreProperties>
</file>