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67" r:id="rId3"/>
    <p:sldId id="257" r:id="rId4"/>
    <p:sldId id="278" r:id="rId5"/>
    <p:sldId id="259" r:id="rId6"/>
    <p:sldId id="260" r:id="rId7"/>
    <p:sldId id="280" r:id="rId8"/>
    <p:sldId id="258" r:id="rId9"/>
    <p:sldId id="279" r:id="rId10"/>
    <p:sldId id="275" r:id="rId11"/>
    <p:sldId id="262" r:id="rId12"/>
    <p:sldId id="261" r:id="rId13"/>
    <p:sldId id="276" r:id="rId14"/>
    <p:sldId id="271" r:id="rId15"/>
    <p:sldId id="264" r:id="rId16"/>
    <p:sldId id="263" r:id="rId17"/>
    <p:sldId id="272" r:id="rId18"/>
    <p:sldId id="274" r:id="rId19"/>
    <p:sldId id="265" r:id="rId20"/>
    <p:sldId id="269" r:id="rId21"/>
    <p:sldId id="273" r:id="rId22"/>
    <p:sldId id="266" r:id="rId23"/>
    <p:sldId id="26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4" d="100"/>
          <a:sy n="94" d="100"/>
        </p:scale>
        <p:origin x="-808" y="-3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C3587E-8AAA-864B-AF1D-8CC2268E6C95}"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kumimoji="1" lang="ja-JP" altLang="en-US"/>
        </a:p>
      </dgm:t>
    </dgm:pt>
    <dgm:pt modelId="{095C27A9-8153-2841-AE7A-2D6F775B1911}">
      <dgm:prSet phldrT="[テキスト]"/>
      <dgm:spPr/>
      <dgm:t>
        <a:bodyPr/>
        <a:lstStyle/>
        <a:p>
          <a:r>
            <a:rPr kumimoji="1" lang="en-US" altLang="ja-JP" dirty="0" smtClean="0"/>
            <a:t>1960 </a:t>
          </a:r>
          <a:r>
            <a:rPr kumimoji="1" lang="ja-JP" altLang="en-US" dirty="0" smtClean="0"/>
            <a:t>年代</a:t>
          </a:r>
          <a:endParaRPr kumimoji="1" lang="ja-JP" altLang="en-US" dirty="0"/>
        </a:p>
      </dgm:t>
    </dgm:pt>
    <dgm:pt modelId="{053600EE-3950-3748-8E0F-9A693F29690F}" type="parTrans" cxnId="{7185B792-C991-5741-889A-BEB6E4CD6BFE}">
      <dgm:prSet/>
      <dgm:spPr/>
      <dgm:t>
        <a:bodyPr/>
        <a:lstStyle/>
        <a:p>
          <a:endParaRPr kumimoji="1" lang="ja-JP" altLang="en-US"/>
        </a:p>
      </dgm:t>
    </dgm:pt>
    <dgm:pt modelId="{CDDDEE27-AAFD-124F-935D-31A488C48D15}" type="sibTrans" cxnId="{7185B792-C991-5741-889A-BEB6E4CD6BFE}">
      <dgm:prSet/>
      <dgm:spPr/>
      <dgm:t>
        <a:bodyPr/>
        <a:lstStyle/>
        <a:p>
          <a:endParaRPr kumimoji="1" lang="ja-JP" altLang="en-US"/>
        </a:p>
      </dgm:t>
    </dgm:pt>
    <dgm:pt modelId="{784CEC61-F350-CA4A-A71F-142FDAC3E901}">
      <dgm:prSet phldrT="[テキスト]"/>
      <dgm:spPr/>
      <dgm:t>
        <a:bodyPr/>
        <a:lstStyle/>
        <a:p>
          <a:r>
            <a:rPr kumimoji="1" lang="ja-JP" altLang="en-US" dirty="0" smtClean="0"/>
            <a:t>アイスアルベドフィードバック</a:t>
          </a:r>
          <a:r>
            <a:rPr kumimoji="1" lang="en-US" altLang="ja-JP" dirty="0" smtClean="0"/>
            <a:t> (</a:t>
          </a:r>
          <a:r>
            <a:rPr kumimoji="1" lang="en-US" altLang="ja-JP" dirty="0" err="1" smtClean="0"/>
            <a:t>Budyko</a:t>
          </a:r>
          <a:r>
            <a:rPr kumimoji="1" lang="en-US" altLang="ja-JP" dirty="0" smtClean="0"/>
            <a:t>, 1969; Sellers 1969)</a:t>
          </a:r>
          <a:endParaRPr kumimoji="1" lang="ja-JP" altLang="en-US" dirty="0"/>
        </a:p>
      </dgm:t>
    </dgm:pt>
    <dgm:pt modelId="{43B508CC-F92A-274F-A476-C6F67F584A18}" type="parTrans" cxnId="{BB111E51-B602-0544-B9CE-8372C2915EE4}">
      <dgm:prSet/>
      <dgm:spPr/>
      <dgm:t>
        <a:bodyPr/>
        <a:lstStyle/>
        <a:p>
          <a:endParaRPr kumimoji="1" lang="ja-JP" altLang="en-US"/>
        </a:p>
      </dgm:t>
    </dgm:pt>
    <dgm:pt modelId="{73B689D4-8A45-D646-B210-9502D2A3F4E9}" type="sibTrans" cxnId="{BB111E51-B602-0544-B9CE-8372C2915EE4}">
      <dgm:prSet/>
      <dgm:spPr/>
      <dgm:t>
        <a:bodyPr/>
        <a:lstStyle/>
        <a:p>
          <a:endParaRPr kumimoji="1" lang="ja-JP" altLang="en-US"/>
        </a:p>
      </dgm:t>
    </dgm:pt>
    <dgm:pt modelId="{F1924F77-19FE-FC4D-8D3A-A4FDC999BE49}">
      <dgm:prSet phldrT="[テキスト]"/>
      <dgm:spPr/>
      <dgm:t>
        <a:bodyPr/>
        <a:lstStyle/>
        <a:p>
          <a:r>
            <a:rPr kumimoji="1" lang="ja-JP" altLang="en-US" dirty="0" smtClean="0"/>
            <a:t>ブラインポケットの熱慣性の考慮</a:t>
          </a:r>
          <a:r>
            <a:rPr kumimoji="1" lang="en-US" altLang="ja-JP" dirty="0" smtClean="0"/>
            <a:t> (</a:t>
          </a:r>
          <a:r>
            <a:rPr kumimoji="1" lang="en-US" altLang="ja-JP" dirty="0" err="1" smtClean="0"/>
            <a:t>Untersteiner</a:t>
          </a:r>
          <a:r>
            <a:rPr kumimoji="1" lang="en-US" altLang="ja-JP" dirty="0" smtClean="0"/>
            <a:t>, 1961)</a:t>
          </a:r>
          <a:endParaRPr kumimoji="1" lang="ja-JP" altLang="en-US" dirty="0"/>
        </a:p>
      </dgm:t>
    </dgm:pt>
    <dgm:pt modelId="{A5DDDCB0-0C55-7A47-9F1B-40F31657EAFF}" type="parTrans" cxnId="{C29AAE20-72BC-9B41-8A33-AB81D74C77B0}">
      <dgm:prSet/>
      <dgm:spPr/>
      <dgm:t>
        <a:bodyPr/>
        <a:lstStyle/>
        <a:p>
          <a:endParaRPr kumimoji="1" lang="ja-JP" altLang="en-US"/>
        </a:p>
      </dgm:t>
    </dgm:pt>
    <dgm:pt modelId="{7EF61ABE-B5EC-F44F-826E-908A62604818}" type="sibTrans" cxnId="{C29AAE20-72BC-9B41-8A33-AB81D74C77B0}">
      <dgm:prSet/>
      <dgm:spPr/>
      <dgm:t>
        <a:bodyPr/>
        <a:lstStyle/>
        <a:p>
          <a:endParaRPr kumimoji="1" lang="ja-JP" altLang="en-US"/>
        </a:p>
      </dgm:t>
    </dgm:pt>
    <dgm:pt modelId="{FF5E6B0A-02A9-804B-BDF4-BD96850AAC9B}">
      <dgm:prSet phldrT="[テキスト]"/>
      <dgm:spPr/>
      <dgm:t>
        <a:bodyPr/>
        <a:lstStyle/>
        <a:p>
          <a:r>
            <a:rPr kumimoji="1" lang="en-US" altLang="ja-JP" dirty="0" smtClean="0"/>
            <a:t>1970 </a:t>
          </a:r>
          <a:r>
            <a:rPr kumimoji="1" lang="ja-JP" altLang="en-US" dirty="0" smtClean="0"/>
            <a:t>年代</a:t>
          </a:r>
          <a:endParaRPr kumimoji="1" lang="ja-JP" altLang="en-US" dirty="0"/>
        </a:p>
      </dgm:t>
    </dgm:pt>
    <dgm:pt modelId="{426DEC72-8AB6-474C-BA9A-FF746BA01D9B}" type="parTrans" cxnId="{DCDE05EC-A45F-8C48-B689-DC5602D21D65}">
      <dgm:prSet/>
      <dgm:spPr/>
      <dgm:t>
        <a:bodyPr/>
        <a:lstStyle/>
        <a:p>
          <a:endParaRPr kumimoji="1" lang="ja-JP" altLang="en-US"/>
        </a:p>
      </dgm:t>
    </dgm:pt>
    <dgm:pt modelId="{4AC4E90F-3428-174F-8B82-38AF5C894A31}" type="sibTrans" cxnId="{DCDE05EC-A45F-8C48-B689-DC5602D21D65}">
      <dgm:prSet/>
      <dgm:spPr/>
      <dgm:t>
        <a:bodyPr/>
        <a:lstStyle/>
        <a:p>
          <a:endParaRPr kumimoji="1" lang="ja-JP" altLang="en-US"/>
        </a:p>
      </dgm:t>
    </dgm:pt>
    <dgm:pt modelId="{FC4FD46F-7815-934E-8D26-3E9B3F635237}">
      <dgm:prSet phldrT="[テキスト]"/>
      <dgm:spPr/>
      <dgm:t>
        <a:bodyPr/>
        <a:lstStyle/>
        <a:p>
          <a:r>
            <a:rPr kumimoji="1" lang="en-US" altLang="ja-JP" dirty="0" smtClean="0"/>
            <a:t>1980 </a:t>
          </a:r>
          <a:r>
            <a:rPr kumimoji="1" lang="ja-JP" altLang="en-US" dirty="0" smtClean="0"/>
            <a:t>年代</a:t>
          </a:r>
          <a:endParaRPr kumimoji="1" lang="ja-JP" altLang="en-US" dirty="0"/>
        </a:p>
      </dgm:t>
    </dgm:pt>
    <dgm:pt modelId="{8B8F5677-143F-BA4B-8482-079DB792AB7A}" type="parTrans" cxnId="{174924D7-AB69-A347-9153-C7DF6CCCBAC0}">
      <dgm:prSet/>
      <dgm:spPr/>
      <dgm:t>
        <a:bodyPr/>
        <a:lstStyle/>
        <a:p>
          <a:endParaRPr kumimoji="1" lang="ja-JP" altLang="en-US"/>
        </a:p>
      </dgm:t>
    </dgm:pt>
    <dgm:pt modelId="{C39E97CC-EE8B-314C-BEC3-3119E0F935E3}" type="sibTrans" cxnId="{174924D7-AB69-A347-9153-C7DF6CCCBAC0}">
      <dgm:prSet/>
      <dgm:spPr/>
      <dgm:t>
        <a:bodyPr/>
        <a:lstStyle/>
        <a:p>
          <a:endParaRPr kumimoji="1" lang="ja-JP" altLang="en-US"/>
        </a:p>
      </dgm:t>
    </dgm:pt>
    <dgm:pt modelId="{40803B97-2FEA-754E-AC79-90EC97DF66B7}">
      <dgm:prSet phldrT="[テキスト]"/>
      <dgm:spPr/>
      <dgm:t>
        <a:bodyPr/>
        <a:lstStyle/>
        <a:p>
          <a:r>
            <a:rPr kumimoji="1" lang="ja-JP" altLang="en-US" dirty="0" smtClean="0"/>
            <a:t>海氷の厚さの分布関数の導入</a:t>
          </a:r>
          <a:r>
            <a:rPr kumimoji="1" lang="en-US" altLang="ja-JP" dirty="0" smtClean="0"/>
            <a:t>(</a:t>
          </a:r>
          <a:r>
            <a:rPr kumimoji="1" lang="en-US" altLang="ja-JP" dirty="0" err="1" smtClean="0"/>
            <a:t>Hibler</a:t>
          </a:r>
          <a:r>
            <a:rPr kumimoji="1" lang="en-US" altLang="ja-JP" dirty="0" smtClean="0"/>
            <a:t> 1980)</a:t>
          </a:r>
          <a:endParaRPr kumimoji="1" lang="ja-JP" altLang="en-US" dirty="0"/>
        </a:p>
      </dgm:t>
    </dgm:pt>
    <dgm:pt modelId="{BA7E5A64-ABAF-1848-9A8E-DEB30597D8CE}" type="parTrans" cxnId="{0A30D731-F4A4-674F-8FBA-72354246E2E8}">
      <dgm:prSet/>
      <dgm:spPr/>
      <dgm:t>
        <a:bodyPr/>
        <a:lstStyle/>
        <a:p>
          <a:endParaRPr kumimoji="1" lang="ja-JP" altLang="en-US"/>
        </a:p>
      </dgm:t>
    </dgm:pt>
    <dgm:pt modelId="{71339F9D-5C21-E14D-B4D8-11E7E84D64FF}" type="sibTrans" cxnId="{0A30D731-F4A4-674F-8FBA-72354246E2E8}">
      <dgm:prSet/>
      <dgm:spPr/>
      <dgm:t>
        <a:bodyPr/>
        <a:lstStyle/>
        <a:p>
          <a:endParaRPr kumimoji="1" lang="ja-JP" altLang="en-US"/>
        </a:p>
      </dgm:t>
    </dgm:pt>
    <dgm:pt modelId="{4E691434-3BD5-F64C-A98B-74A424012D24}">
      <dgm:prSet phldrT="[テキスト]"/>
      <dgm:spPr/>
      <dgm:t>
        <a:bodyPr/>
        <a:lstStyle/>
        <a:p>
          <a:r>
            <a:rPr kumimoji="1" lang="ja-JP" altLang="en-US" dirty="0" smtClean="0"/>
            <a:t>粘塑性体モデル</a:t>
          </a:r>
          <a:r>
            <a:rPr kumimoji="1" lang="en-US" altLang="ja-JP" dirty="0" smtClean="0"/>
            <a:t> (</a:t>
          </a:r>
          <a:r>
            <a:rPr kumimoji="1" lang="en-US" altLang="ja-JP" dirty="0" err="1" smtClean="0"/>
            <a:t>Hibler</a:t>
          </a:r>
          <a:r>
            <a:rPr kumimoji="1" lang="en-US" altLang="ja-JP" dirty="0" smtClean="0"/>
            <a:t>, 1979)</a:t>
          </a:r>
          <a:endParaRPr kumimoji="1" lang="ja-JP" altLang="en-US" dirty="0"/>
        </a:p>
      </dgm:t>
    </dgm:pt>
    <dgm:pt modelId="{403465FC-CA2D-6C4B-94E3-C9877C0E724B}" type="parTrans" cxnId="{641426BD-43B1-CA4B-B997-21BD91558613}">
      <dgm:prSet/>
      <dgm:spPr/>
      <dgm:t>
        <a:bodyPr/>
        <a:lstStyle/>
        <a:p>
          <a:endParaRPr kumimoji="1" lang="ja-JP" altLang="en-US"/>
        </a:p>
      </dgm:t>
    </dgm:pt>
    <dgm:pt modelId="{9D509DE3-5EBA-F241-8382-AAC8C499E249}" type="sibTrans" cxnId="{641426BD-43B1-CA4B-B997-21BD91558613}">
      <dgm:prSet/>
      <dgm:spPr/>
      <dgm:t>
        <a:bodyPr/>
        <a:lstStyle/>
        <a:p>
          <a:endParaRPr kumimoji="1" lang="ja-JP" altLang="en-US"/>
        </a:p>
      </dgm:t>
    </dgm:pt>
    <dgm:pt modelId="{6CB42DC4-2E51-AF4F-A022-35ED144B382B}">
      <dgm:prSet phldrT="[テキスト]"/>
      <dgm:spPr/>
      <dgm:t>
        <a:bodyPr/>
        <a:lstStyle/>
        <a:p>
          <a:r>
            <a:rPr kumimoji="1" lang="ja-JP" altLang="en-US" dirty="0" smtClean="0"/>
            <a:t>鉛直</a:t>
          </a:r>
          <a:r>
            <a:rPr kumimoji="1" lang="en-US" altLang="ja-JP" dirty="0" smtClean="0"/>
            <a:t>1</a:t>
          </a:r>
          <a:r>
            <a:rPr kumimoji="1" lang="ja-JP" altLang="en-US" dirty="0" smtClean="0"/>
            <a:t>次元熱力学モデル</a:t>
          </a:r>
          <a:r>
            <a:rPr kumimoji="1" lang="en-US" altLang="ja-JP" dirty="0" smtClean="0"/>
            <a:t>(</a:t>
          </a:r>
          <a:r>
            <a:rPr kumimoji="1" lang="en-US" altLang="ja-JP" dirty="0" err="1" smtClean="0"/>
            <a:t>Maykut</a:t>
          </a:r>
          <a:r>
            <a:rPr kumimoji="1" lang="en-US" altLang="ja-JP" dirty="0" smtClean="0"/>
            <a:t> and </a:t>
          </a:r>
          <a:r>
            <a:rPr kumimoji="1" lang="en-US" altLang="ja-JP" dirty="0" err="1" smtClean="0"/>
            <a:t>Untersteiner</a:t>
          </a:r>
          <a:r>
            <a:rPr kumimoji="1" lang="en-US" altLang="ja-JP" dirty="0" smtClean="0"/>
            <a:t>, 1971)</a:t>
          </a:r>
          <a:endParaRPr kumimoji="1" lang="ja-JP" altLang="en-US" dirty="0"/>
        </a:p>
      </dgm:t>
    </dgm:pt>
    <dgm:pt modelId="{48E6D9E9-2675-E146-BB7F-EF7E23D45057}" type="parTrans" cxnId="{A243360C-0AD2-6C46-A9B3-88B25DE4FDD5}">
      <dgm:prSet/>
      <dgm:spPr/>
      <dgm:t>
        <a:bodyPr/>
        <a:lstStyle/>
        <a:p>
          <a:endParaRPr kumimoji="1" lang="ja-JP" altLang="en-US"/>
        </a:p>
      </dgm:t>
    </dgm:pt>
    <dgm:pt modelId="{3F08DA93-DFB3-2F41-BF9D-7E640914EC3D}" type="sibTrans" cxnId="{A243360C-0AD2-6C46-A9B3-88B25DE4FDD5}">
      <dgm:prSet/>
      <dgm:spPr/>
      <dgm:t>
        <a:bodyPr/>
        <a:lstStyle/>
        <a:p>
          <a:endParaRPr kumimoji="1" lang="ja-JP" altLang="en-US"/>
        </a:p>
      </dgm:t>
    </dgm:pt>
    <dgm:pt modelId="{98997C89-AAAF-9348-AD6E-8E6FF8A4A5D3}">
      <dgm:prSet phldrT="[テキスト]"/>
      <dgm:spPr/>
      <dgm:t>
        <a:bodyPr/>
        <a:lstStyle/>
        <a:p>
          <a:r>
            <a:rPr kumimoji="1" lang="en-US" altLang="ja-JP" dirty="0" smtClean="0"/>
            <a:t>MU71 </a:t>
          </a:r>
          <a:r>
            <a:rPr kumimoji="1" lang="ja-JP" altLang="en-US" dirty="0" smtClean="0"/>
            <a:t>の熱力学モデルの簡単化</a:t>
          </a:r>
          <a:r>
            <a:rPr kumimoji="1" lang="en-US" altLang="ja-JP" dirty="0" smtClean="0"/>
            <a:t>(</a:t>
          </a:r>
          <a:r>
            <a:rPr kumimoji="1" lang="en-US" altLang="ja-JP" dirty="0" err="1" smtClean="0"/>
            <a:t>Semtner</a:t>
          </a:r>
          <a:r>
            <a:rPr kumimoji="1" lang="en-US" altLang="ja-JP" dirty="0" smtClean="0"/>
            <a:t>, 1976)</a:t>
          </a:r>
          <a:endParaRPr kumimoji="1" lang="ja-JP" altLang="en-US" dirty="0"/>
        </a:p>
      </dgm:t>
    </dgm:pt>
    <dgm:pt modelId="{7B1C2A1E-5002-584F-9558-9F8C35284D2E}" type="parTrans" cxnId="{FD3EE43C-1825-AE48-957E-1AB21D9D9FD1}">
      <dgm:prSet/>
      <dgm:spPr/>
      <dgm:t>
        <a:bodyPr/>
        <a:lstStyle/>
        <a:p>
          <a:endParaRPr kumimoji="1" lang="ja-JP" altLang="en-US"/>
        </a:p>
      </dgm:t>
    </dgm:pt>
    <dgm:pt modelId="{EAD65201-A830-174B-9250-E0AC9B2DAD86}" type="sibTrans" cxnId="{FD3EE43C-1825-AE48-957E-1AB21D9D9FD1}">
      <dgm:prSet/>
      <dgm:spPr/>
      <dgm:t>
        <a:bodyPr/>
        <a:lstStyle/>
        <a:p>
          <a:endParaRPr kumimoji="1" lang="ja-JP" altLang="en-US"/>
        </a:p>
      </dgm:t>
    </dgm:pt>
    <dgm:pt modelId="{9CBFBCF3-0C32-E743-B30E-61530CA15456}">
      <dgm:prSet phldrT="[テキスト]"/>
      <dgm:spPr/>
      <dgm:t>
        <a:bodyPr/>
        <a:lstStyle/>
        <a:p>
          <a:r>
            <a:rPr kumimoji="1" lang="en-US" altLang="ja-JP" dirty="0" smtClean="0"/>
            <a:t>S76 </a:t>
          </a:r>
          <a:r>
            <a:rPr kumimoji="1" lang="ja-JP" altLang="en-US" dirty="0" smtClean="0"/>
            <a:t>の熱力学モデル</a:t>
          </a:r>
          <a:r>
            <a:rPr kumimoji="1" lang="en-US" altLang="ja-JP" dirty="0" smtClean="0"/>
            <a:t>+Free drift </a:t>
          </a:r>
          <a:r>
            <a:rPr kumimoji="1" lang="ja-JP" altLang="en-US" dirty="0" smtClean="0"/>
            <a:t>の力学モデル</a:t>
          </a:r>
          <a:r>
            <a:rPr kumimoji="1" lang="en-US" altLang="ja-JP" dirty="0" smtClean="0"/>
            <a:t>(Parkinson and Washington, 1979)</a:t>
          </a:r>
          <a:endParaRPr kumimoji="1" lang="ja-JP" altLang="en-US" dirty="0"/>
        </a:p>
      </dgm:t>
    </dgm:pt>
    <dgm:pt modelId="{DD0FAEC9-CCB8-9142-8173-8A31A14C5CD9}" type="parTrans" cxnId="{09FAA2CC-87BE-6C47-8BAD-8E1807F575E1}">
      <dgm:prSet/>
      <dgm:spPr/>
      <dgm:t>
        <a:bodyPr/>
        <a:lstStyle/>
        <a:p>
          <a:endParaRPr kumimoji="1" lang="ja-JP" altLang="en-US"/>
        </a:p>
      </dgm:t>
    </dgm:pt>
    <dgm:pt modelId="{6C304A84-856A-534D-AD3F-8158E05B261E}" type="sibTrans" cxnId="{09FAA2CC-87BE-6C47-8BAD-8E1807F575E1}">
      <dgm:prSet/>
      <dgm:spPr/>
      <dgm:t>
        <a:bodyPr/>
        <a:lstStyle/>
        <a:p>
          <a:endParaRPr kumimoji="1" lang="ja-JP" altLang="en-US"/>
        </a:p>
      </dgm:t>
    </dgm:pt>
    <dgm:pt modelId="{29B6A606-3ACC-BE40-8388-E1A7BFB5FCDC}">
      <dgm:prSet phldrT="[テキスト]"/>
      <dgm:spPr/>
      <dgm:t>
        <a:bodyPr/>
        <a:lstStyle/>
        <a:p>
          <a:r>
            <a:rPr kumimoji="1" lang="ja-JP" altLang="en-US" dirty="0" smtClean="0"/>
            <a:t>気候モデルの海氷の取り扱い</a:t>
          </a:r>
          <a:endParaRPr kumimoji="1" lang="ja-JP" altLang="en-US" dirty="0"/>
        </a:p>
      </dgm:t>
    </dgm:pt>
    <dgm:pt modelId="{A0DE80D2-0907-3E47-BD21-8A5BEA59C8D1}" type="parTrans" cxnId="{5E0A05A8-2F02-2148-B057-F08B09390860}">
      <dgm:prSet/>
      <dgm:spPr/>
      <dgm:t>
        <a:bodyPr/>
        <a:lstStyle/>
        <a:p>
          <a:endParaRPr kumimoji="1" lang="ja-JP" altLang="en-US"/>
        </a:p>
      </dgm:t>
    </dgm:pt>
    <dgm:pt modelId="{87FA2693-2F86-5744-A06A-B4FDF8504675}" type="sibTrans" cxnId="{5E0A05A8-2F02-2148-B057-F08B09390860}">
      <dgm:prSet/>
      <dgm:spPr/>
      <dgm:t>
        <a:bodyPr/>
        <a:lstStyle/>
        <a:p>
          <a:endParaRPr kumimoji="1" lang="ja-JP" altLang="en-US"/>
        </a:p>
      </dgm:t>
    </dgm:pt>
    <dgm:pt modelId="{96806065-70A4-574D-AAF3-B63353DDCED8}">
      <dgm:prSet phldrT="[テキスト]"/>
      <dgm:spPr/>
      <dgm:t>
        <a:bodyPr/>
        <a:lstStyle/>
        <a:p>
          <a:r>
            <a:rPr kumimoji="1" lang="en-US" altLang="ja-JP" dirty="0" smtClean="0"/>
            <a:t> </a:t>
          </a:r>
          <a:r>
            <a:rPr kumimoji="1" lang="ja-JP" altLang="en-US" dirty="0" smtClean="0"/>
            <a:t>ブラインポケットを考慮しない</a:t>
          </a:r>
          <a:r>
            <a:rPr kumimoji="1" lang="en-US" altLang="ja-JP" dirty="0" smtClean="0"/>
            <a:t> Uniform Slab </a:t>
          </a:r>
          <a:r>
            <a:rPr kumimoji="1" lang="ja-JP" altLang="en-US" dirty="0" smtClean="0"/>
            <a:t>が多かった</a:t>
          </a:r>
          <a:endParaRPr kumimoji="1" lang="ja-JP" altLang="en-US" dirty="0"/>
        </a:p>
      </dgm:t>
    </dgm:pt>
    <dgm:pt modelId="{7D7DBBC2-7E3B-F846-A2AD-D3CC94D9B1A6}" type="parTrans" cxnId="{DFA01D65-E37D-F14C-A19F-4B091B74D10F}">
      <dgm:prSet/>
      <dgm:spPr/>
      <dgm:t>
        <a:bodyPr/>
        <a:lstStyle/>
        <a:p>
          <a:endParaRPr kumimoji="1" lang="ja-JP" altLang="en-US"/>
        </a:p>
      </dgm:t>
    </dgm:pt>
    <dgm:pt modelId="{ED9CE28D-DE7E-E446-ACCB-A625DFC2B0F5}" type="sibTrans" cxnId="{DFA01D65-E37D-F14C-A19F-4B091B74D10F}">
      <dgm:prSet/>
      <dgm:spPr/>
      <dgm:t>
        <a:bodyPr/>
        <a:lstStyle/>
        <a:p>
          <a:endParaRPr kumimoji="1" lang="ja-JP" altLang="en-US"/>
        </a:p>
      </dgm:t>
    </dgm:pt>
    <dgm:pt modelId="{69DFCDF5-575D-AA44-B843-C4E9F33A01E0}">
      <dgm:prSet phldrT="[テキスト]"/>
      <dgm:spPr/>
      <dgm:t>
        <a:bodyPr/>
        <a:lstStyle/>
        <a:p>
          <a:r>
            <a:rPr kumimoji="1" lang="ja-JP" altLang="en-US" dirty="0" smtClean="0"/>
            <a:t>一部は海氷の力学を扱ったが内部応力は無視した</a:t>
          </a:r>
          <a:endParaRPr kumimoji="1" lang="ja-JP" altLang="en-US" dirty="0"/>
        </a:p>
      </dgm:t>
    </dgm:pt>
    <dgm:pt modelId="{1671CF89-336C-494E-A5BE-D6858773D874}" type="parTrans" cxnId="{303E329D-BE3A-3049-B7E7-CB385D14C003}">
      <dgm:prSet/>
      <dgm:spPr/>
      <dgm:t>
        <a:bodyPr/>
        <a:lstStyle/>
        <a:p>
          <a:endParaRPr kumimoji="1" lang="ja-JP" altLang="en-US"/>
        </a:p>
      </dgm:t>
    </dgm:pt>
    <dgm:pt modelId="{1B842168-4DB6-4047-92A6-28710344D0B3}" type="sibTrans" cxnId="{303E329D-BE3A-3049-B7E7-CB385D14C003}">
      <dgm:prSet/>
      <dgm:spPr/>
      <dgm:t>
        <a:bodyPr/>
        <a:lstStyle/>
        <a:p>
          <a:endParaRPr kumimoji="1" lang="ja-JP" altLang="en-US"/>
        </a:p>
      </dgm:t>
    </dgm:pt>
    <dgm:pt modelId="{A34FA351-0D11-554A-8939-22F50423490D}" type="pres">
      <dgm:prSet presAssocID="{FCC3587E-8AAA-864B-AF1D-8CC2268E6C95}" presName="linearFlow" presStyleCnt="0">
        <dgm:presLayoutVars>
          <dgm:dir/>
          <dgm:animLvl val="lvl"/>
          <dgm:resizeHandles val="exact"/>
        </dgm:presLayoutVars>
      </dgm:prSet>
      <dgm:spPr/>
      <dgm:t>
        <a:bodyPr/>
        <a:lstStyle/>
        <a:p>
          <a:endParaRPr kumimoji="1" lang="ja-JP" altLang="en-US"/>
        </a:p>
      </dgm:t>
    </dgm:pt>
    <dgm:pt modelId="{5B875876-FE0D-1649-8A89-FAE06DF77B59}" type="pres">
      <dgm:prSet presAssocID="{095C27A9-8153-2841-AE7A-2D6F775B1911}" presName="composite" presStyleCnt="0"/>
      <dgm:spPr/>
    </dgm:pt>
    <dgm:pt modelId="{FFF8C2F5-17D5-4645-8F1C-2F0ED1912CCE}" type="pres">
      <dgm:prSet presAssocID="{095C27A9-8153-2841-AE7A-2D6F775B1911}" presName="parentText" presStyleLbl="alignNode1" presStyleIdx="0" presStyleCnt="3">
        <dgm:presLayoutVars>
          <dgm:chMax val="1"/>
          <dgm:bulletEnabled val="1"/>
        </dgm:presLayoutVars>
      </dgm:prSet>
      <dgm:spPr/>
      <dgm:t>
        <a:bodyPr/>
        <a:lstStyle/>
        <a:p>
          <a:endParaRPr kumimoji="1" lang="ja-JP" altLang="en-US"/>
        </a:p>
      </dgm:t>
    </dgm:pt>
    <dgm:pt modelId="{F2F87D0C-C1B3-EB47-AE43-6D22B1425E19}" type="pres">
      <dgm:prSet presAssocID="{095C27A9-8153-2841-AE7A-2D6F775B1911}" presName="descendantText" presStyleLbl="alignAcc1" presStyleIdx="0" presStyleCnt="3" custScaleY="100000" custLinFactNeighborX="6249" custLinFactNeighborY="-336">
        <dgm:presLayoutVars>
          <dgm:bulletEnabled val="1"/>
        </dgm:presLayoutVars>
      </dgm:prSet>
      <dgm:spPr/>
      <dgm:t>
        <a:bodyPr/>
        <a:lstStyle/>
        <a:p>
          <a:endParaRPr kumimoji="1" lang="ja-JP" altLang="en-US"/>
        </a:p>
      </dgm:t>
    </dgm:pt>
    <dgm:pt modelId="{77D15EDD-17D7-7D47-A684-3B50EC831071}" type="pres">
      <dgm:prSet presAssocID="{CDDDEE27-AAFD-124F-935D-31A488C48D15}" presName="sp" presStyleCnt="0"/>
      <dgm:spPr/>
    </dgm:pt>
    <dgm:pt modelId="{031FB1DF-DA7C-704E-BE02-69F595516461}" type="pres">
      <dgm:prSet presAssocID="{FF5E6B0A-02A9-804B-BDF4-BD96850AAC9B}" presName="composite" presStyleCnt="0"/>
      <dgm:spPr/>
    </dgm:pt>
    <dgm:pt modelId="{85E1AA31-5110-254E-8F7B-6BF4C2496228}" type="pres">
      <dgm:prSet presAssocID="{FF5E6B0A-02A9-804B-BDF4-BD96850AAC9B}" presName="parentText" presStyleLbl="alignNode1" presStyleIdx="1" presStyleCnt="3">
        <dgm:presLayoutVars>
          <dgm:chMax val="1"/>
          <dgm:bulletEnabled val="1"/>
        </dgm:presLayoutVars>
      </dgm:prSet>
      <dgm:spPr/>
      <dgm:t>
        <a:bodyPr/>
        <a:lstStyle/>
        <a:p>
          <a:endParaRPr kumimoji="1" lang="ja-JP" altLang="en-US"/>
        </a:p>
      </dgm:t>
    </dgm:pt>
    <dgm:pt modelId="{2EAAA0AD-37F3-8144-B29D-467D25B6AC39}" type="pres">
      <dgm:prSet presAssocID="{FF5E6B0A-02A9-804B-BDF4-BD96850AAC9B}" presName="descendantText" presStyleLbl="alignAcc1" presStyleIdx="1" presStyleCnt="3">
        <dgm:presLayoutVars>
          <dgm:bulletEnabled val="1"/>
        </dgm:presLayoutVars>
      </dgm:prSet>
      <dgm:spPr/>
      <dgm:t>
        <a:bodyPr/>
        <a:lstStyle/>
        <a:p>
          <a:endParaRPr kumimoji="1" lang="ja-JP" altLang="en-US"/>
        </a:p>
      </dgm:t>
    </dgm:pt>
    <dgm:pt modelId="{53D966A5-6810-2D4F-B261-E19E6A6154C0}" type="pres">
      <dgm:prSet presAssocID="{4AC4E90F-3428-174F-8B82-38AF5C894A31}" presName="sp" presStyleCnt="0"/>
      <dgm:spPr/>
    </dgm:pt>
    <dgm:pt modelId="{16DE1B93-A072-2A44-9EE6-6B2219AC1DB3}" type="pres">
      <dgm:prSet presAssocID="{FC4FD46F-7815-934E-8D26-3E9B3F635237}" presName="composite" presStyleCnt="0"/>
      <dgm:spPr/>
    </dgm:pt>
    <dgm:pt modelId="{6889C66F-FBF1-054E-9F84-A07FE770CA3A}" type="pres">
      <dgm:prSet presAssocID="{FC4FD46F-7815-934E-8D26-3E9B3F635237}" presName="parentText" presStyleLbl="alignNode1" presStyleIdx="2" presStyleCnt="3">
        <dgm:presLayoutVars>
          <dgm:chMax val="1"/>
          <dgm:bulletEnabled val="1"/>
        </dgm:presLayoutVars>
      </dgm:prSet>
      <dgm:spPr/>
      <dgm:t>
        <a:bodyPr/>
        <a:lstStyle/>
        <a:p>
          <a:endParaRPr kumimoji="1" lang="ja-JP" altLang="en-US"/>
        </a:p>
      </dgm:t>
    </dgm:pt>
    <dgm:pt modelId="{915521EC-28DF-9C48-994D-48C9D18B2988}" type="pres">
      <dgm:prSet presAssocID="{FC4FD46F-7815-934E-8D26-3E9B3F635237}" presName="descendantText" presStyleLbl="alignAcc1" presStyleIdx="2" presStyleCnt="3">
        <dgm:presLayoutVars>
          <dgm:bulletEnabled val="1"/>
        </dgm:presLayoutVars>
      </dgm:prSet>
      <dgm:spPr/>
      <dgm:t>
        <a:bodyPr/>
        <a:lstStyle/>
        <a:p>
          <a:endParaRPr kumimoji="1" lang="ja-JP" altLang="en-US"/>
        </a:p>
      </dgm:t>
    </dgm:pt>
  </dgm:ptLst>
  <dgm:cxnLst>
    <dgm:cxn modelId="{AEA557AF-69F0-4E4C-A792-3239BA6A9C13}" type="presOf" srcId="{F1924F77-19FE-FC4D-8D3A-A4FDC999BE49}" destId="{F2F87D0C-C1B3-EB47-AE43-6D22B1425E19}" srcOrd="0" destOrd="1" presId="urn:microsoft.com/office/officeart/2005/8/layout/chevron2"/>
    <dgm:cxn modelId="{2C66B836-3DFC-B549-866C-B9A0DF9E62E8}" type="presOf" srcId="{FC4FD46F-7815-934E-8D26-3E9B3F635237}" destId="{6889C66F-FBF1-054E-9F84-A07FE770CA3A}" srcOrd="0" destOrd="0" presId="urn:microsoft.com/office/officeart/2005/8/layout/chevron2"/>
    <dgm:cxn modelId="{1EB35B8B-2B49-7242-936F-7CBCFEC02208}" type="presOf" srcId="{FCC3587E-8AAA-864B-AF1D-8CC2268E6C95}" destId="{A34FA351-0D11-554A-8939-22F50423490D}" srcOrd="0" destOrd="0" presId="urn:microsoft.com/office/officeart/2005/8/layout/chevron2"/>
    <dgm:cxn modelId="{353ACE30-3DE6-1640-A5B0-9740BD2E56F9}" type="presOf" srcId="{FF5E6B0A-02A9-804B-BDF4-BD96850AAC9B}" destId="{85E1AA31-5110-254E-8F7B-6BF4C2496228}" srcOrd="0" destOrd="0" presId="urn:microsoft.com/office/officeart/2005/8/layout/chevron2"/>
    <dgm:cxn modelId="{5E0A05A8-2F02-2148-B057-F08B09390860}" srcId="{FC4FD46F-7815-934E-8D26-3E9B3F635237}" destId="{29B6A606-3ACC-BE40-8388-E1A7BFB5FCDC}" srcOrd="1" destOrd="0" parTransId="{A0DE80D2-0907-3E47-BD21-8A5BEA59C8D1}" sibTransId="{87FA2693-2F86-5744-A06A-B4FDF8504675}"/>
    <dgm:cxn modelId="{303E329D-BE3A-3049-B7E7-CB385D14C003}" srcId="{29B6A606-3ACC-BE40-8388-E1A7BFB5FCDC}" destId="{69DFCDF5-575D-AA44-B843-C4E9F33A01E0}" srcOrd="1" destOrd="0" parTransId="{1671CF89-336C-494E-A5BE-D6858773D874}" sibTransId="{1B842168-4DB6-4047-92A6-28710344D0B3}"/>
    <dgm:cxn modelId="{7185B792-C991-5741-889A-BEB6E4CD6BFE}" srcId="{FCC3587E-8AAA-864B-AF1D-8CC2268E6C95}" destId="{095C27A9-8153-2841-AE7A-2D6F775B1911}" srcOrd="0" destOrd="0" parTransId="{053600EE-3950-3748-8E0F-9A693F29690F}" sibTransId="{CDDDEE27-AAFD-124F-935D-31A488C48D15}"/>
    <dgm:cxn modelId="{B8B1BF7E-888A-6344-949B-D14FB6662FFA}" type="presOf" srcId="{784CEC61-F350-CA4A-A71F-142FDAC3E901}" destId="{F2F87D0C-C1B3-EB47-AE43-6D22B1425E19}" srcOrd="0" destOrd="0" presId="urn:microsoft.com/office/officeart/2005/8/layout/chevron2"/>
    <dgm:cxn modelId="{BB111E51-B602-0544-B9CE-8372C2915EE4}" srcId="{095C27A9-8153-2841-AE7A-2D6F775B1911}" destId="{784CEC61-F350-CA4A-A71F-142FDAC3E901}" srcOrd="0" destOrd="0" parTransId="{43B508CC-F92A-274F-A476-C6F67F584A18}" sibTransId="{73B689D4-8A45-D646-B210-9502D2A3F4E9}"/>
    <dgm:cxn modelId="{B2400095-F83A-E449-AF58-D5158869E058}" type="presOf" srcId="{69DFCDF5-575D-AA44-B843-C4E9F33A01E0}" destId="{915521EC-28DF-9C48-994D-48C9D18B2988}" srcOrd="0" destOrd="3" presId="urn:microsoft.com/office/officeart/2005/8/layout/chevron2"/>
    <dgm:cxn modelId="{FA9DD632-001B-D945-9AA7-829936878A70}" type="presOf" srcId="{095C27A9-8153-2841-AE7A-2D6F775B1911}" destId="{FFF8C2F5-17D5-4645-8F1C-2F0ED1912CCE}" srcOrd="0" destOrd="0" presId="urn:microsoft.com/office/officeart/2005/8/layout/chevron2"/>
    <dgm:cxn modelId="{DFA01D65-E37D-F14C-A19F-4B091B74D10F}" srcId="{29B6A606-3ACC-BE40-8388-E1A7BFB5FCDC}" destId="{96806065-70A4-574D-AAF3-B63353DDCED8}" srcOrd="0" destOrd="0" parTransId="{7D7DBBC2-7E3B-F846-A2AD-D3CC94D9B1A6}" sibTransId="{ED9CE28D-DE7E-E446-ACCB-A625DFC2B0F5}"/>
    <dgm:cxn modelId="{FD3EE43C-1825-AE48-957E-1AB21D9D9FD1}" srcId="{FF5E6B0A-02A9-804B-BDF4-BD96850AAC9B}" destId="{98997C89-AAAF-9348-AD6E-8E6FF8A4A5D3}" srcOrd="1" destOrd="0" parTransId="{7B1C2A1E-5002-584F-9558-9F8C35284D2E}" sibTransId="{EAD65201-A830-174B-9250-E0AC9B2DAD86}"/>
    <dgm:cxn modelId="{2F127889-D8DE-4340-A962-C16EC728CC2D}" type="presOf" srcId="{9CBFBCF3-0C32-E743-B30E-61530CA15456}" destId="{2EAAA0AD-37F3-8144-B29D-467D25B6AC39}" srcOrd="0" destOrd="2" presId="urn:microsoft.com/office/officeart/2005/8/layout/chevron2"/>
    <dgm:cxn modelId="{F054C03B-2865-354D-9448-2512542A06C3}" type="presOf" srcId="{6CB42DC4-2E51-AF4F-A022-35ED144B382B}" destId="{2EAAA0AD-37F3-8144-B29D-467D25B6AC39}" srcOrd="0" destOrd="0" presId="urn:microsoft.com/office/officeart/2005/8/layout/chevron2"/>
    <dgm:cxn modelId="{20C8799D-0E51-1F44-B080-1DCE577F64CB}" type="presOf" srcId="{96806065-70A4-574D-AAF3-B63353DDCED8}" destId="{915521EC-28DF-9C48-994D-48C9D18B2988}" srcOrd="0" destOrd="2" presId="urn:microsoft.com/office/officeart/2005/8/layout/chevron2"/>
    <dgm:cxn modelId="{771EBC4D-6929-B545-B8F3-A79857B7307D}" type="presOf" srcId="{98997C89-AAAF-9348-AD6E-8E6FF8A4A5D3}" destId="{2EAAA0AD-37F3-8144-B29D-467D25B6AC39}" srcOrd="0" destOrd="1" presId="urn:microsoft.com/office/officeart/2005/8/layout/chevron2"/>
    <dgm:cxn modelId="{32A08B70-74C7-5F43-86E1-27D4953F343B}" type="presOf" srcId="{40803B97-2FEA-754E-AC79-90EC97DF66B7}" destId="{915521EC-28DF-9C48-994D-48C9D18B2988}" srcOrd="0" destOrd="0" presId="urn:microsoft.com/office/officeart/2005/8/layout/chevron2"/>
    <dgm:cxn modelId="{0A30D731-F4A4-674F-8FBA-72354246E2E8}" srcId="{FC4FD46F-7815-934E-8D26-3E9B3F635237}" destId="{40803B97-2FEA-754E-AC79-90EC97DF66B7}" srcOrd="0" destOrd="0" parTransId="{BA7E5A64-ABAF-1848-9A8E-DEB30597D8CE}" sibTransId="{71339F9D-5C21-E14D-B4D8-11E7E84D64FF}"/>
    <dgm:cxn modelId="{1AC19C52-2B52-C048-9BC5-38656EEA4918}" type="presOf" srcId="{29B6A606-3ACC-BE40-8388-E1A7BFB5FCDC}" destId="{915521EC-28DF-9C48-994D-48C9D18B2988}" srcOrd="0" destOrd="1" presId="urn:microsoft.com/office/officeart/2005/8/layout/chevron2"/>
    <dgm:cxn modelId="{09FAA2CC-87BE-6C47-8BAD-8E1807F575E1}" srcId="{FF5E6B0A-02A9-804B-BDF4-BD96850AAC9B}" destId="{9CBFBCF3-0C32-E743-B30E-61530CA15456}" srcOrd="2" destOrd="0" parTransId="{DD0FAEC9-CCB8-9142-8173-8A31A14C5CD9}" sibTransId="{6C304A84-856A-534D-AD3F-8158E05B261E}"/>
    <dgm:cxn modelId="{174924D7-AB69-A347-9153-C7DF6CCCBAC0}" srcId="{FCC3587E-8AAA-864B-AF1D-8CC2268E6C95}" destId="{FC4FD46F-7815-934E-8D26-3E9B3F635237}" srcOrd="2" destOrd="0" parTransId="{8B8F5677-143F-BA4B-8482-079DB792AB7A}" sibTransId="{C39E97CC-EE8B-314C-BEC3-3119E0F935E3}"/>
    <dgm:cxn modelId="{A243360C-0AD2-6C46-A9B3-88B25DE4FDD5}" srcId="{FF5E6B0A-02A9-804B-BDF4-BD96850AAC9B}" destId="{6CB42DC4-2E51-AF4F-A022-35ED144B382B}" srcOrd="0" destOrd="0" parTransId="{48E6D9E9-2675-E146-BB7F-EF7E23D45057}" sibTransId="{3F08DA93-DFB3-2F41-BF9D-7E640914EC3D}"/>
    <dgm:cxn modelId="{641426BD-43B1-CA4B-B997-21BD91558613}" srcId="{FF5E6B0A-02A9-804B-BDF4-BD96850AAC9B}" destId="{4E691434-3BD5-F64C-A98B-74A424012D24}" srcOrd="3" destOrd="0" parTransId="{403465FC-CA2D-6C4B-94E3-C9877C0E724B}" sibTransId="{9D509DE3-5EBA-F241-8382-AAC8C499E249}"/>
    <dgm:cxn modelId="{C29AAE20-72BC-9B41-8A33-AB81D74C77B0}" srcId="{095C27A9-8153-2841-AE7A-2D6F775B1911}" destId="{F1924F77-19FE-FC4D-8D3A-A4FDC999BE49}" srcOrd="1" destOrd="0" parTransId="{A5DDDCB0-0C55-7A47-9F1B-40F31657EAFF}" sibTransId="{7EF61ABE-B5EC-F44F-826E-908A62604818}"/>
    <dgm:cxn modelId="{B5C366B6-048B-3742-AA08-0084DFB652CC}" type="presOf" srcId="{4E691434-3BD5-F64C-A98B-74A424012D24}" destId="{2EAAA0AD-37F3-8144-B29D-467D25B6AC39}" srcOrd="0" destOrd="3" presId="urn:microsoft.com/office/officeart/2005/8/layout/chevron2"/>
    <dgm:cxn modelId="{DCDE05EC-A45F-8C48-B689-DC5602D21D65}" srcId="{FCC3587E-8AAA-864B-AF1D-8CC2268E6C95}" destId="{FF5E6B0A-02A9-804B-BDF4-BD96850AAC9B}" srcOrd="1" destOrd="0" parTransId="{426DEC72-8AB6-474C-BA9A-FF746BA01D9B}" sibTransId="{4AC4E90F-3428-174F-8B82-38AF5C894A31}"/>
    <dgm:cxn modelId="{D2067F4F-DAC8-DB4F-8BC8-4EDB85C85751}" type="presParOf" srcId="{A34FA351-0D11-554A-8939-22F50423490D}" destId="{5B875876-FE0D-1649-8A89-FAE06DF77B59}" srcOrd="0" destOrd="0" presId="urn:microsoft.com/office/officeart/2005/8/layout/chevron2"/>
    <dgm:cxn modelId="{AB6F4AF0-D117-4D4B-BF41-E1E90811C756}" type="presParOf" srcId="{5B875876-FE0D-1649-8A89-FAE06DF77B59}" destId="{FFF8C2F5-17D5-4645-8F1C-2F0ED1912CCE}" srcOrd="0" destOrd="0" presId="urn:microsoft.com/office/officeart/2005/8/layout/chevron2"/>
    <dgm:cxn modelId="{EA4CB31A-B0F4-6049-8BE2-8278059950A9}" type="presParOf" srcId="{5B875876-FE0D-1649-8A89-FAE06DF77B59}" destId="{F2F87D0C-C1B3-EB47-AE43-6D22B1425E19}" srcOrd="1" destOrd="0" presId="urn:microsoft.com/office/officeart/2005/8/layout/chevron2"/>
    <dgm:cxn modelId="{CBC2E976-1805-7745-9F27-C0EAE696947C}" type="presParOf" srcId="{A34FA351-0D11-554A-8939-22F50423490D}" destId="{77D15EDD-17D7-7D47-A684-3B50EC831071}" srcOrd="1" destOrd="0" presId="urn:microsoft.com/office/officeart/2005/8/layout/chevron2"/>
    <dgm:cxn modelId="{57F968E4-51D6-074E-873F-1AF16DC2F6DA}" type="presParOf" srcId="{A34FA351-0D11-554A-8939-22F50423490D}" destId="{031FB1DF-DA7C-704E-BE02-69F595516461}" srcOrd="2" destOrd="0" presId="urn:microsoft.com/office/officeart/2005/8/layout/chevron2"/>
    <dgm:cxn modelId="{66AFED69-E092-DB44-99BD-11E95D2631F5}" type="presParOf" srcId="{031FB1DF-DA7C-704E-BE02-69F595516461}" destId="{85E1AA31-5110-254E-8F7B-6BF4C2496228}" srcOrd="0" destOrd="0" presId="urn:microsoft.com/office/officeart/2005/8/layout/chevron2"/>
    <dgm:cxn modelId="{FDB67245-A425-5143-B4EF-01277F50D0F0}" type="presParOf" srcId="{031FB1DF-DA7C-704E-BE02-69F595516461}" destId="{2EAAA0AD-37F3-8144-B29D-467D25B6AC39}" srcOrd="1" destOrd="0" presId="urn:microsoft.com/office/officeart/2005/8/layout/chevron2"/>
    <dgm:cxn modelId="{9F3A05F4-ACA5-964E-9A1A-46A4D3E2DF50}" type="presParOf" srcId="{A34FA351-0D11-554A-8939-22F50423490D}" destId="{53D966A5-6810-2D4F-B261-E19E6A6154C0}" srcOrd="3" destOrd="0" presId="urn:microsoft.com/office/officeart/2005/8/layout/chevron2"/>
    <dgm:cxn modelId="{B285D9E9-798A-FB48-8DCA-6D25224DA0FF}" type="presParOf" srcId="{A34FA351-0D11-554A-8939-22F50423490D}" destId="{16DE1B93-A072-2A44-9EE6-6B2219AC1DB3}" srcOrd="4" destOrd="0" presId="urn:microsoft.com/office/officeart/2005/8/layout/chevron2"/>
    <dgm:cxn modelId="{C20ADA64-1EFA-314E-AA2B-1D7B0E27D1A7}" type="presParOf" srcId="{16DE1B93-A072-2A44-9EE6-6B2219AC1DB3}" destId="{6889C66F-FBF1-054E-9F84-A07FE770CA3A}" srcOrd="0" destOrd="0" presId="urn:microsoft.com/office/officeart/2005/8/layout/chevron2"/>
    <dgm:cxn modelId="{1BBA7905-0183-0244-9A15-C989726CA9AC}" type="presParOf" srcId="{16DE1B93-A072-2A44-9EE6-6B2219AC1DB3}" destId="{915521EC-28DF-9C48-994D-48C9D18B298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C3587E-8AAA-864B-AF1D-8CC2268E6C95}"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kumimoji="1" lang="ja-JP" altLang="en-US"/>
        </a:p>
      </dgm:t>
    </dgm:pt>
    <dgm:pt modelId="{095C27A9-8153-2841-AE7A-2D6F775B1911}">
      <dgm:prSet phldrT="[テキスト]"/>
      <dgm:spPr/>
      <dgm:t>
        <a:bodyPr/>
        <a:lstStyle/>
        <a:p>
          <a:r>
            <a:rPr kumimoji="1" lang="en-US" altLang="ja-JP" dirty="0" smtClean="0"/>
            <a:t>2000 </a:t>
          </a:r>
          <a:r>
            <a:rPr kumimoji="1" lang="ja-JP" altLang="en-US" dirty="0" smtClean="0"/>
            <a:t>年代</a:t>
          </a:r>
          <a:endParaRPr kumimoji="1" lang="en-US" altLang="ja-JP" dirty="0" smtClean="0"/>
        </a:p>
      </dgm:t>
    </dgm:pt>
    <dgm:pt modelId="{053600EE-3950-3748-8E0F-9A693F29690F}" type="parTrans" cxnId="{7185B792-C991-5741-889A-BEB6E4CD6BFE}">
      <dgm:prSet/>
      <dgm:spPr/>
      <dgm:t>
        <a:bodyPr/>
        <a:lstStyle/>
        <a:p>
          <a:endParaRPr kumimoji="1" lang="ja-JP" altLang="en-US"/>
        </a:p>
      </dgm:t>
    </dgm:pt>
    <dgm:pt modelId="{CDDDEE27-AAFD-124F-935D-31A488C48D15}" type="sibTrans" cxnId="{7185B792-C991-5741-889A-BEB6E4CD6BFE}">
      <dgm:prSet/>
      <dgm:spPr/>
      <dgm:t>
        <a:bodyPr/>
        <a:lstStyle/>
        <a:p>
          <a:endParaRPr kumimoji="1" lang="ja-JP" altLang="en-US"/>
        </a:p>
      </dgm:t>
    </dgm:pt>
    <dgm:pt modelId="{784CEC61-F350-CA4A-A71F-142FDAC3E901}">
      <dgm:prSet phldrT="[テキスト]"/>
      <dgm:spPr/>
      <dgm:t>
        <a:bodyPr/>
        <a:lstStyle/>
        <a:p>
          <a:r>
            <a:rPr kumimoji="1" lang="ja-JP" altLang="en-US" dirty="0" smtClean="0"/>
            <a:t>気候モデルにおける海氷の取り扱い</a:t>
          </a:r>
          <a:endParaRPr kumimoji="1" lang="ja-JP" altLang="en-US" dirty="0"/>
        </a:p>
      </dgm:t>
    </dgm:pt>
    <dgm:pt modelId="{43B508CC-F92A-274F-A476-C6F67F584A18}" type="parTrans" cxnId="{BB111E51-B602-0544-B9CE-8372C2915EE4}">
      <dgm:prSet/>
      <dgm:spPr/>
      <dgm:t>
        <a:bodyPr/>
        <a:lstStyle/>
        <a:p>
          <a:endParaRPr kumimoji="1" lang="ja-JP" altLang="en-US"/>
        </a:p>
      </dgm:t>
    </dgm:pt>
    <dgm:pt modelId="{73B689D4-8A45-D646-B210-9502D2A3F4E9}" type="sibTrans" cxnId="{BB111E51-B602-0544-B9CE-8372C2915EE4}">
      <dgm:prSet/>
      <dgm:spPr/>
      <dgm:t>
        <a:bodyPr/>
        <a:lstStyle/>
        <a:p>
          <a:endParaRPr kumimoji="1" lang="ja-JP" altLang="en-US"/>
        </a:p>
      </dgm:t>
    </dgm:pt>
    <dgm:pt modelId="{B205F660-2CCE-064E-A22F-A780F5DE1B88}">
      <dgm:prSet phldrT="[テキスト]"/>
      <dgm:spPr/>
      <dgm:t>
        <a:bodyPr/>
        <a:lstStyle/>
        <a:p>
          <a:r>
            <a:rPr kumimoji="1" lang="ja-JP" altLang="en-US" dirty="0" smtClean="0"/>
            <a:t>海氷の厚さの分布関数の導入</a:t>
          </a:r>
          <a:r>
            <a:rPr kumimoji="1" lang="en-US" altLang="ja-JP" dirty="0" smtClean="0"/>
            <a:t>(</a:t>
          </a:r>
          <a:r>
            <a:rPr kumimoji="1" lang="en-US" altLang="ja-JP" dirty="0" err="1" smtClean="0"/>
            <a:t>Bitz</a:t>
          </a:r>
          <a:r>
            <a:rPr kumimoji="1" lang="en-US" altLang="ja-JP" dirty="0" smtClean="0"/>
            <a:t> et al, 2001)</a:t>
          </a:r>
          <a:endParaRPr kumimoji="1" lang="ja-JP" altLang="en-US" dirty="0"/>
        </a:p>
      </dgm:t>
    </dgm:pt>
    <dgm:pt modelId="{8FE0B6C5-ED51-4C40-9D12-C2667B301E03}" type="parTrans" cxnId="{C9361C58-5F19-4343-A9D2-1242330AD732}">
      <dgm:prSet/>
      <dgm:spPr/>
      <dgm:t>
        <a:bodyPr/>
        <a:lstStyle/>
        <a:p>
          <a:endParaRPr kumimoji="1" lang="ja-JP" altLang="en-US"/>
        </a:p>
      </dgm:t>
    </dgm:pt>
    <dgm:pt modelId="{801E3C1F-2C71-AF43-8B97-AC782BE8FB22}" type="sibTrans" cxnId="{C9361C58-5F19-4343-A9D2-1242330AD732}">
      <dgm:prSet/>
      <dgm:spPr/>
      <dgm:t>
        <a:bodyPr/>
        <a:lstStyle/>
        <a:p>
          <a:endParaRPr kumimoji="1" lang="ja-JP" altLang="en-US"/>
        </a:p>
      </dgm:t>
    </dgm:pt>
    <dgm:pt modelId="{4C7FAC07-2A3C-FA46-BB51-BD794756C178}">
      <dgm:prSet phldrT="[テキスト]"/>
      <dgm:spPr/>
      <dgm:t>
        <a:bodyPr/>
        <a:lstStyle/>
        <a:p>
          <a:r>
            <a:rPr kumimoji="1" lang="ja-JP" altLang="en-US" dirty="0" smtClean="0"/>
            <a:t>海氷の内部応力の考慮</a:t>
          </a:r>
          <a:r>
            <a:rPr kumimoji="1" lang="en-US" altLang="ja-JP" dirty="0" smtClean="0"/>
            <a:t>  </a:t>
          </a:r>
          <a:endParaRPr kumimoji="1" lang="ja-JP" altLang="en-US" dirty="0"/>
        </a:p>
      </dgm:t>
    </dgm:pt>
    <dgm:pt modelId="{10D4EC1B-3723-434C-89A6-7D1EE2655C64}" type="parTrans" cxnId="{FBAD6A88-A130-6E45-AD34-459F7D83E7F6}">
      <dgm:prSet/>
      <dgm:spPr/>
      <dgm:t>
        <a:bodyPr/>
        <a:lstStyle/>
        <a:p>
          <a:endParaRPr kumimoji="1" lang="ja-JP" altLang="en-US"/>
        </a:p>
      </dgm:t>
    </dgm:pt>
    <dgm:pt modelId="{31D6F0FE-B7F8-D048-87D3-F1C86F113D43}" type="sibTrans" cxnId="{FBAD6A88-A130-6E45-AD34-459F7D83E7F6}">
      <dgm:prSet/>
      <dgm:spPr/>
      <dgm:t>
        <a:bodyPr/>
        <a:lstStyle/>
        <a:p>
          <a:endParaRPr kumimoji="1" lang="ja-JP" altLang="en-US"/>
        </a:p>
      </dgm:t>
    </dgm:pt>
    <dgm:pt modelId="{E3049FBE-F689-864F-BE7E-70576EF58D7C}">
      <dgm:prSet phldrT="[テキスト]"/>
      <dgm:spPr/>
      <dgm:t>
        <a:bodyPr/>
        <a:lstStyle/>
        <a:p>
          <a:r>
            <a:rPr kumimoji="1" lang="en-US" altLang="ja-JP" dirty="0" smtClean="0"/>
            <a:t>1990</a:t>
          </a:r>
          <a:r>
            <a:rPr kumimoji="1" lang="ja-JP" altLang="en-US" dirty="0" smtClean="0"/>
            <a:t> 年代</a:t>
          </a:r>
          <a:endParaRPr kumimoji="1" lang="ja-JP" altLang="en-US" dirty="0"/>
        </a:p>
      </dgm:t>
    </dgm:pt>
    <dgm:pt modelId="{968ADEE2-22A5-BA4A-9A40-FDC2CEBF4F16}" type="parTrans" cxnId="{A168B589-D6F8-5147-A193-7EC376C7880F}">
      <dgm:prSet/>
      <dgm:spPr/>
      <dgm:t>
        <a:bodyPr/>
        <a:lstStyle/>
        <a:p>
          <a:endParaRPr kumimoji="1" lang="ja-JP" altLang="en-US"/>
        </a:p>
      </dgm:t>
    </dgm:pt>
    <dgm:pt modelId="{37D9AF06-43B9-9E4D-A78A-198BEE236E8C}" type="sibTrans" cxnId="{A168B589-D6F8-5147-A193-7EC376C7880F}">
      <dgm:prSet/>
      <dgm:spPr/>
      <dgm:t>
        <a:bodyPr/>
        <a:lstStyle/>
        <a:p>
          <a:endParaRPr kumimoji="1" lang="ja-JP" altLang="en-US"/>
        </a:p>
      </dgm:t>
    </dgm:pt>
    <dgm:pt modelId="{C4ECD075-8FD3-BC49-B15A-85802D16262D}">
      <dgm:prSet phldrT="[テキスト]"/>
      <dgm:spPr/>
      <dgm:t>
        <a:bodyPr/>
        <a:lstStyle/>
        <a:p>
          <a:r>
            <a:rPr kumimoji="1" lang="en-US" altLang="ja-JP" dirty="0" err="1" smtClean="0"/>
            <a:t>Cavitating</a:t>
          </a:r>
          <a:r>
            <a:rPr kumimoji="1" lang="en-US" altLang="ja-JP" dirty="0" smtClean="0"/>
            <a:t> fluid </a:t>
          </a:r>
          <a:r>
            <a:rPr kumimoji="1" lang="ja-JP" altLang="en-US" dirty="0" smtClean="0"/>
            <a:t>モデル</a:t>
          </a:r>
          <a:r>
            <a:rPr kumimoji="1" lang="en-US" altLang="ja-JP" dirty="0" smtClean="0"/>
            <a:t>(</a:t>
          </a:r>
          <a:r>
            <a:rPr kumimoji="1" lang="en-US" altLang="ja-JP" dirty="0" err="1" smtClean="0"/>
            <a:t>Flato</a:t>
          </a:r>
          <a:r>
            <a:rPr kumimoji="1" lang="en-US" altLang="ja-JP" dirty="0" smtClean="0"/>
            <a:t> and </a:t>
          </a:r>
          <a:r>
            <a:rPr kumimoji="1" lang="en-US" altLang="ja-JP" dirty="0" err="1" smtClean="0"/>
            <a:t>Hibler</a:t>
          </a:r>
          <a:r>
            <a:rPr kumimoji="1" lang="en-US" altLang="ja-JP" dirty="0" smtClean="0"/>
            <a:t>, 1992)</a:t>
          </a:r>
          <a:endParaRPr kumimoji="1" lang="ja-JP" altLang="en-US" dirty="0"/>
        </a:p>
      </dgm:t>
    </dgm:pt>
    <dgm:pt modelId="{F4E5E87B-7BAB-FE4F-A9EB-4EA61385B60F}" type="parTrans" cxnId="{997C5018-FD9D-F346-AAC2-3B6A885A05B5}">
      <dgm:prSet/>
      <dgm:spPr/>
      <dgm:t>
        <a:bodyPr/>
        <a:lstStyle/>
        <a:p>
          <a:endParaRPr kumimoji="1" lang="ja-JP" altLang="en-US"/>
        </a:p>
      </dgm:t>
    </dgm:pt>
    <dgm:pt modelId="{E7F009F6-2CFB-3A4A-A262-8D4A6D4DCC6E}" type="sibTrans" cxnId="{997C5018-FD9D-F346-AAC2-3B6A885A05B5}">
      <dgm:prSet/>
      <dgm:spPr/>
      <dgm:t>
        <a:bodyPr/>
        <a:lstStyle/>
        <a:p>
          <a:endParaRPr kumimoji="1" lang="ja-JP" altLang="en-US"/>
        </a:p>
      </dgm:t>
    </dgm:pt>
    <dgm:pt modelId="{84503067-E8FB-8F45-AC64-C217BF838DF2}">
      <dgm:prSet phldrT="[テキスト]"/>
      <dgm:spPr/>
      <dgm:t>
        <a:bodyPr/>
        <a:lstStyle/>
        <a:p>
          <a:r>
            <a:rPr kumimoji="1" lang="ja-JP" altLang="en-US" dirty="0" smtClean="0"/>
            <a:t>弾粘塑性体モデル</a:t>
          </a:r>
          <a:r>
            <a:rPr kumimoji="1" lang="en-US" altLang="ja-JP" dirty="0" smtClean="0"/>
            <a:t>(</a:t>
          </a:r>
          <a:r>
            <a:rPr kumimoji="1" lang="en-US" altLang="ja-JP" dirty="0" err="1" smtClean="0"/>
            <a:t>Hunke</a:t>
          </a:r>
          <a:r>
            <a:rPr kumimoji="1" lang="en-US" altLang="ja-JP" dirty="0" smtClean="0"/>
            <a:t> and </a:t>
          </a:r>
          <a:r>
            <a:rPr kumimoji="1" lang="en-US" altLang="ja-JP" dirty="0" err="1" smtClean="0"/>
            <a:t>Dukowics</a:t>
          </a:r>
          <a:r>
            <a:rPr kumimoji="1" lang="en-US" altLang="ja-JP" dirty="0" smtClean="0"/>
            <a:t>, 1997</a:t>
          </a:r>
          <a:endParaRPr kumimoji="1" lang="ja-JP" altLang="en-US" dirty="0"/>
        </a:p>
      </dgm:t>
    </dgm:pt>
    <dgm:pt modelId="{4F345F19-5096-624F-8066-5C9DCA10E50C}" type="parTrans" cxnId="{DEBC213A-48F3-5C48-B9C6-1D2B030EC2CF}">
      <dgm:prSet/>
      <dgm:spPr/>
      <dgm:t>
        <a:bodyPr/>
        <a:lstStyle/>
        <a:p>
          <a:endParaRPr kumimoji="1" lang="ja-JP" altLang="en-US"/>
        </a:p>
      </dgm:t>
    </dgm:pt>
    <dgm:pt modelId="{ED0637C8-8688-0246-85C4-46F510BEC2DC}" type="sibTrans" cxnId="{DEBC213A-48F3-5C48-B9C6-1D2B030EC2CF}">
      <dgm:prSet/>
      <dgm:spPr/>
      <dgm:t>
        <a:bodyPr/>
        <a:lstStyle/>
        <a:p>
          <a:endParaRPr kumimoji="1" lang="ja-JP" altLang="en-US"/>
        </a:p>
      </dgm:t>
    </dgm:pt>
    <dgm:pt modelId="{48C45183-3017-C943-928C-04464D4CE85C}">
      <dgm:prSet phldrT="[テキスト]"/>
      <dgm:spPr/>
      <dgm:t>
        <a:bodyPr/>
        <a:lstStyle/>
        <a:p>
          <a:r>
            <a:rPr kumimoji="1" lang="ja-JP" altLang="en-US" dirty="0" smtClean="0"/>
            <a:t>気候モデルの海氷の取り扱い</a:t>
          </a:r>
          <a:endParaRPr kumimoji="1" lang="ja-JP" altLang="en-US" dirty="0"/>
        </a:p>
      </dgm:t>
    </dgm:pt>
    <dgm:pt modelId="{3D11F4C4-1003-4C42-A1C3-7E1CE48F6EDB}" type="parTrans" cxnId="{A361C8D0-18F4-9741-BCEA-0F6CBD7A43D2}">
      <dgm:prSet/>
      <dgm:spPr/>
      <dgm:t>
        <a:bodyPr/>
        <a:lstStyle/>
        <a:p>
          <a:endParaRPr kumimoji="1" lang="ja-JP" altLang="en-US"/>
        </a:p>
      </dgm:t>
    </dgm:pt>
    <dgm:pt modelId="{2F52F4E5-C4BB-9147-8EFD-5EFA819B87C1}" type="sibTrans" cxnId="{A361C8D0-18F4-9741-BCEA-0F6CBD7A43D2}">
      <dgm:prSet/>
      <dgm:spPr/>
      <dgm:t>
        <a:bodyPr/>
        <a:lstStyle/>
        <a:p>
          <a:endParaRPr kumimoji="1" lang="ja-JP" altLang="en-US"/>
        </a:p>
      </dgm:t>
    </dgm:pt>
    <dgm:pt modelId="{1F686B2E-10EA-644F-A4BE-1463A740104C}">
      <dgm:prSet phldrT="[テキスト]"/>
      <dgm:spPr/>
      <dgm:t>
        <a:bodyPr/>
        <a:lstStyle/>
        <a:p>
          <a:r>
            <a:rPr kumimoji="1" lang="ja-JP" altLang="en-US" dirty="0" smtClean="0"/>
            <a:t>ブラインポケットを考慮した熱力学モデルの導入</a:t>
          </a:r>
          <a:r>
            <a:rPr kumimoji="1" lang="en-US" altLang="ja-JP" dirty="0" smtClean="0"/>
            <a:t>(</a:t>
          </a:r>
          <a:r>
            <a:rPr kumimoji="1" lang="en-US" altLang="ja-JP" dirty="0" err="1" smtClean="0"/>
            <a:t>Bitz</a:t>
          </a:r>
          <a:r>
            <a:rPr kumimoji="1" lang="en-US" altLang="ja-JP" dirty="0" smtClean="0"/>
            <a:t> and Lipscomb, 1999)</a:t>
          </a:r>
          <a:endParaRPr kumimoji="1" lang="ja-JP" altLang="en-US" dirty="0"/>
        </a:p>
      </dgm:t>
    </dgm:pt>
    <dgm:pt modelId="{2FBD976F-758F-D34C-86F7-C5C084174B03}" type="parTrans" cxnId="{49F167B4-D594-624A-8395-69B5FD9AE357}">
      <dgm:prSet/>
      <dgm:spPr/>
      <dgm:t>
        <a:bodyPr/>
        <a:lstStyle/>
        <a:p>
          <a:endParaRPr kumimoji="1" lang="ja-JP" altLang="en-US"/>
        </a:p>
      </dgm:t>
    </dgm:pt>
    <dgm:pt modelId="{44B16746-4741-374C-AF16-E4208356884C}" type="sibTrans" cxnId="{49F167B4-D594-624A-8395-69B5FD9AE357}">
      <dgm:prSet/>
      <dgm:spPr/>
      <dgm:t>
        <a:bodyPr/>
        <a:lstStyle/>
        <a:p>
          <a:endParaRPr kumimoji="1" lang="ja-JP" altLang="en-US"/>
        </a:p>
      </dgm:t>
    </dgm:pt>
    <dgm:pt modelId="{A34FA351-0D11-554A-8939-22F50423490D}" type="pres">
      <dgm:prSet presAssocID="{FCC3587E-8AAA-864B-AF1D-8CC2268E6C95}" presName="linearFlow" presStyleCnt="0">
        <dgm:presLayoutVars>
          <dgm:dir/>
          <dgm:animLvl val="lvl"/>
          <dgm:resizeHandles val="exact"/>
        </dgm:presLayoutVars>
      </dgm:prSet>
      <dgm:spPr/>
      <dgm:t>
        <a:bodyPr/>
        <a:lstStyle/>
        <a:p>
          <a:endParaRPr kumimoji="1" lang="ja-JP" altLang="en-US"/>
        </a:p>
      </dgm:t>
    </dgm:pt>
    <dgm:pt modelId="{543ACEB8-67DF-6648-943D-BCAD6B499514}" type="pres">
      <dgm:prSet presAssocID="{E3049FBE-F689-864F-BE7E-70576EF58D7C}" presName="composite" presStyleCnt="0"/>
      <dgm:spPr/>
    </dgm:pt>
    <dgm:pt modelId="{E95B4580-89B4-4046-ADD6-7D4066376D91}" type="pres">
      <dgm:prSet presAssocID="{E3049FBE-F689-864F-BE7E-70576EF58D7C}" presName="parentText" presStyleLbl="alignNode1" presStyleIdx="0" presStyleCnt="2">
        <dgm:presLayoutVars>
          <dgm:chMax val="1"/>
          <dgm:bulletEnabled val="1"/>
        </dgm:presLayoutVars>
      </dgm:prSet>
      <dgm:spPr/>
      <dgm:t>
        <a:bodyPr/>
        <a:lstStyle/>
        <a:p>
          <a:endParaRPr kumimoji="1" lang="ja-JP" altLang="en-US"/>
        </a:p>
      </dgm:t>
    </dgm:pt>
    <dgm:pt modelId="{47FF0222-5B19-CC40-8750-454B70D049DD}" type="pres">
      <dgm:prSet presAssocID="{E3049FBE-F689-864F-BE7E-70576EF58D7C}" presName="descendantText" presStyleLbl="alignAcc1" presStyleIdx="0" presStyleCnt="2" custLinFactNeighborX="0" custLinFactNeighborY="25942">
        <dgm:presLayoutVars>
          <dgm:bulletEnabled val="1"/>
        </dgm:presLayoutVars>
      </dgm:prSet>
      <dgm:spPr/>
      <dgm:t>
        <a:bodyPr/>
        <a:lstStyle/>
        <a:p>
          <a:endParaRPr kumimoji="1" lang="ja-JP" altLang="en-US"/>
        </a:p>
      </dgm:t>
    </dgm:pt>
    <dgm:pt modelId="{74DE9B75-C2C0-AA48-B1B8-0A3EE4FF41EF}" type="pres">
      <dgm:prSet presAssocID="{37D9AF06-43B9-9E4D-A78A-198BEE236E8C}" presName="sp" presStyleCnt="0"/>
      <dgm:spPr/>
    </dgm:pt>
    <dgm:pt modelId="{5B875876-FE0D-1649-8A89-FAE06DF77B59}" type="pres">
      <dgm:prSet presAssocID="{095C27A9-8153-2841-AE7A-2D6F775B1911}" presName="composite" presStyleCnt="0"/>
      <dgm:spPr/>
    </dgm:pt>
    <dgm:pt modelId="{FFF8C2F5-17D5-4645-8F1C-2F0ED1912CCE}" type="pres">
      <dgm:prSet presAssocID="{095C27A9-8153-2841-AE7A-2D6F775B1911}" presName="parentText" presStyleLbl="alignNode1" presStyleIdx="1" presStyleCnt="2">
        <dgm:presLayoutVars>
          <dgm:chMax val="1"/>
          <dgm:bulletEnabled val="1"/>
        </dgm:presLayoutVars>
      </dgm:prSet>
      <dgm:spPr/>
      <dgm:t>
        <a:bodyPr/>
        <a:lstStyle/>
        <a:p>
          <a:endParaRPr kumimoji="1" lang="ja-JP" altLang="en-US"/>
        </a:p>
      </dgm:t>
    </dgm:pt>
    <dgm:pt modelId="{F2F87D0C-C1B3-EB47-AE43-6D22B1425E19}" type="pres">
      <dgm:prSet presAssocID="{095C27A9-8153-2841-AE7A-2D6F775B1911}" presName="descendantText" presStyleLbl="alignAcc1" presStyleIdx="1" presStyleCnt="2" custScaleY="100000" custLinFactNeighborX="6249" custLinFactNeighborY="-336">
        <dgm:presLayoutVars>
          <dgm:bulletEnabled val="1"/>
        </dgm:presLayoutVars>
      </dgm:prSet>
      <dgm:spPr/>
      <dgm:t>
        <a:bodyPr/>
        <a:lstStyle/>
        <a:p>
          <a:endParaRPr kumimoji="1" lang="ja-JP" altLang="en-US"/>
        </a:p>
      </dgm:t>
    </dgm:pt>
  </dgm:ptLst>
  <dgm:cxnLst>
    <dgm:cxn modelId="{DEBC213A-48F3-5C48-B9C6-1D2B030EC2CF}" srcId="{E3049FBE-F689-864F-BE7E-70576EF58D7C}" destId="{84503067-E8FB-8F45-AC64-C217BF838DF2}" srcOrd="1" destOrd="0" parTransId="{4F345F19-5096-624F-8066-5C9DCA10E50C}" sibTransId="{ED0637C8-8688-0246-85C4-46F510BEC2DC}"/>
    <dgm:cxn modelId="{CCE3D09A-849D-284B-B7B0-22B371CF0BA6}" type="presOf" srcId="{E3049FBE-F689-864F-BE7E-70576EF58D7C}" destId="{E95B4580-89B4-4046-ADD6-7D4066376D91}" srcOrd="0" destOrd="0" presId="urn:microsoft.com/office/officeart/2005/8/layout/chevron2"/>
    <dgm:cxn modelId="{AE0BCF84-A107-8B44-B3D9-14F87142EAD4}" type="presOf" srcId="{4C7FAC07-2A3C-FA46-BB51-BD794756C178}" destId="{F2F87D0C-C1B3-EB47-AE43-6D22B1425E19}" srcOrd="0" destOrd="2" presId="urn:microsoft.com/office/officeart/2005/8/layout/chevron2"/>
    <dgm:cxn modelId="{BE29D747-2EFD-A54E-AB72-DA1C2FABC9C3}" type="presOf" srcId="{C4ECD075-8FD3-BC49-B15A-85802D16262D}" destId="{47FF0222-5B19-CC40-8750-454B70D049DD}" srcOrd="0" destOrd="0" presId="urn:microsoft.com/office/officeart/2005/8/layout/chevron2"/>
    <dgm:cxn modelId="{68119F64-E1C2-274D-AF2A-21F011C50527}" type="presOf" srcId="{B205F660-2CCE-064E-A22F-A780F5DE1B88}" destId="{F2F87D0C-C1B3-EB47-AE43-6D22B1425E19}" srcOrd="0" destOrd="1" presId="urn:microsoft.com/office/officeart/2005/8/layout/chevron2"/>
    <dgm:cxn modelId="{FE4F927C-7AFA-8447-AAD6-3592D238FCED}" type="presOf" srcId="{784CEC61-F350-CA4A-A71F-142FDAC3E901}" destId="{F2F87D0C-C1B3-EB47-AE43-6D22B1425E19}" srcOrd="0" destOrd="0" presId="urn:microsoft.com/office/officeart/2005/8/layout/chevron2"/>
    <dgm:cxn modelId="{7185B792-C991-5741-889A-BEB6E4CD6BFE}" srcId="{FCC3587E-8AAA-864B-AF1D-8CC2268E6C95}" destId="{095C27A9-8153-2841-AE7A-2D6F775B1911}" srcOrd="1" destOrd="0" parTransId="{053600EE-3950-3748-8E0F-9A693F29690F}" sibTransId="{CDDDEE27-AAFD-124F-935D-31A488C48D15}"/>
    <dgm:cxn modelId="{49F167B4-D594-624A-8395-69B5FD9AE357}" srcId="{48C45183-3017-C943-928C-04464D4CE85C}" destId="{1F686B2E-10EA-644F-A4BE-1463A740104C}" srcOrd="0" destOrd="0" parTransId="{2FBD976F-758F-D34C-86F7-C5C084174B03}" sibTransId="{44B16746-4741-374C-AF16-E4208356884C}"/>
    <dgm:cxn modelId="{A361C8D0-18F4-9741-BCEA-0F6CBD7A43D2}" srcId="{E3049FBE-F689-864F-BE7E-70576EF58D7C}" destId="{48C45183-3017-C943-928C-04464D4CE85C}" srcOrd="2" destOrd="0" parTransId="{3D11F4C4-1003-4C42-A1C3-7E1CE48F6EDB}" sibTransId="{2F52F4E5-C4BB-9147-8EFD-5EFA819B87C1}"/>
    <dgm:cxn modelId="{BB111E51-B602-0544-B9CE-8372C2915EE4}" srcId="{095C27A9-8153-2841-AE7A-2D6F775B1911}" destId="{784CEC61-F350-CA4A-A71F-142FDAC3E901}" srcOrd="0" destOrd="0" parTransId="{43B508CC-F92A-274F-A476-C6F67F584A18}" sibTransId="{73B689D4-8A45-D646-B210-9502D2A3F4E9}"/>
    <dgm:cxn modelId="{F216F470-5CD3-6F4C-BA03-F419D972D4A1}" type="presOf" srcId="{48C45183-3017-C943-928C-04464D4CE85C}" destId="{47FF0222-5B19-CC40-8750-454B70D049DD}" srcOrd="0" destOrd="2" presId="urn:microsoft.com/office/officeart/2005/8/layout/chevron2"/>
    <dgm:cxn modelId="{C9361C58-5F19-4343-A9D2-1242330AD732}" srcId="{784CEC61-F350-CA4A-A71F-142FDAC3E901}" destId="{B205F660-2CCE-064E-A22F-A780F5DE1B88}" srcOrd="0" destOrd="0" parTransId="{8FE0B6C5-ED51-4C40-9D12-C2667B301E03}" sibTransId="{801E3C1F-2C71-AF43-8B97-AC782BE8FB22}"/>
    <dgm:cxn modelId="{AD06AAD3-9AEE-2A40-AAEF-FAFA5AA7A4C6}" type="presOf" srcId="{095C27A9-8153-2841-AE7A-2D6F775B1911}" destId="{FFF8C2F5-17D5-4645-8F1C-2F0ED1912CCE}" srcOrd="0" destOrd="0" presId="urn:microsoft.com/office/officeart/2005/8/layout/chevron2"/>
    <dgm:cxn modelId="{4AD0E2BA-7348-5042-BA6F-D6CAF707AC8B}" type="presOf" srcId="{1F686B2E-10EA-644F-A4BE-1463A740104C}" destId="{47FF0222-5B19-CC40-8750-454B70D049DD}" srcOrd="0" destOrd="3" presId="urn:microsoft.com/office/officeart/2005/8/layout/chevron2"/>
    <dgm:cxn modelId="{A168B589-D6F8-5147-A193-7EC376C7880F}" srcId="{FCC3587E-8AAA-864B-AF1D-8CC2268E6C95}" destId="{E3049FBE-F689-864F-BE7E-70576EF58D7C}" srcOrd="0" destOrd="0" parTransId="{968ADEE2-22A5-BA4A-9A40-FDC2CEBF4F16}" sibTransId="{37D9AF06-43B9-9E4D-A78A-198BEE236E8C}"/>
    <dgm:cxn modelId="{FBAD6A88-A130-6E45-AD34-459F7D83E7F6}" srcId="{784CEC61-F350-CA4A-A71F-142FDAC3E901}" destId="{4C7FAC07-2A3C-FA46-BB51-BD794756C178}" srcOrd="1" destOrd="0" parTransId="{10D4EC1B-3723-434C-89A6-7D1EE2655C64}" sibTransId="{31D6F0FE-B7F8-D048-87D3-F1C86F113D43}"/>
    <dgm:cxn modelId="{7AB01DC2-FB60-8541-ABF5-E86219F2FE41}" type="presOf" srcId="{FCC3587E-8AAA-864B-AF1D-8CC2268E6C95}" destId="{A34FA351-0D11-554A-8939-22F50423490D}" srcOrd="0" destOrd="0" presId="urn:microsoft.com/office/officeart/2005/8/layout/chevron2"/>
    <dgm:cxn modelId="{997C5018-FD9D-F346-AAC2-3B6A885A05B5}" srcId="{E3049FBE-F689-864F-BE7E-70576EF58D7C}" destId="{C4ECD075-8FD3-BC49-B15A-85802D16262D}" srcOrd="0" destOrd="0" parTransId="{F4E5E87B-7BAB-FE4F-A9EB-4EA61385B60F}" sibTransId="{E7F009F6-2CFB-3A4A-A262-8D4A6D4DCC6E}"/>
    <dgm:cxn modelId="{72490315-14C8-0D47-A88D-548741B5501D}" type="presOf" srcId="{84503067-E8FB-8F45-AC64-C217BF838DF2}" destId="{47FF0222-5B19-CC40-8750-454B70D049DD}" srcOrd="0" destOrd="1" presId="urn:microsoft.com/office/officeart/2005/8/layout/chevron2"/>
    <dgm:cxn modelId="{F9FEEB3B-31E3-D84F-BC2F-C433C990A24F}" type="presParOf" srcId="{A34FA351-0D11-554A-8939-22F50423490D}" destId="{543ACEB8-67DF-6648-943D-BCAD6B499514}" srcOrd="0" destOrd="0" presId="urn:microsoft.com/office/officeart/2005/8/layout/chevron2"/>
    <dgm:cxn modelId="{70495343-8F78-DB42-9B76-642824EA4DEF}" type="presParOf" srcId="{543ACEB8-67DF-6648-943D-BCAD6B499514}" destId="{E95B4580-89B4-4046-ADD6-7D4066376D91}" srcOrd="0" destOrd="0" presId="urn:microsoft.com/office/officeart/2005/8/layout/chevron2"/>
    <dgm:cxn modelId="{21C22039-9C0F-204E-82EA-176E880D6396}" type="presParOf" srcId="{543ACEB8-67DF-6648-943D-BCAD6B499514}" destId="{47FF0222-5B19-CC40-8750-454B70D049DD}" srcOrd="1" destOrd="0" presId="urn:microsoft.com/office/officeart/2005/8/layout/chevron2"/>
    <dgm:cxn modelId="{2DDBA5CC-6ECF-2240-8613-A3CBC0A47A48}" type="presParOf" srcId="{A34FA351-0D11-554A-8939-22F50423490D}" destId="{74DE9B75-C2C0-AA48-B1B8-0A3EE4FF41EF}" srcOrd="1" destOrd="0" presId="urn:microsoft.com/office/officeart/2005/8/layout/chevron2"/>
    <dgm:cxn modelId="{9C2280A2-FC80-904B-9192-1DF6CDA65B48}" type="presParOf" srcId="{A34FA351-0D11-554A-8939-22F50423490D}" destId="{5B875876-FE0D-1649-8A89-FAE06DF77B59}" srcOrd="2" destOrd="0" presId="urn:microsoft.com/office/officeart/2005/8/layout/chevron2"/>
    <dgm:cxn modelId="{ED8F7DA9-603D-A344-9773-735243B2FFF3}" type="presParOf" srcId="{5B875876-FE0D-1649-8A89-FAE06DF77B59}" destId="{FFF8C2F5-17D5-4645-8F1C-2F0ED1912CCE}" srcOrd="0" destOrd="0" presId="urn:microsoft.com/office/officeart/2005/8/layout/chevron2"/>
    <dgm:cxn modelId="{B85FE2D8-C2CF-8742-9A4E-B0695799E688}" type="presParOf" srcId="{5B875876-FE0D-1649-8A89-FAE06DF77B59}" destId="{F2F87D0C-C1B3-EB47-AE43-6D22B1425E1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945BA6-5D2F-4441-8998-AA5E6DEC5D47}" type="doc">
      <dgm:prSet loTypeId="urn:microsoft.com/office/officeart/2005/8/layout/process1" loCatId="" qsTypeId="urn:microsoft.com/office/officeart/2005/8/quickstyle/simple4" qsCatId="simple" csTypeId="urn:microsoft.com/office/officeart/2005/8/colors/accent4_2" csCatId="accent4" phldr="1"/>
      <dgm:spPr/>
    </dgm:pt>
    <dgm:pt modelId="{0F41031E-2A52-324E-86D9-3B8906CA3C06}">
      <dgm:prSet phldrT="[テキスト]"/>
      <dgm:spPr/>
      <dgm:t>
        <a:bodyPr/>
        <a:lstStyle/>
        <a:p>
          <a:r>
            <a:rPr kumimoji="1" lang="en-US" altLang="ja-JP" dirty="0" smtClean="0"/>
            <a:t>VP </a:t>
          </a:r>
          <a:r>
            <a:rPr kumimoji="1" lang="ja-JP" altLang="en-US" dirty="0" smtClean="0"/>
            <a:t>モデル</a:t>
          </a:r>
          <a:endParaRPr kumimoji="1" lang="en-US" altLang="ja-JP" dirty="0" smtClean="0"/>
        </a:p>
        <a:p>
          <a:r>
            <a:rPr kumimoji="1" lang="en-US" altLang="ja-JP" dirty="0" smtClean="0"/>
            <a:t>EVP </a:t>
          </a:r>
          <a:r>
            <a:rPr kumimoji="1" lang="ja-JP" altLang="en-US" dirty="0" smtClean="0"/>
            <a:t>モデ</a:t>
          </a:r>
          <a:r>
            <a:rPr kumimoji="1" lang="ja-JP" altLang="en-US" dirty="0" smtClean="0"/>
            <a:t>ル</a:t>
          </a:r>
          <a:endParaRPr kumimoji="1" lang="ja-JP" altLang="en-US" dirty="0"/>
        </a:p>
      </dgm:t>
    </dgm:pt>
    <dgm:pt modelId="{714FEED5-EB64-4B47-AD54-C134CF3ABDBE}" type="parTrans" cxnId="{05D3A66F-8DD1-2D43-9478-250A84913EA9}">
      <dgm:prSet/>
      <dgm:spPr/>
      <dgm:t>
        <a:bodyPr/>
        <a:lstStyle/>
        <a:p>
          <a:endParaRPr kumimoji="1" lang="ja-JP" altLang="en-US"/>
        </a:p>
      </dgm:t>
    </dgm:pt>
    <dgm:pt modelId="{8720A4DA-1457-1B4C-B1BF-6F1547B30103}" type="sibTrans" cxnId="{05D3A66F-8DD1-2D43-9478-250A84913EA9}">
      <dgm:prSet/>
      <dgm:spPr/>
      <dgm:t>
        <a:bodyPr/>
        <a:lstStyle/>
        <a:p>
          <a:endParaRPr kumimoji="1" lang="ja-JP" altLang="en-US"/>
        </a:p>
      </dgm:t>
    </dgm:pt>
    <dgm:pt modelId="{D3E51D0B-9E21-2F4B-B5B9-3BFB58F4DDD3}">
      <dgm:prSet phldrT="[テキスト]"/>
      <dgm:spPr/>
      <dgm:t>
        <a:bodyPr/>
        <a:lstStyle/>
        <a:p>
          <a:r>
            <a:rPr kumimoji="1" lang="en-US" altLang="ja-JP" dirty="0" smtClean="0"/>
            <a:t>CF </a:t>
          </a:r>
          <a:r>
            <a:rPr kumimoji="1" lang="ja-JP" altLang="en-US" dirty="0" smtClean="0"/>
            <a:t>モデル</a:t>
          </a:r>
          <a:endParaRPr kumimoji="1" lang="ja-JP" altLang="en-US" dirty="0"/>
        </a:p>
      </dgm:t>
    </dgm:pt>
    <dgm:pt modelId="{061A4E2F-C688-BB45-AD98-16C092EA5A71}" type="parTrans" cxnId="{0CA0352A-9724-BF42-98D0-27740A1FF2BC}">
      <dgm:prSet/>
      <dgm:spPr/>
      <dgm:t>
        <a:bodyPr/>
        <a:lstStyle/>
        <a:p>
          <a:endParaRPr kumimoji="1" lang="ja-JP" altLang="en-US"/>
        </a:p>
      </dgm:t>
    </dgm:pt>
    <dgm:pt modelId="{369E4902-76D6-424A-BE16-E02945992A95}" type="sibTrans" cxnId="{0CA0352A-9724-BF42-98D0-27740A1FF2BC}">
      <dgm:prSet/>
      <dgm:spPr/>
      <dgm:t>
        <a:bodyPr/>
        <a:lstStyle/>
        <a:p>
          <a:endParaRPr kumimoji="1" lang="ja-JP" altLang="en-US"/>
        </a:p>
      </dgm:t>
    </dgm:pt>
    <dgm:pt modelId="{F9DA88A2-4144-A64A-B29C-9B68A178E366}">
      <dgm:prSet phldrT="[テキスト]"/>
      <dgm:spPr/>
      <dgm:t>
        <a:bodyPr/>
        <a:lstStyle/>
        <a:p>
          <a:r>
            <a:rPr kumimoji="1" lang="ja-JP" altLang="en-US" dirty="0" smtClean="0"/>
            <a:t>自由漂流</a:t>
          </a:r>
          <a:endParaRPr kumimoji="1" lang="ja-JP" altLang="en-US" dirty="0"/>
        </a:p>
      </dgm:t>
    </dgm:pt>
    <dgm:pt modelId="{3B989E2C-A7E5-7643-BF5E-FB7570C44723}" type="parTrans" cxnId="{589BFD05-82D8-4947-84D8-F7371CD809CC}">
      <dgm:prSet/>
      <dgm:spPr/>
      <dgm:t>
        <a:bodyPr/>
        <a:lstStyle/>
        <a:p>
          <a:endParaRPr kumimoji="1" lang="ja-JP" altLang="en-US"/>
        </a:p>
      </dgm:t>
    </dgm:pt>
    <dgm:pt modelId="{D357C7A8-777E-A446-922E-7598F997246A}" type="sibTrans" cxnId="{589BFD05-82D8-4947-84D8-F7371CD809CC}">
      <dgm:prSet/>
      <dgm:spPr/>
      <dgm:t>
        <a:bodyPr/>
        <a:lstStyle/>
        <a:p>
          <a:endParaRPr kumimoji="1" lang="ja-JP" altLang="en-US"/>
        </a:p>
      </dgm:t>
    </dgm:pt>
    <dgm:pt modelId="{7FEECB82-7CFA-9841-A755-F99C01B56D74}">
      <dgm:prSet phldrT="[テキスト]"/>
      <dgm:spPr/>
      <dgm:t>
        <a:bodyPr/>
        <a:lstStyle/>
        <a:p>
          <a:r>
            <a:rPr kumimoji="1" lang="en-US" altLang="ja-JP" dirty="0" smtClean="0"/>
            <a:t>(</a:t>
          </a:r>
          <a:r>
            <a:rPr kumimoji="1" lang="ja-JP" altLang="en-US" dirty="0" smtClean="0"/>
            <a:t>力学なし</a:t>
          </a:r>
          <a:r>
            <a:rPr kumimoji="1" lang="en-US" altLang="ja-JP" dirty="0" smtClean="0"/>
            <a:t>)</a:t>
          </a:r>
          <a:endParaRPr kumimoji="1" lang="ja-JP" altLang="en-US" dirty="0"/>
        </a:p>
      </dgm:t>
    </dgm:pt>
    <dgm:pt modelId="{88A289B4-8948-4448-9DA3-FF49438CC39B}" type="parTrans" cxnId="{FF0F70B0-4515-FE4D-98EE-07C4CE712285}">
      <dgm:prSet/>
      <dgm:spPr/>
      <dgm:t>
        <a:bodyPr/>
        <a:lstStyle/>
        <a:p>
          <a:endParaRPr kumimoji="1" lang="ja-JP" altLang="en-US"/>
        </a:p>
      </dgm:t>
    </dgm:pt>
    <dgm:pt modelId="{1D0CEB77-09E6-B642-B22B-223FF7C6A597}" type="sibTrans" cxnId="{FF0F70B0-4515-FE4D-98EE-07C4CE712285}">
      <dgm:prSet/>
      <dgm:spPr/>
      <dgm:t>
        <a:bodyPr/>
        <a:lstStyle/>
        <a:p>
          <a:endParaRPr kumimoji="1" lang="ja-JP" altLang="en-US"/>
        </a:p>
      </dgm:t>
    </dgm:pt>
    <dgm:pt modelId="{E4ACD012-746A-7346-9772-A25E1AB02FF7}" type="pres">
      <dgm:prSet presAssocID="{3A945BA6-5D2F-4441-8998-AA5E6DEC5D47}" presName="Name0" presStyleCnt="0">
        <dgm:presLayoutVars>
          <dgm:dir/>
          <dgm:resizeHandles val="exact"/>
        </dgm:presLayoutVars>
      </dgm:prSet>
      <dgm:spPr/>
    </dgm:pt>
    <dgm:pt modelId="{FBE6AF7D-5DA6-B146-AD27-9BCAAFAC3D79}" type="pres">
      <dgm:prSet presAssocID="{0F41031E-2A52-324E-86D9-3B8906CA3C06}" presName="node" presStyleLbl="node1" presStyleIdx="0" presStyleCnt="4">
        <dgm:presLayoutVars>
          <dgm:bulletEnabled val="1"/>
        </dgm:presLayoutVars>
      </dgm:prSet>
      <dgm:spPr/>
      <dgm:t>
        <a:bodyPr/>
        <a:lstStyle/>
        <a:p>
          <a:endParaRPr kumimoji="1" lang="ja-JP" altLang="en-US"/>
        </a:p>
      </dgm:t>
    </dgm:pt>
    <dgm:pt modelId="{35D38C07-C2E1-D140-B37D-B9BDE72CA0D6}" type="pres">
      <dgm:prSet presAssocID="{8720A4DA-1457-1B4C-B1BF-6F1547B30103}" presName="sibTrans" presStyleLbl="sibTrans2D1" presStyleIdx="0" presStyleCnt="3"/>
      <dgm:spPr/>
      <dgm:t>
        <a:bodyPr/>
        <a:lstStyle/>
        <a:p>
          <a:endParaRPr kumimoji="1" lang="ja-JP" altLang="en-US"/>
        </a:p>
      </dgm:t>
    </dgm:pt>
    <dgm:pt modelId="{BA6BAE91-494E-8248-A1A7-E3BA002AFFAE}" type="pres">
      <dgm:prSet presAssocID="{8720A4DA-1457-1B4C-B1BF-6F1547B30103}" presName="connectorText" presStyleLbl="sibTrans2D1" presStyleIdx="0" presStyleCnt="3"/>
      <dgm:spPr/>
      <dgm:t>
        <a:bodyPr/>
        <a:lstStyle/>
        <a:p>
          <a:endParaRPr kumimoji="1" lang="ja-JP" altLang="en-US"/>
        </a:p>
      </dgm:t>
    </dgm:pt>
    <dgm:pt modelId="{7BCA0C88-0DD2-074D-95C4-94D820A602E4}" type="pres">
      <dgm:prSet presAssocID="{D3E51D0B-9E21-2F4B-B5B9-3BFB58F4DDD3}" presName="node" presStyleLbl="node1" presStyleIdx="1" presStyleCnt="4">
        <dgm:presLayoutVars>
          <dgm:bulletEnabled val="1"/>
        </dgm:presLayoutVars>
      </dgm:prSet>
      <dgm:spPr/>
      <dgm:t>
        <a:bodyPr/>
        <a:lstStyle/>
        <a:p>
          <a:endParaRPr kumimoji="1" lang="ja-JP" altLang="en-US"/>
        </a:p>
      </dgm:t>
    </dgm:pt>
    <dgm:pt modelId="{F0251559-95E5-2F48-B1E2-F739B9D3729D}" type="pres">
      <dgm:prSet presAssocID="{369E4902-76D6-424A-BE16-E02945992A95}" presName="sibTrans" presStyleLbl="sibTrans2D1" presStyleIdx="1" presStyleCnt="3"/>
      <dgm:spPr/>
      <dgm:t>
        <a:bodyPr/>
        <a:lstStyle/>
        <a:p>
          <a:endParaRPr kumimoji="1" lang="ja-JP" altLang="en-US"/>
        </a:p>
      </dgm:t>
    </dgm:pt>
    <dgm:pt modelId="{01066DE8-2CE7-0D47-96A2-7452D65A70B6}" type="pres">
      <dgm:prSet presAssocID="{369E4902-76D6-424A-BE16-E02945992A95}" presName="connectorText" presStyleLbl="sibTrans2D1" presStyleIdx="1" presStyleCnt="3"/>
      <dgm:spPr/>
      <dgm:t>
        <a:bodyPr/>
        <a:lstStyle/>
        <a:p>
          <a:endParaRPr kumimoji="1" lang="ja-JP" altLang="en-US"/>
        </a:p>
      </dgm:t>
    </dgm:pt>
    <dgm:pt modelId="{4FEBACB9-C66A-884A-A727-309E82CF27BE}" type="pres">
      <dgm:prSet presAssocID="{F9DA88A2-4144-A64A-B29C-9B68A178E366}" presName="node" presStyleLbl="node1" presStyleIdx="2" presStyleCnt="4">
        <dgm:presLayoutVars>
          <dgm:bulletEnabled val="1"/>
        </dgm:presLayoutVars>
      </dgm:prSet>
      <dgm:spPr/>
      <dgm:t>
        <a:bodyPr/>
        <a:lstStyle/>
        <a:p>
          <a:endParaRPr kumimoji="1" lang="ja-JP" altLang="en-US"/>
        </a:p>
      </dgm:t>
    </dgm:pt>
    <dgm:pt modelId="{609A8716-44E2-1747-BA9A-8AFBCFF9D48B}" type="pres">
      <dgm:prSet presAssocID="{D357C7A8-777E-A446-922E-7598F997246A}" presName="sibTrans" presStyleLbl="sibTrans2D1" presStyleIdx="2" presStyleCnt="3"/>
      <dgm:spPr/>
      <dgm:t>
        <a:bodyPr/>
        <a:lstStyle/>
        <a:p>
          <a:endParaRPr kumimoji="1" lang="ja-JP" altLang="en-US"/>
        </a:p>
      </dgm:t>
    </dgm:pt>
    <dgm:pt modelId="{95DEFA08-CD8D-0144-85AA-B9810774FE0D}" type="pres">
      <dgm:prSet presAssocID="{D357C7A8-777E-A446-922E-7598F997246A}" presName="connectorText" presStyleLbl="sibTrans2D1" presStyleIdx="2" presStyleCnt="3"/>
      <dgm:spPr/>
      <dgm:t>
        <a:bodyPr/>
        <a:lstStyle/>
        <a:p>
          <a:endParaRPr kumimoji="1" lang="ja-JP" altLang="en-US"/>
        </a:p>
      </dgm:t>
    </dgm:pt>
    <dgm:pt modelId="{A2192847-9DF1-E149-8928-A7FF7A737FA2}" type="pres">
      <dgm:prSet presAssocID="{7FEECB82-7CFA-9841-A755-F99C01B56D74}" presName="node" presStyleLbl="node1" presStyleIdx="3" presStyleCnt="4">
        <dgm:presLayoutVars>
          <dgm:bulletEnabled val="1"/>
        </dgm:presLayoutVars>
      </dgm:prSet>
      <dgm:spPr/>
      <dgm:t>
        <a:bodyPr/>
        <a:lstStyle/>
        <a:p>
          <a:endParaRPr kumimoji="1" lang="ja-JP" altLang="en-US"/>
        </a:p>
      </dgm:t>
    </dgm:pt>
  </dgm:ptLst>
  <dgm:cxnLst>
    <dgm:cxn modelId="{CC6DBFF6-CC15-A44E-8272-3B06E20A2E25}" type="presOf" srcId="{369E4902-76D6-424A-BE16-E02945992A95}" destId="{01066DE8-2CE7-0D47-96A2-7452D65A70B6}" srcOrd="1" destOrd="0" presId="urn:microsoft.com/office/officeart/2005/8/layout/process1"/>
    <dgm:cxn modelId="{55976BCF-4F13-4B4C-8107-5084FDF89EB8}" type="presOf" srcId="{369E4902-76D6-424A-BE16-E02945992A95}" destId="{F0251559-95E5-2F48-B1E2-F739B9D3729D}" srcOrd="0" destOrd="0" presId="urn:microsoft.com/office/officeart/2005/8/layout/process1"/>
    <dgm:cxn modelId="{F951CA0B-BDC0-1743-9098-A7162E70B873}" type="presOf" srcId="{7FEECB82-7CFA-9841-A755-F99C01B56D74}" destId="{A2192847-9DF1-E149-8928-A7FF7A737FA2}" srcOrd="0" destOrd="0" presId="urn:microsoft.com/office/officeart/2005/8/layout/process1"/>
    <dgm:cxn modelId="{4F733293-2BE2-5A4B-BC07-4664276526E4}" type="presOf" srcId="{D357C7A8-777E-A446-922E-7598F997246A}" destId="{95DEFA08-CD8D-0144-85AA-B9810774FE0D}" srcOrd="1" destOrd="0" presId="urn:microsoft.com/office/officeart/2005/8/layout/process1"/>
    <dgm:cxn modelId="{FA01EC18-ADA9-E44E-B225-1E015E088BA3}" type="presOf" srcId="{D3E51D0B-9E21-2F4B-B5B9-3BFB58F4DDD3}" destId="{7BCA0C88-0DD2-074D-95C4-94D820A602E4}" srcOrd="0" destOrd="0" presId="urn:microsoft.com/office/officeart/2005/8/layout/process1"/>
    <dgm:cxn modelId="{0CA0352A-9724-BF42-98D0-27740A1FF2BC}" srcId="{3A945BA6-5D2F-4441-8998-AA5E6DEC5D47}" destId="{D3E51D0B-9E21-2F4B-B5B9-3BFB58F4DDD3}" srcOrd="1" destOrd="0" parTransId="{061A4E2F-C688-BB45-AD98-16C092EA5A71}" sibTransId="{369E4902-76D6-424A-BE16-E02945992A95}"/>
    <dgm:cxn modelId="{9E6236AC-6CA2-E040-9C31-46CC5CB2499A}" type="presOf" srcId="{F9DA88A2-4144-A64A-B29C-9B68A178E366}" destId="{4FEBACB9-C66A-884A-A727-309E82CF27BE}" srcOrd="0" destOrd="0" presId="urn:microsoft.com/office/officeart/2005/8/layout/process1"/>
    <dgm:cxn modelId="{589BFD05-82D8-4947-84D8-F7371CD809CC}" srcId="{3A945BA6-5D2F-4441-8998-AA5E6DEC5D47}" destId="{F9DA88A2-4144-A64A-B29C-9B68A178E366}" srcOrd="2" destOrd="0" parTransId="{3B989E2C-A7E5-7643-BF5E-FB7570C44723}" sibTransId="{D357C7A8-777E-A446-922E-7598F997246A}"/>
    <dgm:cxn modelId="{A74DD085-7A21-2B4A-8851-8564D25735AF}" type="presOf" srcId="{0F41031E-2A52-324E-86D9-3B8906CA3C06}" destId="{FBE6AF7D-5DA6-B146-AD27-9BCAAFAC3D79}" srcOrd="0" destOrd="0" presId="urn:microsoft.com/office/officeart/2005/8/layout/process1"/>
    <dgm:cxn modelId="{05D3A66F-8DD1-2D43-9478-250A84913EA9}" srcId="{3A945BA6-5D2F-4441-8998-AA5E6DEC5D47}" destId="{0F41031E-2A52-324E-86D9-3B8906CA3C06}" srcOrd="0" destOrd="0" parTransId="{714FEED5-EB64-4B47-AD54-C134CF3ABDBE}" sibTransId="{8720A4DA-1457-1B4C-B1BF-6F1547B30103}"/>
    <dgm:cxn modelId="{50676E07-2027-6F4B-8EF5-93BB930137B8}" type="presOf" srcId="{8720A4DA-1457-1B4C-B1BF-6F1547B30103}" destId="{BA6BAE91-494E-8248-A1A7-E3BA002AFFAE}" srcOrd="1" destOrd="0" presId="urn:microsoft.com/office/officeart/2005/8/layout/process1"/>
    <dgm:cxn modelId="{C4D0A8CA-8FF2-CA48-BBC1-B43B918CE0F9}" type="presOf" srcId="{D357C7A8-777E-A446-922E-7598F997246A}" destId="{609A8716-44E2-1747-BA9A-8AFBCFF9D48B}" srcOrd="0" destOrd="0" presId="urn:microsoft.com/office/officeart/2005/8/layout/process1"/>
    <dgm:cxn modelId="{B5FB2F3A-832F-2141-815B-634B92DDCFFC}" type="presOf" srcId="{3A945BA6-5D2F-4441-8998-AA5E6DEC5D47}" destId="{E4ACD012-746A-7346-9772-A25E1AB02FF7}" srcOrd="0" destOrd="0" presId="urn:microsoft.com/office/officeart/2005/8/layout/process1"/>
    <dgm:cxn modelId="{FF0F70B0-4515-FE4D-98EE-07C4CE712285}" srcId="{3A945BA6-5D2F-4441-8998-AA5E6DEC5D47}" destId="{7FEECB82-7CFA-9841-A755-F99C01B56D74}" srcOrd="3" destOrd="0" parTransId="{88A289B4-8948-4448-9DA3-FF49438CC39B}" sibTransId="{1D0CEB77-09E6-B642-B22B-223FF7C6A597}"/>
    <dgm:cxn modelId="{644846DB-1019-3944-9B07-B392C711F309}" type="presOf" srcId="{8720A4DA-1457-1B4C-B1BF-6F1547B30103}" destId="{35D38C07-C2E1-D140-B37D-B9BDE72CA0D6}" srcOrd="0" destOrd="0" presId="urn:microsoft.com/office/officeart/2005/8/layout/process1"/>
    <dgm:cxn modelId="{4DB15BFF-6583-A34B-B8D0-EB702E209D0B}" type="presParOf" srcId="{E4ACD012-746A-7346-9772-A25E1AB02FF7}" destId="{FBE6AF7D-5DA6-B146-AD27-9BCAAFAC3D79}" srcOrd="0" destOrd="0" presId="urn:microsoft.com/office/officeart/2005/8/layout/process1"/>
    <dgm:cxn modelId="{F781D0D8-56DD-0B4F-8725-F14351615CC5}" type="presParOf" srcId="{E4ACD012-746A-7346-9772-A25E1AB02FF7}" destId="{35D38C07-C2E1-D140-B37D-B9BDE72CA0D6}" srcOrd="1" destOrd="0" presId="urn:microsoft.com/office/officeart/2005/8/layout/process1"/>
    <dgm:cxn modelId="{D20E121F-B0C3-EE4E-AA7B-A2BB8990AC8E}" type="presParOf" srcId="{35D38C07-C2E1-D140-B37D-B9BDE72CA0D6}" destId="{BA6BAE91-494E-8248-A1A7-E3BA002AFFAE}" srcOrd="0" destOrd="0" presId="urn:microsoft.com/office/officeart/2005/8/layout/process1"/>
    <dgm:cxn modelId="{C91FB7CD-E867-D847-81B3-44D8863B4B0A}" type="presParOf" srcId="{E4ACD012-746A-7346-9772-A25E1AB02FF7}" destId="{7BCA0C88-0DD2-074D-95C4-94D820A602E4}" srcOrd="2" destOrd="0" presId="urn:microsoft.com/office/officeart/2005/8/layout/process1"/>
    <dgm:cxn modelId="{2959BDF9-93BC-3F46-BDD5-039013B437E8}" type="presParOf" srcId="{E4ACD012-746A-7346-9772-A25E1AB02FF7}" destId="{F0251559-95E5-2F48-B1E2-F739B9D3729D}" srcOrd="3" destOrd="0" presId="urn:microsoft.com/office/officeart/2005/8/layout/process1"/>
    <dgm:cxn modelId="{8A2010F0-D9EB-2E48-9957-ECCDE7FEC7CF}" type="presParOf" srcId="{F0251559-95E5-2F48-B1E2-F739B9D3729D}" destId="{01066DE8-2CE7-0D47-96A2-7452D65A70B6}" srcOrd="0" destOrd="0" presId="urn:microsoft.com/office/officeart/2005/8/layout/process1"/>
    <dgm:cxn modelId="{A74DDB65-F847-C24A-94FB-09A366E3C9AF}" type="presParOf" srcId="{E4ACD012-746A-7346-9772-A25E1AB02FF7}" destId="{4FEBACB9-C66A-884A-A727-309E82CF27BE}" srcOrd="4" destOrd="0" presId="urn:microsoft.com/office/officeart/2005/8/layout/process1"/>
    <dgm:cxn modelId="{B3BFA80D-CD8B-784E-AA5D-3032DB9EF815}" type="presParOf" srcId="{E4ACD012-746A-7346-9772-A25E1AB02FF7}" destId="{609A8716-44E2-1747-BA9A-8AFBCFF9D48B}" srcOrd="5" destOrd="0" presId="urn:microsoft.com/office/officeart/2005/8/layout/process1"/>
    <dgm:cxn modelId="{14A65355-B8AD-6345-9DFF-53FC4336A063}" type="presParOf" srcId="{609A8716-44E2-1747-BA9A-8AFBCFF9D48B}" destId="{95DEFA08-CD8D-0144-85AA-B9810774FE0D}" srcOrd="0" destOrd="0" presId="urn:microsoft.com/office/officeart/2005/8/layout/process1"/>
    <dgm:cxn modelId="{C67EFAA5-A56D-9D49-B4D5-982EFC55B261}" type="presParOf" srcId="{E4ACD012-746A-7346-9772-A25E1AB02FF7}" destId="{A2192847-9DF1-E149-8928-A7FF7A737FA2}"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8C2F5-17D5-4645-8F1C-2F0ED1912CCE}">
      <dsp:nvSpPr>
        <dsp:cNvPr id="0" name=""/>
        <dsp:cNvSpPr/>
      </dsp:nvSpPr>
      <dsp:spPr>
        <a:xfrm rot="5400000">
          <a:off x="-274524" y="277740"/>
          <a:ext cx="1830160" cy="1281112"/>
        </a:xfrm>
        <a:prstGeom prst="chevron">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kumimoji="1" lang="en-US" altLang="ja-JP" sz="2200" kern="1200" dirty="0" smtClean="0"/>
            <a:t>1960 </a:t>
          </a:r>
          <a:r>
            <a:rPr kumimoji="1" lang="ja-JP" altLang="en-US" sz="2200" kern="1200" dirty="0" smtClean="0"/>
            <a:t>年代</a:t>
          </a:r>
          <a:endParaRPr kumimoji="1" lang="ja-JP" altLang="en-US" sz="2200" kern="1200" dirty="0"/>
        </a:p>
      </dsp:txBody>
      <dsp:txXfrm rot="-5400000">
        <a:off x="0" y="643772"/>
        <a:ext cx="1281112" cy="549048"/>
      </dsp:txXfrm>
    </dsp:sp>
    <dsp:sp modelId="{F2F87D0C-C1B3-EB47-AE43-6D22B1425E19}">
      <dsp:nvSpPr>
        <dsp:cNvPr id="0" name=""/>
        <dsp:cNvSpPr/>
      </dsp:nvSpPr>
      <dsp:spPr>
        <a:xfrm rot="5400000">
          <a:off x="4225802" y="-2944690"/>
          <a:ext cx="1189604" cy="7078984"/>
        </a:xfrm>
        <a:prstGeom prst="round2Same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kumimoji="1" lang="ja-JP" altLang="en-US" sz="1600" kern="1200" dirty="0" smtClean="0"/>
            <a:t>アイスアルベドフィードバック</a:t>
          </a:r>
          <a:r>
            <a:rPr kumimoji="1" lang="en-US" altLang="ja-JP" sz="1600" kern="1200" dirty="0" smtClean="0"/>
            <a:t> (</a:t>
          </a:r>
          <a:r>
            <a:rPr kumimoji="1" lang="en-US" altLang="ja-JP" sz="1600" kern="1200" dirty="0" err="1" smtClean="0"/>
            <a:t>Budyko</a:t>
          </a:r>
          <a:r>
            <a:rPr kumimoji="1" lang="en-US" altLang="ja-JP" sz="1600" kern="1200" dirty="0" smtClean="0"/>
            <a:t>, 1969; Sellers 1969)</a:t>
          </a:r>
          <a:endParaRPr kumimoji="1" lang="ja-JP" altLang="en-US" sz="1600" kern="1200" dirty="0"/>
        </a:p>
        <a:p>
          <a:pPr marL="171450" lvl="1" indent="-171450" algn="l" defTabSz="711200">
            <a:lnSpc>
              <a:spcPct val="90000"/>
            </a:lnSpc>
            <a:spcBef>
              <a:spcPct val="0"/>
            </a:spcBef>
            <a:spcAft>
              <a:spcPct val="15000"/>
            </a:spcAft>
            <a:buChar char="••"/>
          </a:pPr>
          <a:r>
            <a:rPr kumimoji="1" lang="ja-JP" altLang="en-US" sz="1600" kern="1200" dirty="0" smtClean="0"/>
            <a:t>ブラインポケットの熱慣性の考慮</a:t>
          </a:r>
          <a:r>
            <a:rPr kumimoji="1" lang="en-US" altLang="ja-JP" sz="1600" kern="1200" dirty="0" smtClean="0"/>
            <a:t> (</a:t>
          </a:r>
          <a:r>
            <a:rPr kumimoji="1" lang="en-US" altLang="ja-JP" sz="1600" kern="1200" dirty="0" err="1" smtClean="0"/>
            <a:t>Untersteiner</a:t>
          </a:r>
          <a:r>
            <a:rPr kumimoji="1" lang="en-US" altLang="ja-JP" sz="1600" kern="1200" dirty="0" smtClean="0"/>
            <a:t>, 1961)</a:t>
          </a:r>
          <a:endParaRPr kumimoji="1" lang="ja-JP" altLang="en-US" sz="1600" kern="1200" dirty="0"/>
        </a:p>
      </dsp:txBody>
      <dsp:txXfrm rot="-5400000">
        <a:off x="1281112" y="58072"/>
        <a:ext cx="7020912" cy="1073460"/>
      </dsp:txXfrm>
    </dsp:sp>
    <dsp:sp modelId="{85E1AA31-5110-254E-8F7B-6BF4C2496228}">
      <dsp:nvSpPr>
        <dsp:cNvPr id="0" name=""/>
        <dsp:cNvSpPr/>
      </dsp:nvSpPr>
      <dsp:spPr>
        <a:xfrm rot="5400000">
          <a:off x="-274524" y="1916175"/>
          <a:ext cx="1830160" cy="1281112"/>
        </a:xfrm>
        <a:prstGeom prst="chevron">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kumimoji="1" lang="en-US" altLang="ja-JP" sz="2200" kern="1200" dirty="0" smtClean="0"/>
            <a:t>1970 </a:t>
          </a:r>
          <a:r>
            <a:rPr kumimoji="1" lang="ja-JP" altLang="en-US" sz="2200" kern="1200" dirty="0" smtClean="0"/>
            <a:t>年代</a:t>
          </a:r>
          <a:endParaRPr kumimoji="1" lang="ja-JP" altLang="en-US" sz="2200" kern="1200" dirty="0"/>
        </a:p>
      </dsp:txBody>
      <dsp:txXfrm rot="-5400000">
        <a:off x="0" y="2282207"/>
        <a:ext cx="1281112" cy="549048"/>
      </dsp:txXfrm>
    </dsp:sp>
    <dsp:sp modelId="{2EAAA0AD-37F3-8144-B29D-467D25B6AC39}">
      <dsp:nvSpPr>
        <dsp:cNvPr id="0" name=""/>
        <dsp:cNvSpPr/>
      </dsp:nvSpPr>
      <dsp:spPr>
        <a:xfrm rot="5400000">
          <a:off x="4225802" y="-1303038"/>
          <a:ext cx="1189604" cy="7078984"/>
        </a:xfrm>
        <a:prstGeom prst="round2Same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kumimoji="1" lang="ja-JP" altLang="en-US" sz="1600" kern="1200" dirty="0" smtClean="0"/>
            <a:t>鉛直</a:t>
          </a:r>
          <a:r>
            <a:rPr kumimoji="1" lang="en-US" altLang="ja-JP" sz="1600" kern="1200" dirty="0" smtClean="0"/>
            <a:t>1</a:t>
          </a:r>
          <a:r>
            <a:rPr kumimoji="1" lang="ja-JP" altLang="en-US" sz="1600" kern="1200" dirty="0" smtClean="0"/>
            <a:t>次元熱力学モデル</a:t>
          </a:r>
          <a:r>
            <a:rPr kumimoji="1" lang="en-US" altLang="ja-JP" sz="1600" kern="1200" dirty="0" smtClean="0"/>
            <a:t>(</a:t>
          </a:r>
          <a:r>
            <a:rPr kumimoji="1" lang="en-US" altLang="ja-JP" sz="1600" kern="1200" dirty="0" err="1" smtClean="0"/>
            <a:t>Maykut</a:t>
          </a:r>
          <a:r>
            <a:rPr kumimoji="1" lang="en-US" altLang="ja-JP" sz="1600" kern="1200" dirty="0" smtClean="0"/>
            <a:t> and </a:t>
          </a:r>
          <a:r>
            <a:rPr kumimoji="1" lang="en-US" altLang="ja-JP" sz="1600" kern="1200" dirty="0" err="1" smtClean="0"/>
            <a:t>Untersteiner</a:t>
          </a:r>
          <a:r>
            <a:rPr kumimoji="1" lang="en-US" altLang="ja-JP" sz="1600" kern="1200" dirty="0" smtClean="0"/>
            <a:t>, 1971)</a:t>
          </a:r>
          <a:endParaRPr kumimoji="1" lang="ja-JP" altLang="en-US" sz="1600" kern="1200" dirty="0"/>
        </a:p>
        <a:p>
          <a:pPr marL="171450" lvl="1" indent="-171450" algn="l" defTabSz="711200">
            <a:lnSpc>
              <a:spcPct val="90000"/>
            </a:lnSpc>
            <a:spcBef>
              <a:spcPct val="0"/>
            </a:spcBef>
            <a:spcAft>
              <a:spcPct val="15000"/>
            </a:spcAft>
            <a:buChar char="••"/>
          </a:pPr>
          <a:r>
            <a:rPr kumimoji="1" lang="en-US" altLang="ja-JP" sz="1600" kern="1200" dirty="0" smtClean="0"/>
            <a:t>MU71 </a:t>
          </a:r>
          <a:r>
            <a:rPr kumimoji="1" lang="ja-JP" altLang="en-US" sz="1600" kern="1200" dirty="0" smtClean="0"/>
            <a:t>の熱力学モデルの簡単化</a:t>
          </a:r>
          <a:r>
            <a:rPr kumimoji="1" lang="en-US" altLang="ja-JP" sz="1600" kern="1200" dirty="0" smtClean="0"/>
            <a:t>(</a:t>
          </a:r>
          <a:r>
            <a:rPr kumimoji="1" lang="en-US" altLang="ja-JP" sz="1600" kern="1200" dirty="0" err="1" smtClean="0"/>
            <a:t>Semtner</a:t>
          </a:r>
          <a:r>
            <a:rPr kumimoji="1" lang="en-US" altLang="ja-JP" sz="1600" kern="1200" dirty="0" smtClean="0"/>
            <a:t>, 1976)</a:t>
          </a:r>
          <a:endParaRPr kumimoji="1" lang="ja-JP" altLang="en-US" sz="1600" kern="1200" dirty="0"/>
        </a:p>
        <a:p>
          <a:pPr marL="171450" lvl="1" indent="-171450" algn="l" defTabSz="711200">
            <a:lnSpc>
              <a:spcPct val="90000"/>
            </a:lnSpc>
            <a:spcBef>
              <a:spcPct val="0"/>
            </a:spcBef>
            <a:spcAft>
              <a:spcPct val="15000"/>
            </a:spcAft>
            <a:buChar char="••"/>
          </a:pPr>
          <a:r>
            <a:rPr kumimoji="1" lang="en-US" altLang="ja-JP" sz="1600" kern="1200" dirty="0" smtClean="0"/>
            <a:t>S76 </a:t>
          </a:r>
          <a:r>
            <a:rPr kumimoji="1" lang="ja-JP" altLang="en-US" sz="1600" kern="1200" dirty="0" smtClean="0"/>
            <a:t>の熱力学モデル</a:t>
          </a:r>
          <a:r>
            <a:rPr kumimoji="1" lang="en-US" altLang="ja-JP" sz="1600" kern="1200" dirty="0" smtClean="0"/>
            <a:t>+Free drift </a:t>
          </a:r>
          <a:r>
            <a:rPr kumimoji="1" lang="ja-JP" altLang="en-US" sz="1600" kern="1200" dirty="0" smtClean="0"/>
            <a:t>の力学モデル</a:t>
          </a:r>
          <a:r>
            <a:rPr kumimoji="1" lang="en-US" altLang="ja-JP" sz="1600" kern="1200" dirty="0" smtClean="0"/>
            <a:t>(Parkinson and Washington, 1979)</a:t>
          </a:r>
          <a:endParaRPr kumimoji="1" lang="ja-JP" altLang="en-US" sz="1600" kern="1200" dirty="0"/>
        </a:p>
        <a:p>
          <a:pPr marL="171450" lvl="1" indent="-171450" algn="l" defTabSz="711200">
            <a:lnSpc>
              <a:spcPct val="90000"/>
            </a:lnSpc>
            <a:spcBef>
              <a:spcPct val="0"/>
            </a:spcBef>
            <a:spcAft>
              <a:spcPct val="15000"/>
            </a:spcAft>
            <a:buChar char="••"/>
          </a:pPr>
          <a:r>
            <a:rPr kumimoji="1" lang="ja-JP" altLang="en-US" sz="1600" kern="1200" dirty="0" smtClean="0"/>
            <a:t>粘塑性体モデル</a:t>
          </a:r>
          <a:r>
            <a:rPr kumimoji="1" lang="en-US" altLang="ja-JP" sz="1600" kern="1200" dirty="0" smtClean="0"/>
            <a:t> (</a:t>
          </a:r>
          <a:r>
            <a:rPr kumimoji="1" lang="en-US" altLang="ja-JP" sz="1600" kern="1200" dirty="0" err="1" smtClean="0"/>
            <a:t>Hibler</a:t>
          </a:r>
          <a:r>
            <a:rPr kumimoji="1" lang="en-US" altLang="ja-JP" sz="1600" kern="1200" dirty="0" smtClean="0"/>
            <a:t>, 1979)</a:t>
          </a:r>
          <a:endParaRPr kumimoji="1" lang="ja-JP" altLang="en-US" sz="1600" kern="1200" dirty="0"/>
        </a:p>
      </dsp:txBody>
      <dsp:txXfrm rot="-5400000">
        <a:off x="1281112" y="1699724"/>
        <a:ext cx="7020912" cy="1073460"/>
      </dsp:txXfrm>
    </dsp:sp>
    <dsp:sp modelId="{6889C66F-FBF1-054E-9F84-A07FE770CA3A}">
      <dsp:nvSpPr>
        <dsp:cNvPr id="0" name=""/>
        <dsp:cNvSpPr/>
      </dsp:nvSpPr>
      <dsp:spPr>
        <a:xfrm rot="5400000">
          <a:off x="-274524" y="3554611"/>
          <a:ext cx="1830160" cy="1281112"/>
        </a:xfrm>
        <a:prstGeom prst="chevron">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kumimoji="1" lang="en-US" altLang="ja-JP" sz="2200" kern="1200" dirty="0" smtClean="0"/>
            <a:t>1980 </a:t>
          </a:r>
          <a:r>
            <a:rPr kumimoji="1" lang="ja-JP" altLang="en-US" sz="2200" kern="1200" dirty="0" smtClean="0"/>
            <a:t>年代</a:t>
          </a:r>
          <a:endParaRPr kumimoji="1" lang="ja-JP" altLang="en-US" sz="2200" kern="1200" dirty="0"/>
        </a:p>
      </dsp:txBody>
      <dsp:txXfrm rot="-5400000">
        <a:off x="0" y="3920643"/>
        <a:ext cx="1281112" cy="549048"/>
      </dsp:txXfrm>
    </dsp:sp>
    <dsp:sp modelId="{915521EC-28DF-9C48-994D-48C9D18B2988}">
      <dsp:nvSpPr>
        <dsp:cNvPr id="0" name=""/>
        <dsp:cNvSpPr/>
      </dsp:nvSpPr>
      <dsp:spPr>
        <a:xfrm rot="5400000">
          <a:off x="4225802" y="335397"/>
          <a:ext cx="1189604" cy="7078984"/>
        </a:xfrm>
        <a:prstGeom prst="round2Same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kumimoji="1" lang="ja-JP" altLang="en-US" sz="1600" kern="1200" dirty="0" smtClean="0"/>
            <a:t>海氷の厚さの分布関数の導入</a:t>
          </a:r>
          <a:r>
            <a:rPr kumimoji="1" lang="en-US" altLang="ja-JP" sz="1600" kern="1200" dirty="0" smtClean="0"/>
            <a:t>(</a:t>
          </a:r>
          <a:r>
            <a:rPr kumimoji="1" lang="en-US" altLang="ja-JP" sz="1600" kern="1200" dirty="0" err="1" smtClean="0"/>
            <a:t>Hibler</a:t>
          </a:r>
          <a:r>
            <a:rPr kumimoji="1" lang="en-US" altLang="ja-JP" sz="1600" kern="1200" dirty="0" smtClean="0"/>
            <a:t> 1980)</a:t>
          </a:r>
          <a:endParaRPr kumimoji="1" lang="ja-JP" altLang="en-US" sz="1600" kern="1200" dirty="0"/>
        </a:p>
        <a:p>
          <a:pPr marL="171450" lvl="1" indent="-171450" algn="l" defTabSz="711200">
            <a:lnSpc>
              <a:spcPct val="90000"/>
            </a:lnSpc>
            <a:spcBef>
              <a:spcPct val="0"/>
            </a:spcBef>
            <a:spcAft>
              <a:spcPct val="15000"/>
            </a:spcAft>
            <a:buChar char="••"/>
          </a:pPr>
          <a:r>
            <a:rPr kumimoji="1" lang="ja-JP" altLang="en-US" sz="1600" kern="1200" dirty="0" smtClean="0"/>
            <a:t>気候モデルの海氷の取り扱い</a:t>
          </a:r>
          <a:endParaRPr kumimoji="1" lang="ja-JP" altLang="en-US" sz="1600" kern="1200" dirty="0"/>
        </a:p>
        <a:p>
          <a:pPr marL="342900" lvl="2" indent="-171450" algn="l" defTabSz="711200">
            <a:lnSpc>
              <a:spcPct val="90000"/>
            </a:lnSpc>
            <a:spcBef>
              <a:spcPct val="0"/>
            </a:spcBef>
            <a:spcAft>
              <a:spcPct val="15000"/>
            </a:spcAft>
            <a:buChar char="••"/>
          </a:pPr>
          <a:r>
            <a:rPr kumimoji="1" lang="en-US" altLang="ja-JP" sz="1600" kern="1200" dirty="0" smtClean="0"/>
            <a:t> </a:t>
          </a:r>
          <a:r>
            <a:rPr kumimoji="1" lang="ja-JP" altLang="en-US" sz="1600" kern="1200" dirty="0" smtClean="0"/>
            <a:t>ブラインポケットを考慮しない</a:t>
          </a:r>
          <a:r>
            <a:rPr kumimoji="1" lang="en-US" altLang="ja-JP" sz="1600" kern="1200" dirty="0" smtClean="0"/>
            <a:t> Uniform Slab </a:t>
          </a:r>
          <a:r>
            <a:rPr kumimoji="1" lang="ja-JP" altLang="en-US" sz="1600" kern="1200" dirty="0" smtClean="0"/>
            <a:t>が多かった</a:t>
          </a:r>
          <a:endParaRPr kumimoji="1" lang="ja-JP" altLang="en-US" sz="1600" kern="1200" dirty="0"/>
        </a:p>
        <a:p>
          <a:pPr marL="342900" lvl="2" indent="-171450" algn="l" defTabSz="711200">
            <a:lnSpc>
              <a:spcPct val="90000"/>
            </a:lnSpc>
            <a:spcBef>
              <a:spcPct val="0"/>
            </a:spcBef>
            <a:spcAft>
              <a:spcPct val="15000"/>
            </a:spcAft>
            <a:buChar char="••"/>
          </a:pPr>
          <a:r>
            <a:rPr kumimoji="1" lang="ja-JP" altLang="en-US" sz="1600" kern="1200" dirty="0" smtClean="0"/>
            <a:t>一部は海氷の力学を扱ったが内部応力は無視した</a:t>
          </a:r>
          <a:endParaRPr kumimoji="1" lang="ja-JP" altLang="en-US" sz="1600" kern="1200" dirty="0"/>
        </a:p>
      </dsp:txBody>
      <dsp:txXfrm rot="-5400000">
        <a:off x="1281112" y="3338159"/>
        <a:ext cx="7020912" cy="10734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B4580-89B4-4046-ADD6-7D4066376D91}">
      <dsp:nvSpPr>
        <dsp:cNvPr id="0" name=""/>
        <dsp:cNvSpPr/>
      </dsp:nvSpPr>
      <dsp:spPr>
        <a:xfrm rot="5400000">
          <a:off x="-285509" y="286114"/>
          <a:ext cx="1903398" cy="1332378"/>
        </a:xfrm>
        <a:prstGeom prst="chevron">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kumimoji="1" lang="en-US" altLang="ja-JP" sz="2200" kern="1200" dirty="0" smtClean="0"/>
            <a:t>1990</a:t>
          </a:r>
          <a:r>
            <a:rPr kumimoji="1" lang="ja-JP" altLang="en-US" sz="2200" kern="1200" dirty="0" smtClean="0"/>
            <a:t> 年代</a:t>
          </a:r>
          <a:endParaRPr kumimoji="1" lang="ja-JP" altLang="en-US" sz="2200" kern="1200" dirty="0"/>
        </a:p>
      </dsp:txBody>
      <dsp:txXfrm rot="-5400000">
        <a:off x="1" y="666793"/>
        <a:ext cx="1332378" cy="571020"/>
      </dsp:txXfrm>
    </dsp:sp>
    <dsp:sp modelId="{47FF0222-5B19-CC40-8750-454B70D049DD}">
      <dsp:nvSpPr>
        <dsp:cNvPr id="0" name=""/>
        <dsp:cNvSpPr/>
      </dsp:nvSpPr>
      <dsp:spPr>
        <a:xfrm rot="5400000">
          <a:off x="4227633" y="-2573693"/>
          <a:ext cx="1237209" cy="7027718"/>
        </a:xfrm>
        <a:prstGeom prst="round2Same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kumimoji="1" lang="en-US" altLang="ja-JP" sz="1600" kern="1200" dirty="0" err="1" smtClean="0"/>
            <a:t>Cavitating</a:t>
          </a:r>
          <a:r>
            <a:rPr kumimoji="1" lang="en-US" altLang="ja-JP" sz="1600" kern="1200" dirty="0" smtClean="0"/>
            <a:t> fluid </a:t>
          </a:r>
          <a:r>
            <a:rPr kumimoji="1" lang="ja-JP" altLang="en-US" sz="1600" kern="1200" dirty="0" smtClean="0"/>
            <a:t>モデル</a:t>
          </a:r>
          <a:r>
            <a:rPr kumimoji="1" lang="en-US" altLang="ja-JP" sz="1600" kern="1200" dirty="0" smtClean="0"/>
            <a:t>(</a:t>
          </a:r>
          <a:r>
            <a:rPr kumimoji="1" lang="en-US" altLang="ja-JP" sz="1600" kern="1200" dirty="0" err="1" smtClean="0"/>
            <a:t>Flato</a:t>
          </a:r>
          <a:r>
            <a:rPr kumimoji="1" lang="en-US" altLang="ja-JP" sz="1600" kern="1200" dirty="0" smtClean="0"/>
            <a:t> and </a:t>
          </a:r>
          <a:r>
            <a:rPr kumimoji="1" lang="en-US" altLang="ja-JP" sz="1600" kern="1200" dirty="0" err="1" smtClean="0"/>
            <a:t>Hibler</a:t>
          </a:r>
          <a:r>
            <a:rPr kumimoji="1" lang="en-US" altLang="ja-JP" sz="1600" kern="1200" dirty="0" smtClean="0"/>
            <a:t>, 1992)</a:t>
          </a:r>
          <a:endParaRPr kumimoji="1" lang="ja-JP" altLang="en-US" sz="1600" kern="1200" dirty="0"/>
        </a:p>
        <a:p>
          <a:pPr marL="171450" lvl="1" indent="-171450" algn="l" defTabSz="711200">
            <a:lnSpc>
              <a:spcPct val="90000"/>
            </a:lnSpc>
            <a:spcBef>
              <a:spcPct val="0"/>
            </a:spcBef>
            <a:spcAft>
              <a:spcPct val="15000"/>
            </a:spcAft>
            <a:buChar char="••"/>
          </a:pPr>
          <a:r>
            <a:rPr kumimoji="1" lang="ja-JP" altLang="en-US" sz="1600" kern="1200" dirty="0" smtClean="0"/>
            <a:t>弾粘塑性体モデル</a:t>
          </a:r>
          <a:r>
            <a:rPr kumimoji="1" lang="en-US" altLang="ja-JP" sz="1600" kern="1200" dirty="0" smtClean="0"/>
            <a:t>(</a:t>
          </a:r>
          <a:r>
            <a:rPr kumimoji="1" lang="en-US" altLang="ja-JP" sz="1600" kern="1200" dirty="0" err="1" smtClean="0"/>
            <a:t>Hunke</a:t>
          </a:r>
          <a:r>
            <a:rPr kumimoji="1" lang="en-US" altLang="ja-JP" sz="1600" kern="1200" dirty="0" smtClean="0"/>
            <a:t> and </a:t>
          </a:r>
          <a:r>
            <a:rPr kumimoji="1" lang="en-US" altLang="ja-JP" sz="1600" kern="1200" dirty="0" err="1" smtClean="0"/>
            <a:t>Dukowics</a:t>
          </a:r>
          <a:r>
            <a:rPr kumimoji="1" lang="en-US" altLang="ja-JP" sz="1600" kern="1200" dirty="0" smtClean="0"/>
            <a:t>, 1997</a:t>
          </a:r>
          <a:endParaRPr kumimoji="1" lang="ja-JP" altLang="en-US" sz="1600" kern="1200" dirty="0"/>
        </a:p>
        <a:p>
          <a:pPr marL="171450" lvl="1" indent="-171450" algn="l" defTabSz="711200">
            <a:lnSpc>
              <a:spcPct val="90000"/>
            </a:lnSpc>
            <a:spcBef>
              <a:spcPct val="0"/>
            </a:spcBef>
            <a:spcAft>
              <a:spcPct val="15000"/>
            </a:spcAft>
            <a:buChar char="••"/>
          </a:pPr>
          <a:r>
            <a:rPr kumimoji="1" lang="ja-JP" altLang="en-US" sz="1600" kern="1200" dirty="0" smtClean="0"/>
            <a:t>気候モデルの海氷の取り扱い</a:t>
          </a:r>
          <a:endParaRPr kumimoji="1" lang="ja-JP" altLang="en-US" sz="1600" kern="1200" dirty="0"/>
        </a:p>
        <a:p>
          <a:pPr marL="342900" lvl="2" indent="-171450" algn="l" defTabSz="711200">
            <a:lnSpc>
              <a:spcPct val="90000"/>
            </a:lnSpc>
            <a:spcBef>
              <a:spcPct val="0"/>
            </a:spcBef>
            <a:spcAft>
              <a:spcPct val="15000"/>
            </a:spcAft>
            <a:buChar char="••"/>
          </a:pPr>
          <a:r>
            <a:rPr kumimoji="1" lang="ja-JP" altLang="en-US" sz="1600" kern="1200" dirty="0" smtClean="0"/>
            <a:t>ブラインポケットを考慮した熱力学モデルの導入</a:t>
          </a:r>
          <a:r>
            <a:rPr kumimoji="1" lang="en-US" altLang="ja-JP" sz="1600" kern="1200" dirty="0" smtClean="0"/>
            <a:t>(</a:t>
          </a:r>
          <a:r>
            <a:rPr kumimoji="1" lang="en-US" altLang="ja-JP" sz="1600" kern="1200" dirty="0" err="1" smtClean="0"/>
            <a:t>Bitz</a:t>
          </a:r>
          <a:r>
            <a:rPr kumimoji="1" lang="en-US" altLang="ja-JP" sz="1600" kern="1200" dirty="0" smtClean="0"/>
            <a:t> and Lipscomb, 1999)</a:t>
          </a:r>
          <a:endParaRPr kumimoji="1" lang="ja-JP" altLang="en-US" sz="1600" kern="1200" dirty="0"/>
        </a:p>
      </dsp:txBody>
      <dsp:txXfrm rot="-5400000">
        <a:off x="1332379" y="381957"/>
        <a:ext cx="6967322" cy="1116417"/>
      </dsp:txXfrm>
    </dsp:sp>
    <dsp:sp modelId="{FFF8C2F5-17D5-4645-8F1C-2F0ED1912CCE}">
      <dsp:nvSpPr>
        <dsp:cNvPr id="0" name=""/>
        <dsp:cNvSpPr/>
      </dsp:nvSpPr>
      <dsp:spPr>
        <a:xfrm rot="5400000">
          <a:off x="-285509" y="1899701"/>
          <a:ext cx="1903398" cy="1332378"/>
        </a:xfrm>
        <a:prstGeom prst="chevron">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kumimoji="1" lang="en-US" altLang="ja-JP" sz="2200" kern="1200" dirty="0" smtClean="0"/>
            <a:t>2000 </a:t>
          </a:r>
          <a:r>
            <a:rPr kumimoji="1" lang="ja-JP" altLang="en-US" sz="2200" kern="1200" dirty="0" smtClean="0"/>
            <a:t>年代</a:t>
          </a:r>
          <a:endParaRPr kumimoji="1" lang="en-US" altLang="ja-JP" sz="2200" kern="1200" dirty="0" smtClean="0"/>
        </a:p>
      </dsp:txBody>
      <dsp:txXfrm rot="-5400000">
        <a:off x="1" y="2280380"/>
        <a:ext cx="1332378" cy="571020"/>
      </dsp:txXfrm>
    </dsp:sp>
    <dsp:sp modelId="{F2F87D0C-C1B3-EB47-AE43-6D22B1425E19}">
      <dsp:nvSpPr>
        <dsp:cNvPr id="0" name=""/>
        <dsp:cNvSpPr/>
      </dsp:nvSpPr>
      <dsp:spPr>
        <a:xfrm rot="5400000">
          <a:off x="4227633" y="-1285219"/>
          <a:ext cx="1237209" cy="7027718"/>
        </a:xfrm>
        <a:prstGeom prst="round2Same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kumimoji="1" lang="ja-JP" altLang="en-US" sz="1600" kern="1200" dirty="0" smtClean="0"/>
            <a:t>気候モデルにおける海氷の取り扱い</a:t>
          </a:r>
          <a:endParaRPr kumimoji="1" lang="ja-JP" altLang="en-US" sz="1600" kern="1200" dirty="0"/>
        </a:p>
        <a:p>
          <a:pPr marL="342900" lvl="2" indent="-171450" algn="l" defTabSz="711200">
            <a:lnSpc>
              <a:spcPct val="90000"/>
            </a:lnSpc>
            <a:spcBef>
              <a:spcPct val="0"/>
            </a:spcBef>
            <a:spcAft>
              <a:spcPct val="15000"/>
            </a:spcAft>
            <a:buChar char="••"/>
          </a:pPr>
          <a:r>
            <a:rPr kumimoji="1" lang="ja-JP" altLang="en-US" sz="1600" kern="1200" dirty="0" smtClean="0"/>
            <a:t>海氷の厚さの分布関数の導入</a:t>
          </a:r>
          <a:r>
            <a:rPr kumimoji="1" lang="en-US" altLang="ja-JP" sz="1600" kern="1200" dirty="0" smtClean="0"/>
            <a:t>(</a:t>
          </a:r>
          <a:r>
            <a:rPr kumimoji="1" lang="en-US" altLang="ja-JP" sz="1600" kern="1200" dirty="0" err="1" smtClean="0"/>
            <a:t>Bitz</a:t>
          </a:r>
          <a:r>
            <a:rPr kumimoji="1" lang="en-US" altLang="ja-JP" sz="1600" kern="1200" dirty="0" smtClean="0"/>
            <a:t> et al, 2001)</a:t>
          </a:r>
          <a:endParaRPr kumimoji="1" lang="ja-JP" altLang="en-US" sz="1600" kern="1200" dirty="0"/>
        </a:p>
        <a:p>
          <a:pPr marL="342900" lvl="2" indent="-171450" algn="l" defTabSz="711200">
            <a:lnSpc>
              <a:spcPct val="90000"/>
            </a:lnSpc>
            <a:spcBef>
              <a:spcPct val="0"/>
            </a:spcBef>
            <a:spcAft>
              <a:spcPct val="15000"/>
            </a:spcAft>
            <a:buChar char="••"/>
          </a:pPr>
          <a:r>
            <a:rPr kumimoji="1" lang="ja-JP" altLang="en-US" sz="1600" kern="1200" dirty="0" smtClean="0"/>
            <a:t>海氷の内部応力の考慮</a:t>
          </a:r>
          <a:r>
            <a:rPr kumimoji="1" lang="en-US" altLang="ja-JP" sz="1600" kern="1200" dirty="0" smtClean="0"/>
            <a:t>  </a:t>
          </a:r>
          <a:endParaRPr kumimoji="1" lang="ja-JP" altLang="en-US" sz="1600" kern="1200" dirty="0"/>
        </a:p>
      </dsp:txBody>
      <dsp:txXfrm rot="-5400000">
        <a:off x="1332379" y="1670431"/>
        <a:ext cx="6967322" cy="11164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6AF7D-5DA6-B146-AD27-9BCAAFAC3D79}">
      <dsp:nvSpPr>
        <dsp:cNvPr id="0" name=""/>
        <dsp:cNvSpPr/>
      </dsp:nvSpPr>
      <dsp:spPr>
        <a:xfrm>
          <a:off x="3012" y="172996"/>
          <a:ext cx="1317203" cy="790322"/>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en-US" altLang="ja-JP" sz="1800" kern="1200" dirty="0" smtClean="0"/>
            <a:t>VP </a:t>
          </a:r>
          <a:r>
            <a:rPr kumimoji="1" lang="ja-JP" altLang="en-US" sz="1800" kern="1200" dirty="0" smtClean="0"/>
            <a:t>モデル</a:t>
          </a:r>
          <a:endParaRPr kumimoji="1" lang="en-US" altLang="ja-JP" sz="1800" kern="1200" dirty="0" smtClean="0"/>
        </a:p>
        <a:p>
          <a:pPr lvl="0" algn="ctr" defTabSz="800100">
            <a:lnSpc>
              <a:spcPct val="90000"/>
            </a:lnSpc>
            <a:spcBef>
              <a:spcPct val="0"/>
            </a:spcBef>
            <a:spcAft>
              <a:spcPct val="35000"/>
            </a:spcAft>
          </a:pPr>
          <a:r>
            <a:rPr kumimoji="1" lang="en-US" altLang="ja-JP" sz="1800" kern="1200" dirty="0" smtClean="0"/>
            <a:t>EVP </a:t>
          </a:r>
          <a:r>
            <a:rPr kumimoji="1" lang="ja-JP" altLang="en-US" sz="1800" kern="1200" dirty="0" smtClean="0"/>
            <a:t>モデ</a:t>
          </a:r>
          <a:r>
            <a:rPr kumimoji="1" lang="ja-JP" altLang="en-US" sz="1800" kern="1200" dirty="0" smtClean="0"/>
            <a:t>ル</a:t>
          </a:r>
          <a:endParaRPr kumimoji="1" lang="ja-JP" altLang="en-US" sz="1800" kern="1200" dirty="0"/>
        </a:p>
      </dsp:txBody>
      <dsp:txXfrm>
        <a:off x="26160" y="196144"/>
        <a:ext cx="1270907" cy="744026"/>
      </dsp:txXfrm>
    </dsp:sp>
    <dsp:sp modelId="{35D38C07-C2E1-D140-B37D-B9BDE72CA0D6}">
      <dsp:nvSpPr>
        <dsp:cNvPr id="0" name=""/>
        <dsp:cNvSpPr/>
      </dsp:nvSpPr>
      <dsp:spPr>
        <a:xfrm>
          <a:off x="1451936" y="404824"/>
          <a:ext cx="279247" cy="326666"/>
        </a:xfrm>
        <a:prstGeom prst="rightArrow">
          <a:avLst>
            <a:gd name="adj1" fmla="val 60000"/>
            <a:gd name="adj2" fmla="val 50000"/>
          </a:avLst>
        </a:prstGeom>
        <a:solidFill>
          <a:schemeClr val="accent4">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kumimoji="1" lang="ja-JP" altLang="en-US" sz="1400" kern="1200"/>
        </a:p>
      </dsp:txBody>
      <dsp:txXfrm>
        <a:off x="1451936" y="470157"/>
        <a:ext cx="195473" cy="196000"/>
      </dsp:txXfrm>
    </dsp:sp>
    <dsp:sp modelId="{7BCA0C88-0DD2-074D-95C4-94D820A602E4}">
      <dsp:nvSpPr>
        <dsp:cNvPr id="0" name=""/>
        <dsp:cNvSpPr/>
      </dsp:nvSpPr>
      <dsp:spPr>
        <a:xfrm>
          <a:off x="1847097" y="172996"/>
          <a:ext cx="1317203" cy="790322"/>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en-US" altLang="ja-JP" sz="1800" kern="1200" dirty="0" smtClean="0"/>
            <a:t>CF </a:t>
          </a:r>
          <a:r>
            <a:rPr kumimoji="1" lang="ja-JP" altLang="en-US" sz="1800" kern="1200" dirty="0" smtClean="0"/>
            <a:t>モデル</a:t>
          </a:r>
          <a:endParaRPr kumimoji="1" lang="ja-JP" altLang="en-US" sz="1800" kern="1200" dirty="0"/>
        </a:p>
      </dsp:txBody>
      <dsp:txXfrm>
        <a:off x="1870245" y="196144"/>
        <a:ext cx="1270907" cy="744026"/>
      </dsp:txXfrm>
    </dsp:sp>
    <dsp:sp modelId="{F0251559-95E5-2F48-B1E2-F739B9D3729D}">
      <dsp:nvSpPr>
        <dsp:cNvPr id="0" name=""/>
        <dsp:cNvSpPr/>
      </dsp:nvSpPr>
      <dsp:spPr>
        <a:xfrm>
          <a:off x="3296022" y="404824"/>
          <a:ext cx="279247" cy="326666"/>
        </a:xfrm>
        <a:prstGeom prst="rightArrow">
          <a:avLst>
            <a:gd name="adj1" fmla="val 60000"/>
            <a:gd name="adj2" fmla="val 50000"/>
          </a:avLst>
        </a:prstGeom>
        <a:solidFill>
          <a:schemeClr val="accent4">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kumimoji="1" lang="ja-JP" altLang="en-US" sz="1400" kern="1200"/>
        </a:p>
      </dsp:txBody>
      <dsp:txXfrm>
        <a:off x="3296022" y="470157"/>
        <a:ext cx="195473" cy="196000"/>
      </dsp:txXfrm>
    </dsp:sp>
    <dsp:sp modelId="{4FEBACB9-C66A-884A-A727-309E82CF27BE}">
      <dsp:nvSpPr>
        <dsp:cNvPr id="0" name=""/>
        <dsp:cNvSpPr/>
      </dsp:nvSpPr>
      <dsp:spPr>
        <a:xfrm>
          <a:off x="3691183" y="172996"/>
          <a:ext cx="1317203" cy="790322"/>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kern="1200" dirty="0" smtClean="0"/>
            <a:t>自由漂流</a:t>
          </a:r>
          <a:endParaRPr kumimoji="1" lang="ja-JP" altLang="en-US" sz="1800" kern="1200" dirty="0"/>
        </a:p>
      </dsp:txBody>
      <dsp:txXfrm>
        <a:off x="3714331" y="196144"/>
        <a:ext cx="1270907" cy="744026"/>
      </dsp:txXfrm>
    </dsp:sp>
    <dsp:sp modelId="{609A8716-44E2-1747-BA9A-8AFBCFF9D48B}">
      <dsp:nvSpPr>
        <dsp:cNvPr id="0" name=""/>
        <dsp:cNvSpPr/>
      </dsp:nvSpPr>
      <dsp:spPr>
        <a:xfrm>
          <a:off x="5140107" y="404824"/>
          <a:ext cx="279247" cy="326666"/>
        </a:xfrm>
        <a:prstGeom prst="rightArrow">
          <a:avLst>
            <a:gd name="adj1" fmla="val 60000"/>
            <a:gd name="adj2" fmla="val 50000"/>
          </a:avLst>
        </a:prstGeom>
        <a:solidFill>
          <a:schemeClr val="accent4">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kumimoji="1" lang="ja-JP" altLang="en-US" sz="1400" kern="1200"/>
        </a:p>
      </dsp:txBody>
      <dsp:txXfrm>
        <a:off x="5140107" y="470157"/>
        <a:ext cx="195473" cy="196000"/>
      </dsp:txXfrm>
    </dsp:sp>
    <dsp:sp modelId="{A2192847-9DF1-E149-8928-A7FF7A737FA2}">
      <dsp:nvSpPr>
        <dsp:cNvPr id="0" name=""/>
        <dsp:cNvSpPr/>
      </dsp:nvSpPr>
      <dsp:spPr>
        <a:xfrm>
          <a:off x="5535268" y="172996"/>
          <a:ext cx="1317203" cy="790322"/>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en-US" altLang="ja-JP" sz="1800" kern="1200" dirty="0" smtClean="0"/>
            <a:t>(</a:t>
          </a:r>
          <a:r>
            <a:rPr kumimoji="1" lang="ja-JP" altLang="en-US" sz="1800" kern="1200" dirty="0" smtClean="0"/>
            <a:t>力学なし</a:t>
          </a:r>
          <a:r>
            <a:rPr kumimoji="1" lang="en-US" altLang="ja-JP" sz="1800" kern="1200" dirty="0" smtClean="0"/>
            <a:t>)</a:t>
          </a:r>
          <a:endParaRPr kumimoji="1" lang="ja-JP" altLang="en-US" sz="1800" kern="1200" dirty="0"/>
        </a:p>
      </dsp:txBody>
      <dsp:txXfrm>
        <a:off x="5558416" y="196144"/>
        <a:ext cx="1270907" cy="74402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D61252-A194-1D44-BB2F-E0A60562422E}" type="datetimeFigureOut">
              <a:rPr kumimoji="1" lang="ja-JP" altLang="en-US" smtClean="0"/>
              <a:t>15/01/29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6E17C6-86F4-A34D-94A4-6C18593C84BE}" type="slidenum">
              <a:rPr kumimoji="1" lang="ja-JP" altLang="en-US" smtClean="0"/>
              <a:t>‹#›</a:t>
            </a:fld>
            <a:endParaRPr kumimoji="1" lang="ja-JP" altLang="en-US"/>
          </a:p>
        </p:txBody>
      </p:sp>
    </p:spTree>
    <p:extLst>
      <p:ext uri="{BB962C8B-B14F-4D97-AF65-F5344CB8AC3E}">
        <p14:creationId xmlns:p14="http://schemas.microsoft.com/office/powerpoint/2010/main" val="1199867790"/>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 * </a:t>
            </a:r>
            <a:r>
              <a:rPr kumimoji="1" lang="ja-JP" altLang="en-US" dirty="0" smtClean="0"/>
              <a:t>海氷の変動は</a:t>
            </a:r>
            <a:r>
              <a:rPr kumimoji="1" lang="en-US" altLang="ja-JP" dirty="0" smtClean="0"/>
              <a:t>, </a:t>
            </a:r>
            <a:r>
              <a:rPr kumimoji="1" lang="ja-JP" altLang="en-US" dirty="0" smtClean="0"/>
              <a:t>それが起きる場所だけでなく</a:t>
            </a:r>
            <a:r>
              <a:rPr kumimoji="1" lang="en-US" altLang="ja-JP" dirty="0" smtClean="0"/>
              <a:t>, </a:t>
            </a:r>
            <a:r>
              <a:rPr kumimoji="1" lang="ja-JP" altLang="en-US" dirty="0" smtClean="0"/>
              <a:t>地球規模の気候状態に多大な影響をもたらすと考えられている</a:t>
            </a:r>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386E17C6-86F4-A34D-94A4-6C18593C84BE}" type="slidenum">
              <a:rPr kumimoji="1" lang="ja-JP" altLang="en-US" smtClean="0"/>
              <a:t>3</a:t>
            </a:fld>
            <a:endParaRPr kumimoji="1" lang="ja-JP" altLang="en-US"/>
          </a:p>
        </p:txBody>
      </p:sp>
    </p:spTree>
    <p:extLst>
      <p:ext uri="{BB962C8B-B14F-4D97-AF65-F5344CB8AC3E}">
        <p14:creationId xmlns:p14="http://schemas.microsoft.com/office/powerpoint/2010/main" val="3280614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海氷の大規模な力学を扱うときには</a:t>
            </a:r>
            <a:r>
              <a:rPr kumimoji="1" lang="en-US" altLang="ja-JP" dirty="0" smtClean="0"/>
              <a:t>, </a:t>
            </a:r>
            <a:r>
              <a:rPr kumimoji="1" lang="ja-JP" altLang="en-US" dirty="0" smtClean="0"/>
              <a:t>海氷を</a:t>
            </a:r>
            <a:r>
              <a:rPr kumimoji="1" lang="en-US" altLang="ja-JP" dirty="0" smtClean="0"/>
              <a:t>(</a:t>
            </a:r>
            <a:r>
              <a:rPr kumimoji="1" lang="ja-JP" altLang="en-US" dirty="0" smtClean="0"/>
              <a:t>２次元</a:t>
            </a:r>
            <a:r>
              <a:rPr kumimoji="1" lang="en-US" altLang="ja-JP" dirty="0" smtClean="0"/>
              <a:t>)</a:t>
            </a:r>
            <a:r>
              <a:rPr kumimoji="1" lang="ja-JP" altLang="en-US" dirty="0" smtClean="0"/>
              <a:t>の連続体とみなす</a:t>
            </a:r>
            <a:r>
              <a:rPr kumimoji="1" lang="en-US" altLang="ja-JP" dirty="0" smtClean="0"/>
              <a:t>. </a:t>
            </a:r>
          </a:p>
          <a:p>
            <a:r>
              <a:rPr kumimoji="1" lang="ja-JP" altLang="en-US" dirty="0" smtClean="0"/>
              <a:t>右辺</a:t>
            </a:r>
            <a:r>
              <a:rPr kumimoji="1" lang="en-US" altLang="ja-JP" dirty="0" smtClean="0"/>
              <a:t> 1 </a:t>
            </a:r>
            <a:r>
              <a:rPr kumimoji="1" lang="ja-JP" altLang="en-US" dirty="0" smtClean="0"/>
              <a:t>項目</a:t>
            </a:r>
            <a:r>
              <a:rPr kumimoji="1" lang="en-US" altLang="ja-JP" dirty="0" smtClean="0"/>
              <a:t>: </a:t>
            </a:r>
            <a:r>
              <a:rPr kumimoji="1" lang="ja-JP" altLang="en-US" dirty="0" smtClean="0"/>
              <a:t>海面の傾斜による横滑り力</a:t>
            </a:r>
            <a:r>
              <a:rPr kumimoji="1" lang="en-US" altLang="ja-JP" dirty="0" smtClean="0"/>
              <a:t>(</a:t>
            </a:r>
            <a:r>
              <a:rPr kumimoji="1" lang="ja-JP" altLang="en-US" dirty="0" smtClean="0"/>
              <a:t>海面傾斜力</a:t>
            </a:r>
            <a:r>
              <a:rPr kumimoji="1" lang="en-US" altLang="ja-JP" dirty="0" smtClean="0"/>
              <a:t>)</a:t>
            </a:r>
          </a:p>
          <a:p>
            <a:r>
              <a:rPr kumimoji="1" lang="ja-JP" altLang="en-US" dirty="0" smtClean="0"/>
              <a:t>右辺</a:t>
            </a:r>
            <a:r>
              <a:rPr kumimoji="1" lang="en-US" altLang="ja-JP" dirty="0" smtClean="0"/>
              <a:t> 2 </a:t>
            </a:r>
            <a:r>
              <a:rPr kumimoji="1" lang="ja-JP" altLang="en-US" dirty="0" smtClean="0"/>
              <a:t>項目</a:t>
            </a:r>
            <a:r>
              <a:rPr kumimoji="1" lang="en-US" altLang="ja-JP" dirty="0" smtClean="0"/>
              <a:t>: </a:t>
            </a:r>
            <a:r>
              <a:rPr kumimoji="1" lang="ja-JP" altLang="en-US" dirty="0" smtClean="0"/>
              <a:t>氷板同士の衝突</a:t>
            </a:r>
            <a:r>
              <a:rPr kumimoji="1" lang="en-US" altLang="ja-JP" dirty="0" smtClean="0"/>
              <a:t>, </a:t>
            </a:r>
            <a:r>
              <a:rPr kumimoji="1" lang="ja-JP" altLang="en-US" dirty="0" smtClean="0"/>
              <a:t>接触による相互干渉力</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86E17C6-86F4-A34D-94A4-6C18593C84BE}" type="slidenum">
              <a:rPr kumimoji="1" lang="ja-JP" altLang="en-US" smtClean="0"/>
              <a:t>19</a:t>
            </a:fld>
            <a:endParaRPr kumimoji="1" lang="ja-JP" altLang="en-US"/>
          </a:p>
        </p:txBody>
      </p:sp>
    </p:spTree>
    <p:extLst>
      <p:ext uri="{BB962C8B-B14F-4D97-AF65-F5344CB8AC3E}">
        <p14:creationId xmlns:p14="http://schemas.microsoft.com/office/powerpoint/2010/main" val="1688575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 </a:t>
            </a:r>
            <a:r>
              <a:rPr kumimoji="1" lang="ja-JP" altLang="en-US" dirty="0" smtClean="0"/>
              <a:t>連続体モデル以外にも</a:t>
            </a:r>
            <a:r>
              <a:rPr kumimoji="1" lang="en-US" altLang="ja-JP" dirty="0" smtClean="0"/>
              <a:t>, </a:t>
            </a:r>
            <a:r>
              <a:rPr kumimoji="1" lang="ja-JP" altLang="en-US" dirty="0" smtClean="0"/>
              <a:t>個別要素モデル</a:t>
            </a:r>
            <a:r>
              <a:rPr kumimoji="1" lang="en-US" altLang="ja-JP" dirty="0" smtClean="0"/>
              <a:t>(</a:t>
            </a:r>
            <a:r>
              <a:rPr kumimoji="1" lang="ja-JP" altLang="en-US" dirty="0" smtClean="0"/>
              <a:t>個々の氷盤をラグランジュ的に追跡</a:t>
            </a:r>
            <a:r>
              <a:rPr kumimoji="1" lang="en-US" altLang="ja-JP" dirty="0" smtClean="0"/>
              <a:t>), </a:t>
            </a:r>
            <a:r>
              <a:rPr kumimoji="1" lang="ja-JP" altLang="en-US" dirty="0" smtClean="0"/>
              <a:t>その中間的なモデルもある</a:t>
            </a:r>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386E17C6-86F4-A34D-94A4-6C18593C84BE}" type="slidenum">
              <a:rPr kumimoji="1" lang="ja-JP" altLang="en-US" smtClean="0"/>
              <a:t>20</a:t>
            </a:fld>
            <a:endParaRPr kumimoji="1" lang="ja-JP" altLang="en-US"/>
          </a:p>
        </p:txBody>
      </p:sp>
    </p:spTree>
    <p:extLst>
      <p:ext uri="{BB962C8B-B14F-4D97-AF65-F5344CB8AC3E}">
        <p14:creationId xmlns:p14="http://schemas.microsoft.com/office/powerpoint/2010/main" val="2836382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t>* (5ppt </a:t>
            </a:r>
            <a:r>
              <a:rPr lang="ja-JP" altLang="en-US" dirty="0" smtClean="0"/>
              <a:t>ごとに</a:t>
            </a:r>
            <a:r>
              <a:rPr lang="en-US" altLang="ja-JP" dirty="0" smtClean="0"/>
              <a:t> 0.28 </a:t>
            </a:r>
            <a:r>
              <a:rPr lang="ja-JP" altLang="en-US" dirty="0" smtClean="0"/>
              <a:t>度下がる</a:t>
            </a:r>
            <a:r>
              <a:rPr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386E17C6-86F4-A34D-94A4-6C18593C84BE}" type="slidenum">
              <a:rPr kumimoji="1" lang="ja-JP" altLang="en-US" smtClean="0"/>
              <a:t>6</a:t>
            </a:fld>
            <a:endParaRPr kumimoji="1" lang="ja-JP" altLang="en-US"/>
          </a:p>
        </p:txBody>
      </p:sp>
    </p:spTree>
    <p:extLst>
      <p:ext uri="{BB962C8B-B14F-4D97-AF65-F5344CB8AC3E}">
        <p14:creationId xmlns:p14="http://schemas.microsoft.com/office/powerpoint/2010/main" val="2364012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アルベドが小さい</a:t>
            </a:r>
            <a:r>
              <a:rPr kumimoji="1" lang="en-US" altLang="ja-JP" dirty="0" smtClean="0"/>
              <a:t> :=&gt; </a:t>
            </a:r>
            <a:r>
              <a:rPr kumimoji="1" lang="ja-JP" altLang="en-US" dirty="0" smtClean="0"/>
              <a:t>リードで暖められた海水は</a:t>
            </a:r>
            <a:r>
              <a:rPr kumimoji="1" lang="en-US" altLang="ja-JP" dirty="0" smtClean="0"/>
              <a:t>, </a:t>
            </a:r>
            <a:r>
              <a:rPr kumimoji="1" lang="ja-JP" altLang="en-US" dirty="0" smtClean="0"/>
              <a:t>周りの海氷を急速に融かす</a:t>
            </a:r>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386E17C6-86F4-A34D-94A4-6C18593C84BE}" type="slidenum">
              <a:rPr kumimoji="1" lang="ja-JP" altLang="en-US" smtClean="0"/>
              <a:t>7</a:t>
            </a:fld>
            <a:endParaRPr kumimoji="1" lang="ja-JP" altLang="en-US"/>
          </a:p>
        </p:txBody>
      </p:sp>
    </p:spTree>
    <p:extLst>
      <p:ext uri="{BB962C8B-B14F-4D97-AF65-F5344CB8AC3E}">
        <p14:creationId xmlns:p14="http://schemas.microsoft.com/office/powerpoint/2010/main" val="3994203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ja-JP" altLang="en-US" dirty="0" smtClean="0"/>
              <a:t>北極域と南極域の地理的違いが</a:t>
            </a:r>
            <a:r>
              <a:rPr kumimoji="1" lang="en-US" altLang="ja-JP" dirty="0" smtClean="0"/>
              <a:t>, </a:t>
            </a:r>
            <a:r>
              <a:rPr kumimoji="1" lang="ja-JP" altLang="en-US" dirty="0" smtClean="0"/>
              <a:t>それぞれの海氷の存在の仕方の違いを与えている</a:t>
            </a:r>
            <a:endParaRPr kumimoji="1" lang="en-US" altLang="ja-JP" dirty="0" smtClean="0"/>
          </a:p>
          <a:p>
            <a:pPr marL="628650" lvl="1" indent="-171450">
              <a:buFontTx/>
              <a:buChar char="•"/>
            </a:pPr>
            <a:r>
              <a:rPr kumimoji="1" lang="ja-JP" altLang="en-US" dirty="0" smtClean="0"/>
              <a:t>北極は南極よりも閉鎖的環境</a:t>
            </a:r>
            <a:r>
              <a:rPr kumimoji="1" lang="en-US" altLang="ja-JP" dirty="0" smtClean="0"/>
              <a:t> =&gt; </a:t>
            </a:r>
            <a:r>
              <a:rPr kumimoji="1" lang="ja-JP" altLang="en-US" dirty="0" smtClean="0"/>
              <a:t>海氷は互いに衝突し重なり合って分厚くなりやすい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386E17C6-86F4-A34D-94A4-6C18593C84BE}" type="slidenum">
              <a:rPr kumimoji="1" lang="ja-JP" altLang="en-US" smtClean="0"/>
              <a:t>8</a:t>
            </a:fld>
            <a:endParaRPr kumimoji="1" lang="ja-JP" altLang="en-US"/>
          </a:p>
        </p:txBody>
      </p:sp>
    </p:spTree>
    <p:extLst>
      <p:ext uri="{BB962C8B-B14F-4D97-AF65-F5344CB8AC3E}">
        <p14:creationId xmlns:p14="http://schemas.microsoft.com/office/powerpoint/2010/main" val="4043765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 CMIP : Coupled Model </a:t>
            </a:r>
            <a:r>
              <a:rPr kumimoji="1" lang="en-US" altLang="ja-JP" dirty="0" err="1" smtClean="0"/>
              <a:t>Intercomparison</a:t>
            </a:r>
            <a:r>
              <a:rPr kumimoji="1" lang="en-US" altLang="ja-JP" dirty="0" smtClean="0"/>
              <a:t> Project: </a:t>
            </a:r>
            <a:r>
              <a:rPr kumimoji="1" lang="ja-JP" altLang="en-US" dirty="0" smtClean="0"/>
              <a:t>結合モデル相互比較</a:t>
            </a:r>
            <a:endParaRPr kumimoji="1" lang="ja-JP" altLang="en-US" dirty="0"/>
          </a:p>
        </p:txBody>
      </p:sp>
      <p:sp>
        <p:nvSpPr>
          <p:cNvPr id="4" name="スライド番号プレースホルダー 3"/>
          <p:cNvSpPr>
            <a:spLocks noGrp="1"/>
          </p:cNvSpPr>
          <p:nvPr>
            <p:ph type="sldNum" sz="quarter" idx="10"/>
          </p:nvPr>
        </p:nvSpPr>
        <p:spPr/>
        <p:txBody>
          <a:bodyPr/>
          <a:lstStyle/>
          <a:p>
            <a:fld id="{386E17C6-86F4-A34D-94A4-6C18593C84BE}" type="slidenum">
              <a:rPr kumimoji="1" lang="ja-JP" altLang="en-US" smtClean="0"/>
              <a:t>13</a:t>
            </a:fld>
            <a:endParaRPr kumimoji="1" lang="ja-JP" altLang="en-US"/>
          </a:p>
        </p:txBody>
      </p:sp>
    </p:spTree>
    <p:extLst>
      <p:ext uri="{BB962C8B-B14F-4D97-AF65-F5344CB8AC3E}">
        <p14:creationId xmlns:p14="http://schemas.microsoft.com/office/powerpoint/2010/main" val="3713458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c = c_0 + gam*S/T^2 </a:t>
            </a:r>
            <a:endParaRPr kumimoji="1" lang="ja-JP" altLang="en-US" dirty="0"/>
          </a:p>
        </p:txBody>
      </p:sp>
      <p:sp>
        <p:nvSpPr>
          <p:cNvPr id="4" name="スライド番号プレースホルダー 3"/>
          <p:cNvSpPr>
            <a:spLocks noGrp="1"/>
          </p:cNvSpPr>
          <p:nvPr>
            <p:ph type="sldNum" sz="quarter" idx="10"/>
          </p:nvPr>
        </p:nvSpPr>
        <p:spPr/>
        <p:txBody>
          <a:bodyPr/>
          <a:lstStyle/>
          <a:p>
            <a:fld id="{386E17C6-86F4-A34D-94A4-6C18593C84BE}" type="slidenum">
              <a:rPr kumimoji="1" lang="ja-JP" altLang="en-US" smtClean="0"/>
              <a:t>14</a:t>
            </a:fld>
            <a:endParaRPr kumimoji="1" lang="ja-JP" altLang="en-US"/>
          </a:p>
        </p:txBody>
      </p:sp>
    </p:spTree>
    <p:extLst>
      <p:ext uri="{BB962C8B-B14F-4D97-AF65-F5344CB8AC3E}">
        <p14:creationId xmlns:p14="http://schemas.microsoft.com/office/powerpoint/2010/main" val="4284129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pPr marL="171450" indent="-171450">
              <a:buFontTx/>
              <a:buChar char="•"/>
            </a:pPr>
            <a:r>
              <a:rPr kumimoji="1" lang="en-US" altLang="ja-JP" dirty="0" smtClean="0"/>
              <a:t>3 layer </a:t>
            </a:r>
            <a:r>
              <a:rPr kumimoji="1" lang="ja-JP" altLang="en-US" dirty="0" smtClean="0"/>
              <a:t>で構成</a:t>
            </a:r>
            <a:endParaRPr kumimoji="1" lang="en-US" altLang="ja-JP" dirty="0" smtClean="0"/>
          </a:p>
          <a:p>
            <a:pPr marL="628650" lvl="1" indent="-171450">
              <a:buFontTx/>
              <a:buChar char="•"/>
            </a:pPr>
            <a:r>
              <a:rPr kumimoji="1" lang="ja-JP" altLang="en-US" dirty="0" smtClean="0"/>
              <a:t>１層目</a:t>
            </a:r>
            <a:r>
              <a:rPr kumimoji="1" lang="en-US" altLang="ja-JP" dirty="0" smtClean="0"/>
              <a:t> snow (</a:t>
            </a:r>
            <a:r>
              <a:rPr kumimoji="1" lang="ja-JP" altLang="en-US" dirty="0" smtClean="0"/>
              <a:t>顕熱の熱容量ゼロ</a:t>
            </a:r>
            <a:r>
              <a:rPr kumimoji="1" lang="en-US" altLang="ja-JP" dirty="0" smtClean="0"/>
              <a:t>, </a:t>
            </a:r>
            <a:r>
              <a:rPr kumimoji="1" lang="ja-JP" altLang="en-US" dirty="0" smtClean="0"/>
              <a:t>海氷の断熱材的役割</a:t>
            </a:r>
            <a:r>
              <a:rPr kumimoji="1" lang="en-US" altLang="ja-JP" dirty="0" smtClean="0"/>
              <a:t>)</a:t>
            </a:r>
          </a:p>
          <a:p>
            <a:pPr marL="628650" lvl="1" indent="-171450">
              <a:buFontTx/>
              <a:buChar char="•"/>
            </a:pPr>
            <a:r>
              <a:rPr kumimoji="1" lang="ja-JP" altLang="en-US" dirty="0" smtClean="0"/>
              <a:t>２</a:t>
            </a:r>
            <a:r>
              <a:rPr kumimoji="1" lang="en-US" altLang="ja-JP" dirty="0" smtClean="0"/>
              <a:t>,3</a:t>
            </a:r>
            <a:r>
              <a:rPr kumimoji="1" lang="ja-JP" altLang="en-US" dirty="0" smtClean="0"/>
              <a:t>層目</a:t>
            </a:r>
            <a:r>
              <a:rPr kumimoji="1" lang="en-US" altLang="ja-JP" dirty="0" smtClean="0"/>
              <a:t> ice layer (</a:t>
            </a:r>
            <a:r>
              <a:rPr kumimoji="1" lang="ja-JP" altLang="en-US" dirty="0" smtClean="0"/>
              <a:t>熱容量あり</a:t>
            </a:r>
            <a:r>
              <a:rPr kumimoji="1" lang="en-US" altLang="ja-JP" dirty="0" smtClean="0"/>
              <a:t>, </a:t>
            </a:r>
            <a:r>
              <a:rPr kumimoji="1" lang="ja-JP" altLang="en-US" dirty="0" smtClean="0"/>
              <a:t>海氷内部の温度が予報変数</a:t>
            </a:r>
            <a:r>
              <a:rPr kumimoji="1" lang="en-US" altLang="ja-JP" dirty="0" smtClean="0"/>
              <a:t>)</a:t>
            </a:r>
          </a:p>
          <a:p>
            <a:pPr marL="628650" lvl="1" indent="-171450">
              <a:buFontTx/>
              <a:buChar char="•"/>
            </a:pPr>
            <a:endParaRPr kumimoji="1" lang="en-US" altLang="ja-JP" dirty="0" smtClean="0"/>
          </a:p>
          <a:p>
            <a:r>
              <a:rPr kumimoji="1" lang="en-US" altLang="ja-JP" dirty="0" smtClean="0"/>
              <a:t>FT: </a:t>
            </a:r>
            <a:r>
              <a:rPr kumimoji="1" lang="ja-JP" altLang="en-US" dirty="0" smtClean="0"/>
              <a:t>海面直下の熱フラックス</a:t>
            </a:r>
            <a:endParaRPr kumimoji="1" lang="ja-JP" altLang="en-US" dirty="0"/>
          </a:p>
        </p:txBody>
      </p:sp>
      <p:sp>
        <p:nvSpPr>
          <p:cNvPr id="4" name="スライド番号プレースホルダー 3"/>
          <p:cNvSpPr>
            <a:spLocks noGrp="1"/>
          </p:cNvSpPr>
          <p:nvPr>
            <p:ph type="sldNum" sz="quarter" idx="10"/>
          </p:nvPr>
        </p:nvSpPr>
        <p:spPr/>
        <p:txBody>
          <a:bodyPr/>
          <a:lstStyle/>
          <a:p>
            <a:fld id="{386E17C6-86F4-A34D-94A4-6C18593C84BE}" type="slidenum">
              <a:rPr kumimoji="1" lang="ja-JP" altLang="en-US" smtClean="0"/>
              <a:t>15</a:t>
            </a:fld>
            <a:endParaRPr kumimoji="1" lang="ja-JP" altLang="en-US"/>
          </a:p>
        </p:txBody>
      </p:sp>
    </p:spTree>
    <p:extLst>
      <p:ext uri="{BB962C8B-B14F-4D97-AF65-F5344CB8AC3E}">
        <p14:creationId xmlns:p14="http://schemas.microsoft.com/office/powerpoint/2010/main" val="2057637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6E17C6-86F4-A34D-94A4-6C18593C84BE}" type="slidenum">
              <a:rPr kumimoji="1" lang="ja-JP" altLang="en-US" smtClean="0"/>
              <a:t>16</a:t>
            </a:fld>
            <a:endParaRPr kumimoji="1" lang="ja-JP" altLang="en-US"/>
          </a:p>
        </p:txBody>
      </p:sp>
    </p:spTree>
    <p:extLst>
      <p:ext uri="{BB962C8B-B14F-4D97-AF65-F5344CB8AC3E}">
        <p14:creationId xmlns:p14="http://schemas.microsoft.com/office/powerpoint/2010/main" val="380481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en-US" altLang="ja-JP" dirty="0" err="1" smtClean="0"/>
              <a:t>dA</a:t>
            </a:r>
            <a:r>
              <a:rPr kumimoji="1" lang="en-US" altLang="ja-JP" dirty="0" smtClean="0"/>
              <a:t>/</a:t>
            </a:r>
            <a:r>
              <a:rPr kumimoji="1" lang="en-US" altLang="ja-JP" dirty="0" err="1" smtClean="0"/>
              <a:t>dt</a:t>
            </a:r>
            <a:r>
              <a:rPr kumimoji="1" lang="en-US" altLang="ja-JP" dirty="0" smtClean="0"/>
              <a:t> = - </a:t>
            </a:r>
            <a:r>
              <a:rPr kumimoji="1" lang="en-US" altLang="ja-JP" dirty="0" err="1" smtClean="0"/>
              <a:t>Adiv</a:t>
            </a:r>
            <a:r>
              <a:rPr kumimoji="1" lang="en-US" altLang="ja-JP" dirty="0" smtClean="0"/>
              <a:t> U &lt; 0, </a:t>
            </a:r>
            <a:r>
              <a:rPr kumimoji="1" lang="en-US" altLang="ja-JP" dirty="0" err="1" smtClean="0"/>
              <a:t>dhI</a:t>
            </a:r>
            <a:r>
              <a:rPr kumimoji="1" lang="en-US" altLang="ja-JP" dirty="0" smtClean="0"/>
              <a:t>/</a:t>
            </a:r>
            <a:r>
              <a:rPr kumimoji="1" lang="en-US" altLang="ja-JP" dirty="0" err="1" smtClean="0"/>
              <a:t>dt</a:t>
            </a:r>
            <a:r>
              <a:rPr kumimoji="1" lang="en-US" altLang="ja-JP" dirty="0" smtClean="0"/>
              <a:t> = 0</a:t>
            </a:r>
          </a:p>
          <a:p>
            <a:pPr marL="171450" indent="-171450">
              <a:buFontTx/>
              <a:buChar char="•"/>
            </a:pPr>
            <a:r>
              <a:rPr kumimoji="1" lang="en-US" altLang="ja-JP" dirty="0" err="1" smtClean="0"/>
              <a:t>dA</a:t>
            </a:r>
            <a:r>
              <a:rPr kumimoji="1" lang="en-US" altLang="ja-JP" dirty="0" smtClean="0"/>
              <a:t>/</a:t>
            </a:r>
            <a:r>
              <a:rPr kumimoji="1" lang="en-US" altLang="ja-JP" dirty="0" err="1" smtClean="0"/>
              <a:t>dt</a:t>
            </a:r>
            <a:r>
              <a:rPr kumimoji="1" lang="en-US" altLang="ja-JP" dirty="0" smtClean="0"/>
              <a:t> = 0 (A&lt;=1), </a:t>
            </a:r>
            <a:r>
              <a:rPr kumimoji="1" lang="en-US" altLang="ja-JP" dirty="0" err="1" smtClean="0"/>
              <a:t>dhI</a:t>
            </a:r>
            <a:r>
              <a:rPr kumimoji="1" lang="en-US" altLang="ja-JP" dirty="0" smtClean="0"/>
              <a:t>/</a:t>
            </a:r>
            <a:r>
              <a:rPr kumimoji="1" lang="en-US" altLang="ja-JP" dirty="0" err="1" smtClean="0"/>
              <a:t>dt</a:t>
            </a:r>
            <a:r>
              <a:rPr kumimoji="1" lang="en-US" altLang="ja-JP" dirty="0" smtClean="0"/>
              <a:t> = - h div U &gt; 0 </a:t>
            </a:r>
            <a:endParaRPr kumimoji="1" lang="ja-JP" altLang="en-US" dirty="0"/>
          </a:p>
        </p:txBody>
      </p:sp>
      <p:sp>
        <p:nvSpPr>
          <p:cNvPr id="4" name="スライド番号プレースホルダー 3"/>
          <p:cNvSpPr>
            <a:spLocks noGrp="1"/>
          </p:cNvSpPr>
          <p:nvPr>
            <p:ph type="sldNum" sz="quarter" idx="10"/>
          </p:nvPr>
        </p:nvSpPr>
        <p:spPr/>
        <p:txBody>
          <a:bodyPr/>
          <a:lstStyle/>
          <a:p>
            <a:fld id="{386E17C6-86F4-A34D-94A4-6C18593C84BE}" type="slidenum">
              <a:rPr kumimoji="1" lang="ja-JP" altLang="en-US" smtClean="0"/>
              <a:t>18</a:t>
            </a:fld>
            <a:endParaRPr kumimoji="1" lang="ja-JP" altLang="en-US"/>
          </a:p>
        </p:txBody>
      </p:sp>
    </p:spTree>
    <p:extLst>
      <p:ext uri="{BB962C8B-B14F-4D97-AF65-F5344CB8AC3E}">
        <p14:creationId xmlns:p14="http://schemas.microsoft.com/office/powerpoint/2010/main" val="2973855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2"/>
      </p:bgRef>
    </p:bg>
    <p:spTree>
      <p:nvGrpSpPr>
        <p:cNvPr id="1" name=""/>
        <p:cNvGrpSpPr/>
        <p:nvPr/>
      </p:nvGrpSpPr>
      <p:grpSpPr>
        <a:xfrm>
          <a:off x="0" y="0"/>
          <a:ext cx="0" cy="0"/>
          <a:chOff x="0" y="0"/>
          <a:chExt cx="0" cy="0"/>
        </a:xfrm>
      </p:grpSpPr>
      <p:sp>
        <p:nvSpPr>
          <p:cNvPr id="7" name="正方形/長方形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2362200" y="4038600"/>
            <a:ext cx="6477000" cy="1828800"/>
          </a:xfrm>
        </p:spPr>
        <p:txBody>
          <a:bodyPr anchor="b"/>
          <a:lstStyle>
            <a:lvl1pPr>
              <a:defRPr cap="all" baseline="0"/>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15/01/29</a:t>
            </a:fld>
            <a:endParaRPr lang="en-US" sz="2000" dirty="0">
              <a:solidFill>
                <a:srgbClr val="FFFFFF"/>
              </a:solidFill>
            </a:endParaRPr>
          </a:p>
        </p:txBody>
      </p:sp>
      <p:sp>
        <p:nvSpPr>
          <p:cNvPr id="17" name="フッター プレースホルダー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スライド番号プレースホルダー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15/01/29</a:t>
            </a:fld>
            <a:endParaRPr lang="en-US"/>
          </a:p>
        </p:txBody>
      </p:sp>
      <p:sp>
        <p:nvSpPr>
          <p:cNvPr id="5" name="フッター プレースホルダー 4"/>
          <p:cNvSpPr>
            <a:spLocks noGrp="1"/>
          </p:cNvSpPr>
          <p:nvPr>
            <p:ph type="ftr" sz="quarter" idx="11"/>
          </p:nvPr>
        </p:nvSpPr>
        <p:spPr/>
        <p:txBody>
          <a:bodyPr/>
          <a:lstStyle/>
          <a:p>
            <a:endParaRPr kumimoji="0" lang="en-US"/>
          </a:p>
        </p:txBody>
      </p:sp>
      <p:sp>
        <p:nvSpPr>
          <p:cNvPr id="6" name="スライド番号プレースホルダー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bg>
      <p:bgRef idx="1001">
        <a:schemeClr val="bg1"/>
      </p:bgRef>
    </p:bg>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53200" y="609600"/>
            <a:ext cx="2057400" cy="5516563"/>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609600"/>
            <a:ext cx="5562600" cy="5516564"/>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a:xfrm>
            <a:off x="6553200" y="6248402"/>
            <a:ext cx="2209800" cy="365125"/>
          </a:xfrm>
        </p:spPr>
        <p:txBody>
          <a:bodyPr/>
          <a:lstStyle/>
          <a:p>
            <a:pPr eaLnBrk="1" latinLnBrk="0" hangingPunct="1"/>
            <a:fld id="{23A271A1-F6D6-438B-A432-4747EE7ECD40}" type="datetimeFigureOut">
              <a:rPr lang="en-US" smtClean="0"/>
              <a:pPr eaLnBrk="1" latinLnBrk="0" hangingPunct="1"/>
              <a:t>15/01/29</a:t>
            </a:fld>
            <a:endParaRPr lang="en-US" dirty="0"/>
          </a:p>
        </p:txBody>
      </p:sp>
      <p:sp>
        <p:nvSpPr>
          <p:cNvPr id="5" name="フッター プレースホルダー 4"/>
          <p:cNvSpPr>
            <a:spLocks noGrp="1"/>
          </p:cNvSpPr>
          <p:nvPr>
            <p:ph type="ftr" sz="quarter" idx="11"/>
          </p:nvPr>
        </p:nvSpPr>
        <p:spPr>
          <a:xfrm>
            <a:off x="457201" y="6248207"/>
            <a:ext cx="5573483" cy="365125"/>
          </a:xfrm>
        </p:spPr>
        <p:txBody>
          <a:bodyPr/>
          <a:lstStyle/>
          <a:p>
            <a:endParaRPr kumimoji="0" lang="en-US" dirty="0"/>
          </a:p>
        </p:txBody>
      </p:sp>
      <p:sp>
        <p:nvSpPr>
          <p:cNvPr id="7" name="正方形/長方形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正方形/長方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正方形/長方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スライド番号プレースホルダー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12648" y="228600"/>
            <a:ext cx="8153400" cy="990600"/>
          </a:xfrm>
        </p:spPr>
        <p:txBody>
          <a:body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15/01/29</a:t>
            </a:fld>
            <a:endParaRPr lang="en-US" dirty="0"/>
          </a:p>
        </p:txBody>
      </p:sp>
      <p:sp>
        <p:nvSpPr>
          <p:cNvPr id="5" name="フッター プレースホルダー 4"/>
          <p:cNvSpPr>
            <a:spLocks noGrp="1"/>
          </p:cNvSpPr>
          <p:nvPr>
            <p:ph type="ftr" sz="quarter" idx="11"/>
          </p:nvPr>
        </p:nvSpPr>
        <p:spPr/>
        <p:txBody>
          <a:bodyPr/>
          <a:lstStyle/>
          <a:p>
            <a:endParaRPr kumimoji="0" lang="en-US"/>
          </a:p>
        </p:txBody>
      </p:sp>
      <p:sp>
        <p:nvSpPr>
          <p:cNvPr id="6" name="スライド番号プレースホルダー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コンテンツ プレースホルダー 7"/>
          <p:cNvSpPr>
            <a:spLocks noGrp="1"/>
          </p:cNvSpPr>
          <p:nvPr>
            <p:ph sz="quarter" idx="1"/>
          </p:nvPr>
        </p:nvSpPr>
        <p:spPr>
          <a:xfrm>
            <a:off x="612648" y="1600200"/>
            <a:ext cx="8153400" cy="44958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7" name="正方形/長方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ja-JP" altLang="en-US" smtClean="0"/>
              <a:t>マスター タイトルの書式設定</a:t>
            </a:r>
            <a:endParaRPr kumimoji="0" lang="en-US"/>
          </a:p>
        </p:txBody>
      </p:sp>
      <p:sp>
        <p:nvSpPr>
          <p:cNvPr id="12" name="日付プレースホルダー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15/01/29</a:t>
            </a:fld>
            <a:endParaRPr lang="en-US"/>
          </a:p>
        </p:txBody>
      </p:sp>
      <p:sp>
        <p:nvSpPr>
          <p:cNvPr id="13" name="スライド番号プレースホルダー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フッター プレースホルダー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9" name="コンテンツ プレースホルダー 8"/>
          <p:cNvSpPr>
            <a:spLocks noGrp="1"/>
          </p:cNvSpPr>
          <p:nvPr>
            <p:ph sz="quarter" idx="1"/>
          </p:nvPr>
        </p:nvSpPr>
        <p:spPr>
          <a:xfrm>
            <a:off x="609600" y="1589567"/>
            <a:ext cx="38862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844901" y="1589567"/>
            <a:ext cx="38862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8" name="日付プレースホルダー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15/01/29</a:t>
            </a:fld>
            <a:endParaRPr lang="en-US"/>
          </a:p>
        </p:txBody>
      </p:sp>
      <p:sp>
        <p:nvSpPr>
          <p:cNvPr id="10" name="スライド番号プレースホルダー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フッター プレースホルダー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0" y="273050"/>
            <a:ext cx="8153400" cy="869950"/>
          </a:xfrm>
        </p:spPr>
        <p:txBody>
          <a:bodyPr anchor="ctr"/>
          <a:lstStyle>
            <a:lvl1pPr>
              <a:defRPr/>
            </a:lvl1pPr>
          </a:lstStyle>
          <a:p>
            <a:r>
              <a:rPr kumimoji="0" lang="ja-JP" altLang="en-US" smtClean="0"/>
              <a:t>マスター タイトルの書式設定</a:t>
            </a:r>
            <a:endParaRPr kumimoji="0" lang="en-US"/>
          </a:p>
        </p:txBody>
      </p:sp>
      <p:sp>
        <p:nvSpPr>
          <p:cNvPr id="11" name="コンテンツ プレースホルダー 10"/>
          <p:cNvSpPr>
            <a:spLocks noGrp="1"/>
          </p:cNvSpPr>
          <p:nvPr>
            <p:ph sz="quarter" idx="2"/>
          </p:nvPr>
        </p:nvSpPr>
        <p:spPr>
          <a:xfrm>
            <a:off x="609600" y="2438400"/>
            <a:ext cx="3886200" cy="35814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800600" y="2438400"/>
            <a:ext cx="3886200" cy="35814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0" name="日付プレースホルダー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15/01/29</a:t>
            </a:fld>
            <a:endParaRPr lang="en-US"/>
          </a:p>
        </p:txBody>
      </p:sp>
      <p:sp>
        <p:nvSpPr>
          <p:cNvPr id="12" name="スライド番号プレースホルダー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フッター プレースホルダー 13"/>
          <p:cNvSpPr>
            <a:spLocks noGrp="1"/>
          </p:cNvSpPr>
          <p:nvPr>
            <p:ph type="ftr" sz="quarter" idx="17"/>
          </p:nvPr>
        </p:nvSpPr>
        <p:spPr/>
        <p:txBody>
          <a:bodyPr rtlCol="0"/>
          <a:lstStyle/>
          <a:p>
            <a:endParaRPr kumimoji="0" lang="en-US"/>
          </a:p>
        </p:txBody>
      </p:sp>
      <p:sp>
        <p:nvSpPr>
          <p:cNvPr id="16" name="テキスト プレースホルダー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
        <p:nvSpPr>
          <p:cNvPr id="15" name="テキスト プレースホルダー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15/01/29</a:t>
            </a:fld>
            <a:endParaRPr lang="en-US"/>
          </a:p>
        </p:txBody>
      </p:sp>
      <p:sp>
        <p:nvSpPr>
          <p:cNvPr id="4" name="フッター プレースホルダー 3"/>
          <p:cNvSpPr>
            <a:spLocks noGrp="1"/>
          </p:cNvSpPr>
          <p:nvPr>
            <p:ph type="ftr" sz="quarter" idx="11"/>
          </p:nvPr>
        </p:nvSpPr>
        <p:spPr/>
        <p:txBody>
          <a:bodyPr/>
          <a:lstStyle/>
          <a:p>
            <a:endParaRPr kumimoji="0" lang="en-US"/>
          </a:p>
        </p:txBody>
      </p:sp>
      <p:sp>
        <p:nvSpPr>
          <p:cNvPr id="5" name="スライド番号プレースホルダー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15/01/29</a:t>
            </a:fld>
            <a:endParaRPr lang="en-US"/>
          </a:p>
        </p:txBody>
      </p:sp>
      <p:sp>
        <p:nvSpPr>
          <p:cNvPr id="3" name="フッター プレースホルダー 2"/>
          <p:cNvSpPr>
            <a:spLocks noGrp="1"/>
          </p:cNvSpPr>
          <p:nvPr>
            <p:ph type="ftr" sz="quarter" idx="11"/>
          </p:nvPr>
        </p:nvSpPr>
        <p:spPr/>
        <p:txBody>
          <a:bodyPr/>
          <a:lstStyle/>
          <a:p>
            <a:endParaRPr kumimoji="0" lang="en-US" dirty="0"/>
          </a:p>
        </p:txBody>
      </p:sp>
      <p:sp>
        <p:nvSpPr>
          <p:cNvPr id="4" name="スライド番号プレースホルダー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3050"/>
            <a:ext cx="8077200" cy="869950"/>
          </a:xfrm>
        </p:spPr>
        <p:txBody>
          <a:bodyPr anchor="ctr"/>
          <a:lstStyle>
            <a:lvl1pPr algn="l">
              <a:buNone/>
              <a:defRPr sz="4400" b="0"/>
            </a:lvl1p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15/01/29</a:t>
            </a:fld>
            <a:endParaRPr lang="en-US"/>
          </a:p>
        </p:txBody>
      </p:sp>
      <p:sp>
        <p:nvSpPr>
          <p:cNvPr id="6" name="フッター プレースホルダー 5"/>
          <p:cNvSpPr>
            <a:spLocks noGrp="1"/>
          </p:cNvSpPr>
          <p:nvPr>
            <p:ph type="ftr" sz="quarter" idx="11"/>
          </p:nvPr>
        </p:nvSpPr>
        <p:spPr/>
        <p:txBody>
          <a:bodyPr/>
          <a:lstStyle/>
          <a:p>
            <a:endParaRPr kumimoji="0" lang="en-US"/>
          </a:p>
        </p:txBody>
      </p:sp>
      <p:sp>
        <p:nvSpPr>
          <p:cNvPr id="7" name="スライド番号プレースホルダー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テキスト プレースホルダー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9" name="コンテンツ プレースホルダー 8"/>
          <p:cNvSpPr>
            <a:spLocks noGrp="1"/>
          </p:cNvSpPr>
          <p:nvPr>
            <p:ph sz="quarter" idx="1"/>
          </p:nvPr>
        </p:nvSpPr>
        <p:spPr>
          <a:xfrm>
            <a:off x="2362200" y="1752600"/>
            <a:ext cx="6400800" cy="4419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3">
        <a:schemeClr val="bg2"/>
      </p:bgRef>
    </p:bg>
    <p:spTree>
      <p:nvGrpSpPr>
        <p:cNvPr id="1" name=""/>
        <p:cNvGrpSpPr/>
        <p:nvPr/>
      </p:nvGrpSpPr>
      <p:grpSpPr>
        <a:xfrm>
          <a:off x="0" y="0"/>
          <a:ext cx="0" cy="0"/>
          <a:chOff x="0" y="0"/>
          <a:chExt cx="0" cy="0"/>
        </a:xfrm>
      </p:grpSpPr>
      <p:sp>
        <p:nvSpPr>
          <p:cNvPr id="4" name="テキスト プレースホルダー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smtClean="0"/>
              <a:t>マスター テキストの書式設定</a:t>
            </a:r>
          </a:p>
        </p:txBody>
      </p:sp>
      <p:sp>
        <p:nvSpPr>
          <p:cNvPr id="8" name="正方形/長方形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ja-JP" altLang="en-US" smtClean="0"/>
              <a:t>マスター タイトルの書式設定</a:t>
            </a:r>
            <a:endParaRPr kumimoji="0" lang="en-US"/>
          </a:p>
        </p:txBody>
      </p:sp>
      <p:sp>
        <p:nvSpPr>
          <p:cNvPr id="11" name="正方形/長方形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付プレースホルダー 11"/>
          <p:cNvSpPr>
            <a:spLocks noGrp="1"/>
          </p:cNvSpPr>
          <p:nvPr>
            <p:ph type="dt" sz="half" idx="10"/>
          </p:nvPr>
        </p:nvSpPr>
        <p:spPr>
          <a:xfrm>
            <a:off x="6248400" y="6248400"/>
            <a:ext cx="2667000" cy="365125"/>
          </a:xfrm>
        </p:spPr>
        <p:txBody>
          <a:bodyPr rtlCol="0"/>
          <a:lstStyle/>
          <a:p>
            <a:pPr eaLnBrk="1" latinLnBrk="0" hangingPunct="1"/>
            <a:fld id="{23A271A1-F6D6-438B-A432-4747EE7ECD40}" type="datetimeFigureOut">
              <a:rPr lang="en-US" smtClean="0"/>
              <a:pPr eaLnBrk="1" latinLnBrk="0" hangingPunct="1"/>
              <a:t>15/01/29</a:t>
            </a:fld>
            <a:endParaRPr lang="en-US"/>
          </a:p>
        </p:txBody>
      </p:sp>
      <p:sp>
        <p:nvSpPr>
          <p:cNvPr id="13" name="スライド番号プレースホルダー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フッター プレースホルダー 13"/>
          <p:cNvSpPr>
            <a:spLocks noGrp="1"/>
          </p:cNvSpPr>
          <p:nvPr>
            <p:ph type="ftr" sz="quarter" idx="12"/>
          </p:nvPr>
        </p:nvSpPr>
        <p:spPr>
          <a:xfrm>
            <a:off x="1600200" y="6248206"/>
            <a:ext cx="4572000" cy="365125"/>
          </a:xfrm>
        </p:spPr>
        <p:txBody>
          <a:bodyPr rtlCol="0"/>
          <a:lstStyle/>
          <a:p>
            <a:endParaRPr kumimoji="0" lang="en-US" dirty="0"/>
          </a:p>
        </p:txBody>
      </p:sp>
      <p:sp>
        <p:nvSpPr>
          <p:cNvPr id="3" name="図プレースホルダー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ja-JP" altLang="en-US" smtClean="0"/>
              <a:t>プレースホルダーまでドラッグするかアイコンをクリックして図を追加</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ー 21"/>
          <p:cNvSpPr>
            <a:spLocks noGrp="1"/>
          </p:cNvSpPr>
          <p:nvPr>
            <p:ph type="title"/>
          </p:nvPr>
        </p:nvSpPr>
        <p:spPr>
          <a:xfrm>
            <a:off x="609600" y="228600"/>
            <a:ext cx="8153400" cy="990600"/>
          </a:xfrm>
          <a:prstGeom prst="rect">
            <a:avLst/>
          </a:prstGeom>
        </p:spPr>
        <p:txBody>
          <a:bodyPr vert="horz" anchor="ctr">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15/01/29</a:t>
            </a:fld>
            <a:endParaRPr lang="en-US" sz="1400" dirty="0">
              <a:solidFill>
                <a:schemeClr val="tx2"/>
              </a:solidFill>
            </a:endParaRPr>
          </a:p>
        </p:txBody>
      </p:sp>
      <p:sp>
        <p:nvSpPr>
          <p:cNvPr id="3" name="フッター プレースホルダー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正方形/長方形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スライド番号プレースホルダー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1"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1"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1"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1"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1"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emf"/><Relationship Id="rId5"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png"/><Relationship Id="rId5" Type="http://schemas.openxmlformats.org/officeDocument/2006/relationships/image" Target="../media/image18.emf"/><Relationship Id="rId6"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emf"/><Relationship Id="rId5" Type="http://schemas.openxmlformats.org/officeDocument/2006/relationships/image" Target="../media/image22.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25.emf"/><Relationship Id="rId9" Type="http://schemas.openxmlformats.org/officeDocument/2006/relationships/image" Target="../media/image26.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hyperlink" Target="http://www.seppyo.org/tmp/hokkaido/photo/seaice.html" TargetMode="External"/><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81194" y="397414"/>
            <a:ext cx="7230968" cy="1828800"/>
          </a:xfrm>
        </p:spPr>
        <p:txBody>
          <a:bodyPr/>
          <a:lstStyle/>
          <a:p>
            <a:pPr algn="dist"/>
            <a:r>
              <a:rPr lang="en-US" altLang="en-US" dirty="0" smtClean="0"/>
              <a:t>海氷</a:t>
            </a:r>
            <a:r>
              <a:rPr lang="ja-JP" altLang="en-US" dirty="0" smtClean="0"/>
              <a:t>モデリングの基礎</a:t>
            </a:r>
            <a:r>
              <a:rPr lang="en-US" altLang="ja-JP" dirty="0" smtClean="0"/>
              <a:t/>
            </a:r>
            <a:br>
              <a:rPr lang="en-US" altLang="ja-JP" dirty="0" smtClean="0"/>
            </a:br>
            <a:endParaRPr kumimoji="1" lang="ja-JP" altLang="en-US" dirty="0"/>
          </a:p>
        </p:txBody>
      </p:sp>
      <p:sp>
        <p:nvSpPr>
          <p:cNvPr id="3" name="サブタイトル 2"/>
          <p:cNvSpPr>
            <a:spLocks noGrp="1"/>
          </p:cNvSpPr>
          <p:nvPr>
            <p:ph type="subTitle" idx="1"/>
          </p:nvPr>
        </p:nvSpPr>
        <p:spPr>
          <a:xfrm>
            <a:off x="4146792" y="4624661"/>
            <a:ext cx="4742893" cy="895429"/>
          </a:xfrm>
        </p:spPr>
        <p:txBody>
          <a:bodyPr>
            <a:normAutofit/>
          </a:bodyPr>
          <a:lstStyle/>
          <a:p>
            <a:pPr algn="r"/>
            <a:r>
              <a:rPr lang="ja-JP" altLang="en-US" dirty="0" smtClean="0"/>
              <a:t>地球および惑星大気科学研究室</a:t>
            </a:r>
            <a:r>
              <a:rPr kumimoji="1" lang="en-US" altLang="ja-JP" dirty="0" smtClean="0"/>
              <a:t>D2 </a:t>
            </a:r>
            <a:r>
              <a:rPr kumimoji="1" lang="ja-JP" altLang="en-US" dirty="0" smtClean="0"/>
              <a:t>河合佑太</a:t>
            </a:r>
            <a:endParaRPr kumimoji="1" lang="ja-JP" altLang="en-US" dirty="0"/>
          </a:p>
        </p:txBody>
      </p:sp>
    </p:spTree>
    <p:extLst>
      <p:ext uri="{BB962C8B-B14F-4D97-AF65-F5344CB8AC3E}">
        <p14:creationId xmlns:p14="http://schemas.microsoft.com/office/powerpoint/2010/main" val="23423639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海氷モデルが表現する過程</a:t>
            </a:r>
            <a:endParaRPr kumimoji="1" lang="ja-JP" altLang="en-US" dirty="0"/>
          </a:p>
        </p:txBody>
      </p:sp>
      <p:pic>
        <p:nvPicPr>
          <p:cNvPr id="4" name="コンテンツ プレースホルダー 3"/>
          <p:cNvPicPr>
            <a:picLocks noGrp="1" noChangeAspect="1"/>
          </p:cNvPicPr>
          <p:nvPr>
            <p:ph sz="quarter" idx="1"/>
          </p:nvPr>
        </p:nvPicPr>
        <p:blipFill>
          <a:blip r:embed="rId2"/>
          <a:srcRect t="12614" b="12614"/>
          <a:stretch>
            <a:fillRect/>
          </a:stretch>
        </p:blipFill>
        <p:spPr>
          <a:xfrm>
            <a:off x="537079" y="1733884"/>
            <a:ext cx="8153400" cy="4495800"/>
          </a:xfrm>
        </p:spPr>
      </p:pic>
      <p:sp>
        <p:nvSpPr>
          <p:cNvPr id="5" name="正方形/長方形 4"/>
          <p:cNvSpPr/>
          <p:nvPr/>
        </p:nvSpPr>
        <p:spPr>
          <a:xfrm>
            <a:off x="2931320" y="6295903"/>
            <a:ext cx="5664575" cy="369332"/>
          </a:xfrm>
          <a:prstGeom prst="rect">
            <a:avLst/>
          </a:prstGeom>
        </p:spPr>
        <p:txBody>
          <a:bodyPr wrap="square">
            <a:spAutoFit/>
          </a:bodyPr>
          <a:lstStyle/>
          <a:p>
            <a:r>
              <a:rPr lang="en-US" altLang="ja-JP" dirty="0" smtClean="0"/>
              <a:t>(http</a:t>
            </a:r>
            <a:r>
              <a:rPr lang="en-US" altLang="ja-JP" dirty="0"/>
              <a:t>://</a:t>
            </a:r>
            <a:r>
              <a:rPr lang="en-US" altLang="ja-JP" dirty="0" err="1"/>
              <a:t>www.elic.ucl.ac.be</a:t>
            </a:r>
            <a:r>
              <a:rPr lang="en-US" altLang="ja-JP" dirty="0"/>
              <a:t>/textbook/chapter3_node12.</a:t>
            </a:r>
            <a:r>
              <a:rPr lang="en-US" altLang="ja-JP" dirty="0" smtClean="0"/>
              <a:t>xml)</a:t>
            </a:r>
            <a:endParaRPr lang="ja-JP" altLang="en-US" dirty="0"/>
          </a:p>
        </p:txBody>
      </p:sp>
      <p:sp>
        <p:nvSpPr>
          <p:cNvPr id="6" name="テキスト ボックス 5"/>
          <p:cNvSpPr txBox="1"/>
          <p:nvPr/>
        </p:nvSpPr>
        <p:spPr>
          <a:xfrm>
            <a:off x="1805790" y="2075006"/>
            <a:ext cx="166670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kumimoji="1" lang="ja-JP" altLang="en-US" dirty="0" smtClean="0"/>
              <a:t>海氷</a:t>
            </a:r>
            <a:r>
              <a:rPr kumimoji="1" lang="en-US" altLang="ja-JP" dirty="0" smtClean="0"/>
              <a:t>, </a:t>
            </a:r>
            <a:r>
              <a:rPr kumimoji="1" lang="ja-JP" altLang="en-US" dirty="0" smtClean="0"/>
              <a:t>雪の輸送</a:t>
            </a:r>
            <a:endParaRPr kumimoji="1" lang="ja-JP" altLang="en-US" dirty="0"/>
          </a:p>
        </p:txBody>
      </p:sp>
      <p:sp>
        <p:nvSpPr>
          <p:cNvPr id="7" name="テキスト ボックス 6"/>
          <p:cNvSpPr txBox="1"/>
          <p:nvPr/>
        </p:nvSpPr>
        <p:spPr>
          <a:xfrm>
            <a:off x="6032446" y="3720890"/>
            <a:ext cx="663069"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kumimoji="1" lang="en-US" altLang="en-US" dirty="0" smtClean="0"/>
              <a:t>融解</a:t>
            </a:r>
          </a:p>
        </p:txBody>
      </p:sp>
      <p:sp>
        <p:nvSpPr>
          <p:cNvPr id="8" name="テキスト ボックス 7"/>
          <p:cNvSpPr txBox="1"/>
          <p:nvPr/>
        </p:nvSpPr>
        <p:spPr>
          <a:xfrm>
            <a:off x="7119126" y="3464930"/>
            <a:ext cx="1355166"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kumimoji="1" lang="ja-JP" altLang="en-US" dirty="0" smtClean="0"/>
              <a:t>海氷の形成</a:t>
            </a:r>
            <a:endParaRPr kumimoji="1" lang="en-US" altLang="en-US" dirty="0" smtClean="0"/>
          </a:p>
        </p:txBody>
      </p:sp>
      <p:sp>
        <p:nvSpPr>
          <p:cNvPr id="9" name="テキスト ボックス 8"/>
          <p:cNvSpPr txBox="1"/>
          <p:nvPr/>
        </p:nvSpPr>
        <p:spPr>
          <a:xfrm>
            <a:off x="4093028" y="2874145"/>
            <a:ext cx="1284604"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kumimoji="1" lang="en-US" altLang="en-US" dirty="0" smtClean="0"/>
              <a:t>融解</a:t>
            </a:r>
            <a:r>
              <a:rPr kumimoji="1" lang="ja-JP" altLang="ja-JP" dirty="0" smtClean="0"/>
              <a:t>,</a:t>
            </a:r>
            <a:r>
              <a:rPr kumimoji="1" lang="ja-JP" altLang="en-US" dirty="0" smtClean="0"/>
              <a:t> 積雪</a:t>
            </a:r>
            <a:endParaRPr kumimoji="1" lang="en-US" altLang="en-US" dirty="0" smtClean="0"/>
          </a:p>
        </p:txBody>
      </p:sp>
      <p:sp>
        <p:nvSpPr>
          <p:cNvPr id="10" name="テキスト ボックス 9"/>
          <p:cNvSpPr txBox="1"/>
          <p:nvPr/>
        </p:nvSpPr>
        <p:spPr>
          <a:xfrm>
            <a:off x="840495" y="5694223"/>
            <a:ext cx="1284604"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kumimoji="1" lang="en-US" altLang="en-US" dirty="0" smtClean="0"/>
              <a:t>結氷・融解</a:t>
            </a:r>
          </a:p>
        </p:txBody>
      </p:sp>
      <p:sp>
        <p:nvSpPr>
          <p:cNvPr id="11" name="テキスト ボックス 10"/>
          <p:cNvSpPr txBox="1"/>
          <p:nvPr/>
        </p:nvSpPr>
        <p:spPr>
          <a:xfrm>
            <a:off x="189162" y="3150647"/>
            <a:ext cx="1418723" cy="92333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kumimoji="1" lang="en-US" altLang="en-US" dirty="0" smtClean="0"/>
              <a:t>rifting</a:t>
            </a:r>
          </a:p>
          <a:p>
            <a:r>
              <a:rPr kumimoji="1" lang="en-US" altLang="en-US" dirty="0" smtClean="0"/>
              <a:t>rafting</a:t>
            </a:r>
            <a:endParaRPr kumimoji="1" lang="en-US" altLang="en-US" dirty="0"/>
          </a:p>
          <a:p>
            <a:r>
              <a:rPr kumimoji="1" lang="en-US" altLang="en-US" dirty="0" smtClean="0"/>
              <a:t>変形</a:t>
            </a:r>
          </a:p>
        </p:txBody>
      </p:sp>
    </p:spTree>
    <p:extLst>
      <p:ext uri="{BB962C8B-B14F-4D97-AF65-F5344CB8AC3E}">
        <p14:creationId xmlns:p14="http://schemas.microsoft.com/office/powerpoint/2010/main" val="247832685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海氷モデルの概要</a:t>
            </a:r>
            <a:endParaRPr kumimoji="1" lang="ja-JP" altLang="en-US" dirty="0"/>
          </a:p>
        </p:txBody>
      </p:sp>
      <p:sp>
        <p:nvSpPr>
          <p:cNvPr id="3" name="コンテンツ プレースホルダー 2"/>
          <p:cNvSpPr>
            <a:spLocks noGrp="1"/>
          </p:cNvSpPr>
          <p:nvPr>
            <p:ph sz="quarter" idx="1"/>
          </p:nvPr>
        </p:nvSpPr>
        <p:spPr/>
        <p:txBody>
          <a:bodyPr/>
          <a:lstStyle/>
          <a:p>
            <a:r>
              <a:rPr kumimoji="1" lang="ja-JP" altLang="en-US" dirty="0" smtClean="0"/>
              <a:t>海氷の生成</a:t>
            </a:r>
            <a:r>
              <a:rPr kumimoji="1" lang="en-US" altLang="ja-JP" dirty="0" smtClean="0"/>
              <a:t>,</a:t>
            </a:r>
            <a:r>
              <a:rPr kumimoji="1" lang="ja-JP" altLang="en-US" dirty="0" smtClean="0"/>
              <a:t> 消滅</a:t>
            </a:r>
            <a:r>
              <a:rPr kumimoji="1" lang="en-US" altLang="ja-JP" dirty="0" smtClean="0"/>
              <a:t>, </a:t>
            </a:r>
            <a:r>
              <a:rPr kumimoji="1" lang="ja-JP" altLang="en-US" dirty="0" smtClean="0"/>
              <a:t>移動</a:t>
            </a:r>
            <a:r>
              <a:rPr kumimoji="1" lang="en-US" altLang="ja-JP" dirty="0" smtClean="0"/>
              <a:t>, </a:t>
            </a:r>
            <a:r>
              <a:rPr kumimoji="1" lang="ja-JP" altLang="en-US" dirty="0" smtClean="0"/>
              <a:t>変形をモデル化</a:t>
            </a:r>
            <a:endParaRPr kumimoji="1" lang="en-US" altLang="ja-JP" dirty="0" smtClean="0"/>
          </a:p>
          <a:p>
            <a:r>
              <a:rPr kumimoji="1" lang="ja-JP" altLang="en-US" dirty="0" smtClean="0"/>
              <a:t>大きくは</a:t>
            </a:r>
            <a:r>
              <a:rPr kumimoji="1" lang="en-US" altLang="ja-JP" dirty="0" smtClean="0"/>
              <a:t>2</a:t>
            </a:r>
            <a:r>
              <a:rPr kumimoji="1" lang="ja-JP" altLang="en-US" dirty="0" smtClean="0"/>
              <a:t>つの</a:t>
            </a:r>
            <a:r>
              <a:rPr lang="ja-JP" altLang="en-US" dirty="0" smtClean="0"/>
              <a:t>過程</a:t>
            </a:r>
            <a:r>
              <a:rPr kumimoji="1" lang="ja-JP" altLang="en-US" dirty="0" smtClean="0"/>
              <a:t>に分けられる</a:t>
            </a:r>
            <a:endParaRPr lang="en-US" altLang="ja-JP" dirty="0" smtClean="0"/>
          </a:p>
          <a:p>
            <a:pPr lvl="1"/>
            <a:r>
              <a:rPr kumimoji="1" lang="ja-JP" altLang="en-US" dirty="0" smtClean="0"/>
              <a:t>熱力学過程</a:t>
            </a:r>
            <a:endParaRPr kumimoji="1" lang="en-US" altLang="ja-JP" dirty="0" smtClean="0"/>
          </a:p>
          <a:p>
            <a:pPr lvl="2"/>
            <a:r>
              <a:rPr kumimoji="1" lang="ja-JP" altLang="en-US" dirty="0" smtClean="0"/>
              <a:t>熱収支による海氷の成長・融解を表現</a:t>
            </a:r>
            <a:endParaRPr kumimoji="1" lang="en-US" altLang="ja-JP" dirty="0" smtClean="0"/>
          </a:p>
          <a:p>
            <a:pPr lvl="1"/>
            <a:r>
              <a:rPr lang="ja-JP" altLang="en-US" dirty="0" smtClean="0"/>
              <a:t>力学過程</a:t>
            </a:r>
            <a:endParaRPr lang="en-US" altLang="ja-JP" dirty="0" smtClean="0"/>
          </a:p>
          <a:p>
            <a:pPr lvl="2"/>
            <a:r>
              <a:rPr lang="ja-JP" altLang="en-US" dirty="0" smtClean="0"/>
              <a:t>風や海流などの力を受けて</a:t>
            </a:r>
            <a:r>
              <a:rPr lang="en-US" altLang="ja-JP" dirty="0" smtClean="0"/>
              <a:t>, </a:t>
            </a:r>
            <a:r>
              <a:rPr lang="ja-JP" altLang="en-US" dirty="0" smtClean="0"/>
              <a:t>海氷が移動・変形する過程を表現</a:t>
            </a:r>
            <a:endParaRPr lang="en-US" altLang="ja-JP" dirty="0" smtClean="0"/>
          </a:p>
          <a:p>
            <a:pPr marL="365760" lvl="1" indent="0">
              <a:buNone/>
            </a:pPr>
            <a:endParaRPr kumimoji="1" lang="ja-JP" altLang="en-US" dirty="0"/>
          </a:p>
        </p:txBody>
      </p:sp>
    </p:spTree>
    <p:extLst>
      <p:ext uri="{BB962C8B-B14F-4D97-AF65-F5344CB8AC3E}">
        <p14:creationId xmlns:p14="http://schemas.microsoft.com/office/powerpoint/2010/main" val="42295102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海氷モデル開発の歴史</a:t>
            </a:r>
            <a:r>
              <a:rPr kumimoji="1" lang="en-US" altLang="ja-JP" dirty="0" smtClean="0"/>
              <a:t>1</a:t>
            </a:r>
            <a:endParaRPr kumimoji="1" lang="ja-JP" altLang="en-US" dirty="0"/>
          </a:p>
        </p:txBody>
      </p:sp>
      <p:graphicFrame>
        <p:nvGraphicFramePr>
          <p:cNvPr id="4" name="コンテンツ プレースホルダー 3"/>
          <p:cNvGraphicFramePr>
            <a:graphicFrameLocks noGrp="1"/>
          </p:cNvGraphicFramePr>
          <p:nvPr>
            <p:ph sz="quarter" idx="1"/>
            <p:extLst>
              <p:ext uri="{D42A27DB-BD31-4B8C-83A1-F6EECF244321}">
                <p14:modId xmlns:p14="http://schemas.microsoft.com/office/powerpoint/2010/main" val="3015948825"/>
              </p:ext>
            </p:extLst>
          </p:nvPr>
        </p:nvGraphicFramePr>
        <p:xfrm>
          <a:off x="612774" y="1600200"/>
          <a:ext cx="8360097" cy="5113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正方形/長方形 5"/>
          <p:cNvSpPr/>
          <p:nvPr/>
        </p:nvSpPr>
        <p:spPr>
          <a:xfrm>
            <a:off x="6715283" y="6321249"/>
            <a:ext cx="2428716" cy="261610"/>
          </a:xfrm>
          <a:prstGeom prst="rect">
            <a:avLst/>
          </a:prstGeom>
        </p:spPr>
        <p:txBody>
          <a:bodyPr wrap="square">
            <a:spAutoFit/>
          </a:bodyPr>
          <a:lstStyle/>
          <a:p>
            <a:r>
              <a:rPr kumimoji="1" lang="en-US" altLang="en-US" sz="1100" dirty="0" smtClean="0"/>
              <a:t>表</a:t>
            </a:r>
            <a:r>
              <a:rPr kumimoji="1" lang="ja-JP" altLang="en-US" sz="1100" dirty="0" smtClean="0"/>
              <a:t>は</a:t>
            </a:r>
            <a:r>
              <a:rPr kumimoji="1" lang="en-US" altLang="ja-JP" sz="1100" dirty="0" smtClean="0"/>
              <a:t> </a:t>
            </a:r>
            <a:r>
              <a:rPr kumimoji="1" lang="en-US" altLang="ja-JP" sz="1100" dirty="0" err="1" smtClean="0"/>
              <a:t>Bitz</a:t>
            </a:r>
            <a:r>
              <a:rPr kumimoji="1" lang="en-US" altLang="ja-JP" sz="1100" dirty="0"/>
              <a:t>(</a:t>
            </a:r>
            <a:r>
              <a:rPr kumimoji="1" lang="en-US" altLang="ja-JP" sz="1100" dirty="0" smtClean="0"/>
              <a:t>2010) </a:t>
            </a:r>
            <a:r>
              <a:rPr kumimoji="1" lang="ja-JP" altLang="en-US" sz="1100" dirty="0" smtClean="0"/>
              <a:t>を参考にして作成</a:t>
            </a:r>
            <a:endParaRPr lang="ja-JP" altLang="en-US" sz="1100" dirty="0"/>
          </a:p>
        </p:txBody>
      </p:sp>
    </p:spTree>
    <p:extLst>
      <p:ext uri="{BB962C8B-B14F-4D97-AF65-F5344CB8AC3E}">
        <p14:creationId xmlns:p14="http://schemas.microsoft.com/office/powerpoint/2010/main" val="4735360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海氷モデル開発の歴史</a:t>
            </a:r>
            <a:r>
              <a:rPr lang="ja-JP" altLang="ja-JP" dirty="0"/>
              <a:t>2</a:t>
            </a:r>
            <a:endParaRPr kumimoji="1" lang="ja-JP" altLang="en-US" dirty="0"/>
          </a:p>
        </p:txBody>
      </p:sp>
      <p:graphicFrame>
        <p:nvGraphicFramePr>
          <p:cNvPr id="4" name="コンテンツ プレースホルダー 3"/>
          <p:cNvGraphicFramePr>
            <a:graphicFrameLocks noGrp="1"/>
          </p:cNvGraphicFramePr>
          <p:nvPr>
            <p:ph sz="quarter" idx="1"/>
            <p:extLst>
              <p:ext uri="{D42A27DB-BD31-4B8C-83A1-F6EECF244321}">
                <p14:modId xmlns:p14="http://schemas.microsoft.com/office/powerpoint/2010/main" val="1173280998"/>
              </p:ext>
            </p:extLst>
          </p:nvPr>
        </p:nvGraphicFramePr>
        <p:xfrm>
          <a:off x="612774" y="1600199"/>
          <a:ext cx="8360097" cy="3518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テキスト ボックス 2"/>
          <p:cNvSpPr txBox="1"/>
          <p:nvPr/>
        </p:nvSpPr>
        <p:spPr>
          <a:xfrm>
            <a:off x="2177066" y="4962898"/>
            <a:ext cx="6686702" cy="2031325"/>
          </a:xfrm>
          <a:prstGeom prst="rect">
            <a:avLst/>
          </a:prstGeom>
          <a:noFill/>
        </p:spPr>
        <p:txBody>
          <a:bodyPr wrap="square" rtlCol="0">
            <a:spAutoFit/>
          </a:bodyPr>
          <a:lstStyle/>
          <a:p>
            <a:pPr marL="285750" indent="-285750">
              <a:buFontTx/>
              <a:buChar char="•"/>
            </a:pPr>
            <a:r>
              <a:rPr kumimoji="1" lang="ja-JP" altLang="en-US" dirty="0" smtClean="0"/>
              <a:t>気候モデルにおける海氷の取り扱いは</a:t>
            </a:r>
            <a:r>
              <a:rPr kumimoji="1" lang="en-US" altLang="ja-JP" dirty="0" smtClean="0"/>
              <a:t>, 20</a:t>
            </a:r>
            <a:r>
              <a:rPr kumimoji="1" lang="en-US" altLang="en-US" dirty="0" smtClean="0"/>
              <a:t>00 </a:t>
            </a:r>
            <a:r>
              <a:rPr kumimoji="1" lang="ja-JP" altLang="en-US" dirty="0" smtClean="0"/>
              <a:t>年代に大きく進展</a:t>
            </a:r>
            <a:endParaRPr kumimoji="1" lang="en-US" altLang="ja-JP" dirty="0" smtClean="0"/>
          </a:p>
          <a:p>
            <a:pPr marL="742950" lvl="1" indent="-285750">
              <a:buFontTx/>
              <a:buChar char="•"/>
            </a:pPr>
            <a:r>
              <a:rPr kumimoji="1" lang="en-US" altLang="ja-JP" dirty="0" smtClean="0"/>
              <a:t>CMIP2(1997 </a:t>
            </a:r>
            <a:r>
              <a:rPr kumimoji="1" lang="ja-JP" altLang="en-US" dirty="0" smtClean="0"/>
              <a:t>年</a:t>
            </a:r>
            <a:r>
              <a:rPr kumimoji="1" lang="en-US" altLang="ja-JP" dirty="0" smtClean="0"/>
              <a:t>) </a:t>
            </a:r>
            <a:r>
              <a:rPr kumimoji="1" lang="ja-JP" altLang="en-US" dirty="0" smtClean="0"/>
              <a:t>に参加した気候モデルの海氷部分</a:t>
            </a:r>
            <a:endParaRPr kumimoji="1" lang="en-US" altLang="ja-JP" dirty="0"/>
          </a:p>
          <a:p>
            <a:pPr marL="1200150" lvl="2" indent="-285750">
              <a:buFontTx/>
              <a:buChar char="•"/>
            </a:pPr>
            <a:r>
              <a:rPr kumimoji="1" lang="en-US" altLang="ja-JP" dirty="0" smtClean="0"/>
              <a:t>¾ </a:t>
            </a:r>
            <a:r>
              <a:rPr kumimoji="1" lang="ja-JP" altLang="en-US" dirty="0" smtClean="0"/>
              <a:t>は力学なし</a:t>
            </a:r>
            <a:r>
              <a:rPr kumimoji="1" lang="en-US" altLang="ja-JP" dirty="0" smtClean="0"/>
              <a:t>, </a:t>
            </a:r>
            <a:r>
              <a:rPr kumimoji="1" lang="ja-JP" altLang="en-US" dirty="0" smtClean="0"/>
              <a:t>残りの</a:t>
            </a:r>
            <a:r>
              <a:rPr kumimoji="1" lang="en-US" altLang="ja-JP" dirty="0" smtClean="0"/>
              <a:t> ¼ </a:t>
            </a:r>
            <a:r>
              <a:rPr kumimoji="1" lang="ja-JP" altLang="en-US" dirty="0" smtClean="0"/>
              <a:t>のほとんどは</a:t>
            </a:r>
            <a:r>
              <a:rPr kumimoji="1" lang="en-US" altLang="ja-JP" dirty="0" smtClean="0"/>
              <a:t> CF </a:t>
            </a:r>
            <a:r>
              <a:rPr kumimoji="1" lang="ja-JP" altLang="en-US" dirty="0" smtClean="0"/>
              <a:t>モデル</a:t>
            </a:r>
            <a:r>
              <a:rPr kumimoji="1" lang="en-US" altLang="ja-JP" dirty="0"/>
              <a:t>.</a:t>
            </a:r>
            <a:endParaRPr kumimoji="1" lang="en-US" altLang="ja-JP" dirty="0" smtClean="0"/>
          </a:p>
          <a:p>
            <a:pPr marL="742950" lvl="1" indent="-285750">
              <a:buFontTx/>
              <a:buChar char="•"/>
            </a:pPr>
            <a:r>
              <a:rPr kumimoji="1" lang="en-US" altLang="ja-JP" dirty="0" smtClean="0"/>
              <a:t>CMIP3(2004 </a:t>
            </a:r>
            <a:r>
              <a:rPr kumimoji="1" lang="ja-JP" altLang="en-US" dirty="0"/>
              <a:t>年</a:t>
            </a:r>
            <a:r>
              <a:rPr kumimoji="1" lang="en-US" altLang="ja-JP" dirty="0"/>
              <a:t>) </a:t>
            </a:r>
            <a:r>
              <a:rPr kumimoji="1" lang="ja-JP" altLang="en-US" dirty="0"/>
              <a:t>に参加した気候モデルの海氷部分</a:t>
            </a:r>
            <a:endParaRPr kumimoji="1" lang="en-US" altLang="ja-JP" dirty="0"/>
          </a:p>
          <a:p>
            <a:pPr marL="1200150" lvl="2" indent="-285750">
              <a:buFontTx/>
              <a:buChar char="•"/>
            </a:pPr>
            <a:r>
              <a:rPr kumimoji="1" lang="ja-JP" altLang="en-US" dirty="0" smtClean="0"/>
              <a:t>ほぼ全てが力学を導入</a:t>
            </a:r>
            <a:r>
              <a:rPr kumimoji="1" lang="en-US" altLang="ja-JP" dirty="0" smtClean="0"/>
              <a:t>. VP</a:t>
            </a:r>
            <a:r>
              <a:rPr kumimoji="1" lang="ja-JP" altLang="en-US" dirty="0" smtClean="0"/>
              <a:t>モデル</a:t>
            </a:r>
            <a:r>
              <a:rPr kumimoji="1" lang="en-US" altLang="ja-JP" dirty="0" smtClean="0"/>
              <a:t> or EVP </a:t>
            </a:r>
            <a:r>
              <a:rPr kumimoji="1" lang="ja-JP" altLang="en-US" dirty="0" smtClean="0"/>
              <a:t>モデル</a:t>
            </a:r>
            <a:r>
              <a:rPr kumimoji="1" lang="en-US" altLang="ja-JP" dirty="0" smtClean="0"/>
              <a:t>. </a:t>
            </a:r>
          </a:p>
          <a:p>
            <a:pPr marL="1200150" lvl="2" indent="-285750">
              <a:buFontTx/>
              <a:buChar char="•"/>
            </a:pPr>
            <a:r>
              <a:rPr kumimoji="1" lang="en-US" altLang="ja-JP" dirty="0" smtClean="0"/>
              <a:t>¼ </a:t>
            </a:r>
            <a:r>
              <a:rPr kumimoji="1" lang="ja-JP" altLang="en-US" dirty="0" smtClean="0"/>
              <a:t>は海氷の厚さ分布を考慮</a:t>
            </a:r>
            <a:r>
              <a:rPr kumimoji="1" lang="en-US" altLang="ja-JP" dirty="0" smtClean="0"/>
              <a:t>. </a:t>
            </a:r>
          </a:p>
          <a:p>
            <a:pPr marL="742950" lvl="1" indent="-285750">
              <a:buFontTx/>
              <a:buChar char="•"/>
            </a:pPr>
            <a:endParaRPr kumimoji="1" lang="en-US" altLang="ja-JP" dirty="0" smtClean="0"/>
          </a:p>
        </p:txBody>
      </p:sp>
      <p:sp>
        <p:nvSpPr>
          <p:cNvPr id="6" name="正方形/長方形 5"/>
          <p:cNvSpPr/>
          <p:nvPr/>
        </p:nvSpPr>
        <p:spPr>
          <a:xfrm>
            <a:off x="6544155" y="4578463"/>
            <a:ext cx="2428716" cy="261610"/>
          </a:xfrm>
          <a:prstGeom prst="rect">
            <a:avLst/>
          </a:prstGeom>
        </p:spPr>
        <p:txBody>
          <a:bodyPr wrap="square">
            <a:spAutoFit/>
          </a:bodyPr>
          <a:lstStyle/>
          <a:p>
            <a:r>
              <a:rPr kumimoji="1" lang="en-US" altLang="en-US" sz="1100" dirty="0" smtClean="0"/>
              <a:t>表</a:t>
            </a:r>
            <a:r>
              <a:rPr kumimoji="1" lang="ja-JP" altLang="en-US" sz="1100" dirty="0" smtClean="0"/>
              <a:t>は</a:t>
            </a:r>
            <a:r>
              <a:rPr kumimoji="1" lang="en-US" altLang="ja-JP" sz="1100" dirty="0" smtClean="0"/>
              <a:t> </a:t>
            </a:r>
            <a:r>
              <a:rPr kumimoji="1" lang="en-US" altLang="ja-JP" sz="1100" dirty="0" err="1" smtClean="0"/>
              <a:t>Bitz</a:t>
            </a:r>
            <a:r>
              <a:rPr kumimoji="1" lang="en-US" altLang="ja-JP" sz="1100" dirty="0"/>
              <a:t>(</a:t>
            </a:r>
            <a:r>
              <a:rPr kumimoji="1" lang="en-US" altLang="ja-JP" sz="1100" dirty="0" smtClean="0"/>
              <a:t>2010) </a:t>
            </a:r>
            <a:r>
              <a:rPr kumimoji="1" lang="ja-JP" altLang="en-US" sz="1100" dirty="0" smtClean="0"/>
              <a:t>を参考にして作成</a:t>
            </a:r>
            <a:endParaRPr lang="ja-JP" altLang="en-US" sz="1100" dirty="0"/>
          </a:p>
        </p:txBody>
      </p:sp>
    </p:spTree>
    <p:extLst>
      <p:ext uri="{BB962C8B-B14F-4D97-AF65-F5344CB8AC3E}">
        <p14:creationId xmlns:p14="http://schemas.microsoft.com/office/powerpoint/2010/main" val="2257941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海氷モデルの定式化</a:t>
            </a:r>
            <a:r>
              <a:rPr lang="en-US" altLang="ja-JP" dirty="0" smtClean="0"/>
              <a:t>:</a:t>
            </a:r>
            <a:r>
              <a:rPr lang="ja-JP" altLang="en-US" dirty="0" smtClean="0"/>
              <a:t>熱力学過程</a:t>
            </a:r>
            <a:endParaRPr kumimoji="1" lang="ja-JP" altLang="en-US" dirty="0"/>
          </a:p>
        </p:txBody>
      </p:sp>
      <p:sp>
        <p:nvSpPr>
          <p:cNvPr id="3" name="コンテンツ プレースホルダー 2"/>
          <p:cNvSpPr>
            <a:spLocks noGrp="1"/>
          </p:cNvSpPr>
          <p:nvPr>
            <p:ph sz="quarter" idx="1"/>
          </p:nvPr>
        </p:nvSpPr>
        <p:spPr/>
        <p:txBody>
          <a:bodyPr/>
          <a:lstStyle/>
          <a:p>
            <a:r>
              <a:rPr lang="ja-JP" altLang="en-US" dirty="0" smtClean="0"/>
              <a:t>海氷の状態方程式</a:t>
            </a:r>
            <a:endParaRPr lang="en-US" altLang="ja-JP" dirty="0"/>
          </a:p>
          <a:p>
            <a:endParaRPr lang="en-US" altLang="ja-JP" dirty="0" smtClean="0"/>
          </a:p>
        </p:txBody>
      </p:sp>
      <p:sp>
        <p:nvSpPr>
          <p:cNvPr id="6" name="テキスト ボックス 5"/>
          <p:cNvSpPr txBox="1"/>
          <p:nvPr/>
        </p:nvSpPr>
        <p:spPr>
          <a:xfrm>
            <a:off x="5142169" y="3013987"/>
            <a:ext cx="3763696" cy="923330"/>
          </a:xfrm>
          <a:prstGeom prst="rect">
            <a:avLst/>
          </a:prstGeom>
          <a:noFill/>
        </p:spPr>
        <p:txBody>
          <a:bodyPr wrap="square" rtlCol="0">
            <a:spAutoFit/>
          </a:bodyPr>
          <a:lstStyle/>
          <a:p>
            <a:r>
              <a:rPr kumimoji="1" lang="en-US" altLang="ja-JP" dirty="0" smtClean="0"/>
              <a:t>r: </a:t>
            </a:r>
            <a:r>
              <a:rPr kumimoji="1" lang="en-US" altLang="en-US" dirty="0" smtClean="0"/>
              <a:t>氷塊中の海水(</a:t>
            </a:r>
            <a:r>
              <a:rPr kumimoji="1" lang="ja-JP" altLang="en-US" dirty="0" smtClean="0"/>
              <a:t>ブライン</a:t>
            </a:r>
            <a:r>
              <a:rPr kumimoji="1" lang="en-US" altLang="ja-JP" dirty="0" smtClean="0"/>
              <a:t>)</a:t>
            </a:r>
            <a:r>
              <a:rPr kumimoji="1" lang="en-US" altLang="en-US" dirty="0" smtClean="0"/>
              <a:t>の存在率</a:t>
            </a:r>
          </a:p>
          <a:p>
            <a:r>
              <a:rPr kumimoji="1" lang="en-US" altLang="en-US" dirty="0" err="1" smtClean="0"/>
              <a:t>Cpo</a:t>
            </a:r>
            <a:r>
              <a:rPr kumimoji="1" lang="en-US" altLang="en-US" dirty="0" smtClean="0"/>
              <a:t>, </a:t>
            </a:r>
            <a:r>
              <a:rPr kumimoji="1" lang="en-US" altLang="en-US" dirty="0" err="1" smtClean="0"/>
              <a:t>CpI</a:t>
            </a:r>
            <a:r>
              <a:rPr kumimoji="1" lang="en-US" altLang="en-US" dirty="0" smtClean="0"/>
              <a:t> : </a:t>
            </a:r>
            <a:r>
              <a:rPr kumimoji="1" lang="ja-JP" altLang="en-US" dirty="0" smtClean="0"/>
              <a:t>海水</a:t>
            </a:r>
            <a:r>
              <a:rPr kumimoji="1" lang="en-US" altLang="ja-JP" dirty="0" smtClean="0"/>
              <a:t>, </a:t>
            </a:r>
            <a:r>
              <a:rPr kumimoji="1" lang="ja-JP" altLang="en-US" dirty="0" smtClean="0"/>
              <a:t>氷の比熱</a:t>
            </a:r>
            <a:endParaRPr kumimoji="1" lang="en-US" altLang="ja-JP" dirty="0" smtClean="0"/>
          </a:p>
          <a:p>
            <a:r>
              <a:rPr kumimoji="1" lang="ja-JP" altLang="ja-JP" dirty="0" smtClean="0"/>
              <a:t>L</a:t>
            </a:r>
            <a:r>
              <a:rPr kumimoji="1" lang="ja-JP" altLang="ja-JP" sz="1200" dirty="0" smtClean="0"/>
              <a:t>F</a:t>
            </a:r>
            <a:r>
              <a:rPr kumimoji="1" lang="en-US" altLang="ja-JP" sz="1200" dirty="0" smtClean="0"/>
              <a:t>: </a:t>
            </a:r>
            <a:r>
              <a:rPr kumimoji="1" lang="ja-JP" altLang="en-US" dirty="0" smtClean="0"/>
              <a:t>融解熱</a:t>
            </a:r>
            <a:endParaRPr kumimoji="1" lang="ja-JP" altLang="en-US" dirty="0"/>
          </a:p>
        </p:txBody>
      </p:sp>
      <p:pic>
        <p:nvPicPr>
          <p:cNvPr id="7" name="図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172" y="2428423"/>
            <a:ext cx="6457475" cy="546100"/>
          </a:xfrm>
          <a:prstGeom prst="rect">
            <a:avLst/>
          </a:prstGeom>
        </p:spPr>
      </p:pic>
      <p:sp>
        <p:nvSpPr>
          <p:cNvPr id="8" name="テキスト ボックス 7"/>
          <p:cNvSpPr txBox="1"/>
          <p:nvPr/>
        </p:nvSpPr>
        <p:spPr>
          <a:xfrm>
            <a:off x="1006748" y="4124128"/>
            <a:ext cx="7522305" cy="1200329"/>
          </a:xfrm>
          <a:prstGeom prst="rect">
            <a:avLst/>
          </a:prstGeom>
          <a:noFill/>
        </p:spPr>
        <p:txBody>
          <a:bodyPr wrap="square" rtlCol="0">
            <a:spAutoFit/>
          </a:bodyPr>
          <a:lstStyle/>
          <a:p>
            <a:pPr marL="285750" indent="-285750">
              <a:buFontTx/>
              <a:buChar char="•"/>
            </a:pPr>
            <a:r>
              <a:rPr kumimoji="1" lang="ja-JP" altLang="en-US" dirty="0" smtClean="0"/>
              <a:t>エンタルピーで書く</a:t>
            </a:r>
            <a:r>
              <a:rPr kumimoji="1" lang="en-US" altLang="ja-JP" dirty="0" smtClean="0"/>
              <a:t>.</a:t>
            </a:r>
          </a:p>
          <a:p>
            <a:pPr marL="285750" indent="-285750">
              <a:buFontTx/>
              <a:buChar char="•"/>
            </a:pPr>
            <a:r>
              <a:rPr kumimoji="1" lang="ja-JP" altLang="en-US" dirty="0" smtClean="0"/>
              <a:t>ブラインポケットの熱慣性を考慮した海氷の比熱の式</a:t>
            </a:r>
            <a:r>
              <a:rPr kumimoji="1" lang="en-US" altLang="ja-JP" dirty="0" smtClean="0"/>
              <a:t>(</a:t>
            </a:r>
            <a:r>
              <a:rPr kumimoji="1" lang="en-US" altLang="ja-JP" dirty="0" err="1" smtClean="0"/>
              <a:t>Untersteiner</a:t>
            </a:r>
            <a:r>
              <a:rPr kumimoji="1" lang="en-US" altLang="ja-JP" dirty="0" smtClean="0"/>
              <a:t>, 1961;</a:t>
            </a:r>
            <a:r>
              <a:rPr kumimoji="1" lang="ja-JP" altLang="en-US" dirty="0" smtClean="0"/>
              <a:t> </a:t>
            </a:r>
            <a:r>
              <a:rPr kumimoji="1" lang="en-US" altLang="ja-JP" dirty="0" err="1" smtClean="0"/>
              <a:t>Maykut</a:t>
            </a:r>
            <a:r>
              <a:rPr kumimoji="1" lang="ja-JP" altLang="en-US" dirty="0" smtClean="0"/>
              <a:t> </a:t>
            </a:r>
            <a:r>
              <a:rPr kumimoji="1" lang="en-US" altLang="ja-JP" dirty="0" smtClean="0"/>
              <a:t>and</a:t>
            </a:r>
            <a:r>
              <a:rPr kumimoji="1" lang="ja-JP" altLang="en-US" dirty="0" smtClean="0"/>
              <a:t> </a:t>
            </a:r>
            <a:r>
              <a:rPr kumimoji="1" lang="en-US" altLang="ja-JP" dirty="0" err="1" smtClean="0"/>
              <a:t>Untersteiner</a:t>
            </a:r>
            <a:r>
              <a:rPr kumimoji="1" lang="ja-JP" altLang="en-US" dirty="0" smtClean="0"/>
              <a:t>, </a:t>
            </a:r>
            <a:r>
              <a:rPr kumimoji="1" lang="en-US" altLang="ja-JP" dirty="0" smtClean="0"/>
              <a:t>1971)</a:t>
            </a:r>
            <a:r>
              <a:rPr kumimoji="1" lang="ja-JP" altLang="en-US" dirty="0" smtClean="0"/>
              <a:t>から導ける</a:t>
            </a:r>
            <a:r>
              <a:rPr kumimoji="1" lang="en-US" altLang="ja-JP" dirty="0" smtClean="0"/>
              <a:t>. </a:t>
            </a:r>
          </a:p>
          <a:p>
            <a:endParaRPr kumimoji="1" lang="ja-JP" altLang="en-US" dirty="0"/>
          </a:p>
        </p:txBody>
      </p:sp>
    </p:spTree>
    <p:extLst>
      <p:ext uri="{BB962C8B-B14F-4D97-AF65-F5344CB8AC3E}">
        <p14:creationId xmlns:p14="http://schemas.microsoft.com/office/powerpoint/2010/main" val="257737198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海氷モデルの定式化</a:t>
            </a:r>
            <a:r>
              <a:rPr lang="en-US" altLang="ja-JP" dirty="0" smtClean="0"/>
              <a:t>:</a:t>
            </a:r>
            <a:r>
              <a:rPr lang="ja-JP" altLang="en-US" dirty="0" smtClean="0"/>
              <a:t>熱力学過程</a:t>
            </a:r>
            <a:endParaRPr kumimoji="1" lang="ja-JP" altLang="en-US" dirty="0"/>
          </a:p>
        </p:txBody>
      </p:sp>
      <p:sp>
        <p:nvSpPr>
          <p:cNvPr id="3" name="コンテンツ プレースホルダー 2"/>
          <p:cNvSpPr>
            <a:spLocks noGrp="1"/>
          </p:cNvSpPr>
          <p:nvPr>
            <p:ph sz="quarter" idx="1"/>
          </p:nvPr>
        </p:nvSpPr>
        <p:spPr>
          <a:xfrm>
            <a:off x="185200" y="1600200"/>
            <a:ext cx="8153400" cy="4495800"/>
          </a:xfrm>
        </p:spPr>
        <p:txBody>
          <a:bodyPr/>
          <a:lstStyle/>
          <a:p>
            <a:r>
              <a:rPr kumimoji="1" lang="ja-JP" altLang="en-US" dirty="0" smtClean="0"/>
              <a:t>海氷の熱力学モデル</a:t>
            </a:r>
            <a:r>
              <a:rPr kumimoji="1" lang="en-US" altLang="ja-JP" dirty="0" smtClean="0"/>
              <a:t>(Mellor and Kantha</a:t>
            </a:r>
            <a:r>
              <a:rPr lang="en-US" altLang="ja-JP" dirty="0" smtClean="0"/>
              <a:t>,1989)</a:t>
            </a:r>
            <a:endParaRPr kumimoji="1" lang="en-US" altLang="ja-JP" dirty="0" smtClean="0"/>
          </a:p>
          <a:p>
            <a:pPr marL="365760" lvl="1" indent="0">
              <a:buNone/>
            </a:pPr>
            <a:endParaRPr kumimoji="1" lang="ja-JP" altLang="en-US" dirty="0"/>
          </a:p>
        </p:txBody>
      </p:sp>
      <p:pic>
        <p:nvPicPr>
          <p:cNvPr id="6" name="図 5" descr="スクリーンショット 2015-01-13 16.47.19.png"/>
          <p:cNvPicPr>
            <a:picLocks noChangeAspect="1"/>
          </p:cNvPicPr>
          <p:nvPr/>
        </p:nvPicPr>
        <p:blipFill rotWithShape="1">
          <a:blip r:embed="rId3">
            <a:extLst>
              <a:ext uri="{28A0092B-C50C-407E-A947-70E740481C1C}">
                <a14:useLocalDpi xmlns:a14="http://schemas.microsoft.com/office/drawing/2010/main" val="0"/>
              </a:ext>
            </a:extLst>
          </a:blip>
          <a:srcRect t="11780" r="2767" b="449"/>
          <a:stretch/>
        </p:blipFill>
        <p:spPr>
          <a:xfrm>
            <a:off x="4880274" y="4332846"/>
            <a:ext cx="4222024" cy="1582871"/>
          </a:xfrm>
          <a:prstGeom prst="rect">
            <a:avLst/>
          </a:prstGeom>
        </p:spPr>
      </p:pic>
      <p:sp>
        <p:nvSpPr>
          <p:cNvPr id="8" name="テキスト ボックス 7"/>
          <p:cNvSpPr txBox="1"/>
          <p:nvPr/>
        </p:nvSpPr>
        <p:spPr>
          <a:xfrm>
            <a:off x="5323210" y="5959159"/>
            <a:ext cx="3779088" cy="369332"/>
          </a:xfrm>
          <a:prstGeom prst="rect">
            <a:avLst/>
          </a:prstGeom>
          <a:noFill/>
        </p:spPr>
        <p:txBody>
          <a:bodyPr wrap="square" rtlCol="0">
            <a:spAutoFit/>
          </a:bodyPr>
          <a:lstStyle/>
          <a:p>
            <a:r>
              <a:rPr kumimoji="1" lang="en-US" altLang="ja-JP" dirty="0" smtClean="0"/>
              <a:t>(MK89</a:t>
            </a:r>
            <a:r>
              <a:rPr kumimoji="1" lang="ja-JP" altLang="en-US" dirty="0" smtClean="0"/>
              <a:t>, </a:t>
            </a:r>
            <a:r>
              <a:rPr kumimoji="1" lang="en-US" altLang="ja-JP" dirty="0" smtClean="0"/>
              <a:t>Fig4) </a:t>
            </a:r>
            <a:r>
              <a:rPr kumimoji="1" lang="ja-JP" altLang="en-US" dirty="0" smtClean="0"/>
              <a:t>熱力学モデルの概略</a:t>
            </a:r>
            <a:endParaRPr kumimoji="1" lang="ja-JP" altLang="en-US" dirty="0"/>
          </a:p>
        </p:txBody>
      </p:sp>
      <p:pic>
        <p:nvPicPr>
          <p:cNvPr id="9" name="図 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880" y="2622606"/>
            <a:ext cx="6480406" cy="804548"/>
          </a:xfrm>
          <a:prstGeom prst="rect">
            <a:avLst/>
          </a:prstGeom>
        </p:spPr>
      </p:pic>
      <p:sp>
        <p:nvSpPr>
          <p:cNvPr id="10" name="テキスト ボックス 9"/>
          <p:cNvSpPr txBox="1"/>
          <p:nvPr/>
        </p:nvSpPr>
        <p:spPr>
          <a:xfrm>
            <a:off x="303540" y="3622744"/>
            <a:ext cx="6480407" cy="400110"/>
          </a:xfrm>
          <a:prstGeom prst="rect">
            <a:avLst/>
          </a:prstGeom>
          <a:noFill/>
        </p:spPr>
        <p:txBody>
          <a:bodyPr wrap="square" rtlCol="0">
            <a:spAutoFit/>
          </a:bodyPr>
          <a:lstStyle/>
          <a:p>
            <a:r>
              <a:rPr kumimoji="1" lang="ja-JP" altLang="en-US" sz="2000" dirty="0" smtClean="0"/>
              <a:t>上端</a:t>
            </a:r>
            <a:r>
              <a:rPr kumimoji="1" lang="en-US" altLang="ja-JP" sz="2000" dirty="0"/>
              <a:t>/</a:t>
            </a:r>
            <a:r>
              <a:rPr kumimoji="1" lang="ja-JP" altLang="en-US" sz="2000" dirty="0" smtClean="0"/>
              <a:t>下端におけるエネルギーバランス</a:t>
            </a:r>
            <a:r>
              <a:rPr kumimoji="1" lang="en-US" altLang="ja-JP" sz="2000" dirty="0" smtClean="0"/>
              <a:t> </a:t>
            </a:r>
            <a:endParaRPr kumimoji="1" lang="ja-JP" altLang="en-US" sz="2000" dirty="0"/>
          </a:p>
        </p:txBody>
      </p:sp>
      <p:sp>
        <p:nvSpPr>
          <p:cNvPr id="12" name="テキスト ボックス 11"/>
          <p:cNvSpPr txBox="1"/>
          <p:nvPr/>
        </p:nvSpPr>
        <p:spPr>
          <a:xfrm>
            <a:off x="303540" y="2100906"/>
            <a:ext cx="5225840" cy="400110"/>
          </a:xfrm>
          <a:prstGeom prst="rect">
            <a:avLst/>
          </a:prstGeom>
          <a:noFill/>
        </p:spPr>
        <p:txBody>
          <a:bodyPr wrap="square" rtlCol="0">
            <a:spAutoFit/>
          </a:bodyPr>
          <a:lstStyle/>
          <a:p>
            <a:r>
              <a:rPr kumimoji="1" lang="ja-JP" altLang="en-US" sz="2000" dirty="0" smtClean="0"/>
              <a:t>海氷</a:t>
            </a:r>
            <a:r>
              <a:rPr kumimoji="1" lang="en-US" altLang="ja-JP" sz="2000" dirty="0" smtClean="0"/>
              <a:t>(</a:t>
            </a:r>
            <a:r>
              <a:rPr kumimoji="1" lang="ja-JP" altLang="en-US" sz="2000" dirty="0" smtClean="0"/>
              <a:t>内部</a:t>
            </a:r>
            <a:r>
              <a:rPr kumimoji="1" lang="en-US" altLang="ja-JP" sz="2000" dirty="0" smtClean="0"/>
              <a:t>)</a:t>
            </a:r>
            <a:r>
              <a:rPr kumimoji="1" lang="ja-JP" altLang="en-US" sz="2000" dirty="0" smtClean="0"/>
              <a:t>の熱方程式</a:t>
            </a:r>
            <a:endParaRPr kumimoji="1" lang="ja-JP" altLang="en-US" sz="2000" dirty="0"/>
          </a:p>
        </p:txBody>
      </p:sp>
      <p:pic>
        <p:nvPicPr>
          <p:cNvPr id="13" name="図 1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648" y="4220803"/>
            <a:ext cx="3605781" cy="368006"/>
          </a:xfrm>
          <a:prstGeom prst="rect">
            <a:avLst/>
          </a:prstGeom>
        </p:spPr>
      </p:pic>
      <p:sp>
        <p:nvSpPr>
          <p:cNvPr id="14" name="テキスト ボックス 13"/>
          <p:cNvSpPr txBox="1"/>
          <p:nvPr/>
        </p:nvSpPr>
        <p:spPr>
          <a:xfrm>
            <a:off x="612648" y="5017892"/>
            <a:ext cx="3398024" cy="1477328"/>
          </a:xfrm>
          <a:prstGeom prst="rect">
            <a:avLst/>
          </a:prstGeom>
          <a:noFill/>
        </p:spPr>
        <p:txBody>
          <a:bodyPr wrap="square" rtlCol="0">
            <a:spAutoFit/>
          </a:bodyPr>
          <a:lstStyle/>
          <a:p>
            <a:r>
              <a:rPr kumimoji="1" lang="en-US" altLang="ja-JP" dirty="0" smtClean="0"/>
              <a:t>* </a:t>
            </a:r>
            <a:r>
              <a:rPr kumimoji="1" lang="ja-JP" altLang="en-US" dirty="0" smtClean="0"/>
              <a:t>上端・下端がちょうど氷点の場合は</a:t>
            </a:r>
            <a:r>
              <a:rPr kumimoji="1" lang="en-US" altLang="ja-JP" dirty="0" smtClean="0"/>
              <a:t>, </a:t>
            </a:r>
            <a:r>
              <a:rPr kumimoji="1" lang="ja-JP" altLang="en-US" dirty="0" smtClean="0"/>
              <a:t>エネルギーバランスの不釣り合い分を海氷の生成や融解に使ってバランスさせる</a:t>
            </a:r>
            <a:r>
              <a:rPr kumimoji="1" lang="en-US" altLang="ja-JP" dirty="0" smtClean="0"/>
              <a:t>. (&lt;= </a:t>
            </a:r>
            <a:r>
              <a:rPr kumimoji="1" lang="ja-JP" altLang="en-US" dirty="0" smtClean="0"/>
              <a:t>海氷の結氷</a:t>
            </a:r>
            <a:r>
              <a:rPr kumimoji="1" lang="en-US" altLang="ja-JP" dirty="0" smtClean="0"/>
              <a:t>, </a:t>
            </a:r>
            <a:r>
              <a:rPr kumimoji="1" lang="ja-JP" altLang="en-US" dirty="0" smtClean="0"/>
              <a:t>融解率が決まる</a:t>
            </a:r>
            <a:r>
              <a:rPr kumimoji="1" lang="en-US" altLang="ja-JP" dirty="0" smtClean="0"/>
              <a:t>)</a:t>
            </a:r>
            <a:endParaRPr kumimoji="1" lang="ja-JP" altLang="en-US" dirty="0"/>
          </a:p>
        </p:txBody>
      </p:sp>
    </p:spTree>
    <p:extLst>
      <p:ext uri="{BB962C8B-B14F-4D97-AF65-F5344CB8AC3E}">
        <p14:creationId xmlns:p14="http://schemas.microsoft.com/office/powerpoint/2010/main" val="384808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0964" y="228600"/>
            <a:ext cx="8531352" cy="990600"/>
          </a:xfrm>
        </p:spPr>
        <p:txBody>
          <a:bodyPr>
            <a:normAutofit/>
          </a:bodyPr>
          <a:lstStyle/>
          <a:p>
            <a:r>
              <a:rPr lang="ja-JP" altLang="en-US" dirty="0" smtClean="0"/>
              <a:t>厚さ分布の表現</a:t>
            </a:r>
            <a:endParaRPr kumimoji="1" lang="ja-JP" altLang="en-US" dirty="0"/>
          </a:p>
        </p:txBody>
      </p:sp>
      <p:sp>
        <p:nvSpPr>
          <p:cNvPr id="3" name="コンテンツ プレースホルダー 2"/>
          <p:cNvSpPr>
            <a:spLocks noGrp="1"/>
          </p:cNvSpPr>
          <p:nvPr>
            <p:ph sz="quarter" idx="1"/>
          </p:nvPr>
        </p:nvSpPr>
        <p:spPr>
          <a:xfrm>
            <a:off x="3174888" y="1600200"/>
            <a:ext cx="5591160" cy="4495800"/>
          </a:xfrm>
        </p:spPr>
        <p:txBody>
          <a:bodyPr>
            <a:normAutofit fontScale="92500"/>
          </a:bodyPr>
          <a:lstStyle/>
          <a:p>
            <a:r>
              <a:rPr lang="ja-JP" altLang="en-US" dirty="0" smtClean="0"/>
              <a:t>モデルの一格子内での</a:t>
            </a:r>
            <a:r>
              <a:rPr kumimoji="1" lang="ja-JP" altLang="en-US" dirty="0" smtClean="0"/>
              <a:t>海氷の厚さの「ばらつき」をどう表現するか</a:t>
            </a:r>
            <a:r>
              <a:rPr lang="ja-JP" altLang="ja-JP" dirty="0" smtClean="0"/>
              <a:t>?</a:t>
            </a:r>
            <a:endParaRPr lang="en-US" altLang="ja-JP" dirty="0" smtClean="0"/>
          </a:p>
          <a:p>
            <a:pPr lvl="1"/>
            <a:r>
              <a:rPr kumimoji="1" lang="ja-JP" altLang="en-US" dirty="0" smtClean="0"/>
              <a:t>格子中で海氷が覆う割合</a:t>
            </a:r>
            <a:r>
              <a:rPr kumimoji="1" lang="en-US" altLang="ja-JP" dirty="0" smtClean="0"/>
              <a:t>A(</a:t>
            </a:r>
            <a:r>
              <a:rPr lang="ja-JP" altLang="en-US" dirty="0" smtClean="0"/>
              <a:t>密接度）と</a:t>
            </a:r>
            <a:r>
              <a:rPr kumimoji="1" lang="ja-JP" altLang="en-US" dirty="0" smtClean="0"/>
              <a:t>海氷が覆う部分での平均的厚さ</a:t>
            </a:r>
            <a:r>
              <a:rPr kumimoji="1" lang="en-US" altLang="ja-JP" dirty="0" smtClean="0"/>
              <a:t> </a:t>
            </a:r>
            <a:r>
              <a:rPr kumimoji="1" lang="en-US" altLang="ja-JP" dirty="0" err="1" smtClean="0"/>
              <a:t>h</a:t>
            </a:r>
            <a:r>
              <a:rPr kumimoji="1" lang="en-US" altLang="ja-JP" sz="1800" dirty="0" err="1" smtClean="0"/>
              <a:t>I</a:t>
            </a:r>
            <a:r>
              <a:rPr kumimoji="1" lang="en-US" altLang="ja-JP" sz="1800" dirty="0" smtClean="0"/>
              <a:t> </a:t>
            </a:r>
            <a:r>
              <a:rPr kumimoji="1" lang="ja-JP" altLang="en-US" dirty="0" smtClean="0"/>
              <a:t>で表現する</a:t>
            </a:r>
            <a:r>
              <a:rPr kumimoji="1" lang="en-US" altLang="ja-JP" dirty="0" smtClean="0"/>
              <a:t>(Stemtner,1976)</a:t>
            </a:r>
          </a:p>
          <a:p>
            <a:pPr lvl="1"/>
            <a:r>
              <a:rPr lang="ja-JP" altLang="en-US" dirty="0" smtClean="0"/>
              <a:t>なお</a:t>
            </a:r>
            <a:r>
              <a:rPr lang="en-US" altLang="ja-JP" dirty="0" smtClean="0"/>
              <a:t>, </a:t>
            </a:r>
            <a:r>
              <a:rPr lang="ja-JP" altLang="en-US" dirty="0" smtClean="0"/>
              <a:t>さらにこの考え方を進めると</a:t>
            </a:r>
            <a:r>
              <a:rPr lang="en-US" altLang="ja-JP" dirty="0" smtClean="0"/>
              <a:t>..</a:t>
            </a:r>
          </a:p>
          <a:p>
            <a:pPr lvl="2"/>
            <a:r>
              <a:rPr lang="en-US" altLang="ja-JP" dirty="0" smtClean="0"/>
              <a:t> </a:t>
            </a:r>
            <a:r>
              <a:rPr lang="ja-JP" altLang="en-US" dirty="0" smtClean="0"/>
              <a:t>格子中の海氷を</a:t>
            </a:r>
            <a:r>
              <a:rPr kumimoji="1" lang="ja-JP" altLang="en-US" dirty="0" smtClean="0"/>
              <a:t>厚さごとにカテゴリ</a:t>
            </a:r>
            <a:r>
              <a:rPr lang="ja-JP" altLang="en-US" dirty="0" smtClean="0"/>
              <a:t>ー分けする（分布関数</a:t>
            </a:r>
            <a:r>
              <a:rPr lang="en-US" altLang="ja-JP" dirty="0" smtClean="0"/>
              <a:t>g(</a:t>
            </a:r>
            <a:r>
              <a:rPr lang="en-US" altLang="ja-JP" dirty="0" err="1" smtClean="0"/>
              <a:t>x,y,h</a:t>
            </a:r>
            <a:r>
              <a:rPr lang="en-US" altLang="ja-JP" dirty="0" smtClean="0"/>
              <a:t>)</a:t>
            </a:r>
            <a:r>
              <a:rPr lang="ja-JP" altLang="en-US" dirty="0" smtClean="0"/>
              <a:t>の導入） </a:t>
            </a:r>
            <a:r>
              <a:rPr lang="en-US" altLang="ja-JP" dirty="0" smtClean="0"/>
              <a:t>(Thorndike</a:t>
            </a:r>
            <a:r>
              <a:rPr lang="ja-JP" altLang="en-US" dirty="0" smtClean="0"/>
              <a:t> </a:t>
            </a:r>
            <a:r>
              <a:rPr lang="en-US" altLang="ja-JP" dirty="0" smtClean="0"/>
              <a:t>et</a:t>
            </a:r>
            <a:r>
              <a:rPr lang="ja-JP" altLang="en-US" dirty="0" smtClean="0"/>
              <a:t> </a:t>
            </a:r>
            <a:r>
              <a:rPr lang="en-US" altLang="ja-JP" dirty="0" smtClean="0"/>
              <a:t>al,1975;</a:t>
            </a:r>
            <a:r>
              <a:rPr lang="ja-JP" altLang="en-US" dirty="0" smtClean="0"/>
              <a:t> </a:t>
            </a:r>
            <a:r>
              <a:rPr lang="en-US" altLang="ja-JP" dirty="0" smtClean="0"/>
              <a:t>Hilber,1980;</a:t>
            </a:r>
            <a:r>
              <a:rPr lang="ja-JP" altLang="en-US" dirty="0" smtClean="0"/>
              <a:t>他</a:t>
            </a:r>
            <a:r>
              <a:rPr lang="en-US" altLang="ja-JP" dirty="0" smtClean="0"/>
              <a:t>)</a:t>
            </a:r>
            <a:endParaRPr kumimoji="1" lang="ja-JP" altLang="en-US" dirty="0"/>
          </a:p>
        </p:txBody>
      </p:sp>
      <p:sp>
        <p:nvSpPr>
          <p:cNvPr id="4" name="正方形/長方形 3"/>
          <p:cNvSpPr/>
          <p:nvPr/>
        </p:nvSpPr>
        <p:spPr>
          <a:xfrm>
            <a:off x="612648" y="1600200"/>
            <a:ext cx="2275329" cy="2252614"/>
          </a:xfrm>
          <a:prstGeom prst="rect">
            <a:avLst/>
          </a:prstGeom>
          <a:solidFill>
            <a:srgbClr val="3366FF"/>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1つの角を切り取り、1つの角を丸めた四角形 4"/>
          <p:cNvSpPr/>
          <p:nvPr/>
        </p:nvSpPr>
        <p:spPr>
          <a:xfrm>
            <a:off x="1697593" y="2159471"/>
            <a:ext cx="323968" cy="323949"/>
          </a:xfrm>
          <a:prstGeom prst="snipRoundRect">
            <a:avLst>
              <a:gd name="adj1" fmla="val 50000"/>
              <a:gd name="adj2"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涙形 5"/>
          <p:cNvSpPr/>
          <p:nvPr/>
        </p:nvSpPr>
        <p:spPr>
          <a:xfrm>
            <a:off x="1129611" y="2422687"/>
            <a:ext cx="427638" cy="323949"/>
          </a:xfrm>
          <a:prstGeom prst="teardrop">
            <a:avLst>
              <a:gd name="adj" fmla="val 5121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 name="片側の 2 つの角を切り取った四角形 6"/>
          <p:cNvSpPr/>
          <p:nvPr/>
        </p:nvSpPr>
        <p:spPr>
          <a:xfrm rot="20033019">
            <a:off x="1507252" y="2677792"/>
            <a:ext cx="531308" cy="466486"/>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片側の 2 つの角を切り取った四角形 7"/>
          <p:cNvSpPr/>
          <p:nvPr/>
        </p:nvSpPr>
        <p:spPr>
          <a:xfrm rot="4040463">
            <a:off x="2202444" y="2239751"/>
            <a:ext cx="412317" cy="357762"/>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 name="五角形 8"/>
          <p:cNvSpPr/>
          <p:nvPr/>
        </p:nvSpPr>
        <p:spPr>
          <a:xfrm>
            <a:off x="2345528" y="2837341"/>
            <a:ext cx="118831" cy="233243"/>
          </a:xfrm>
          <a:prstGeom prst="pen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片側の 2 つの角を切り取った四角形 9"/>
          <p:cNvSpPr/>
          <p:nvPr/>
        </p:nvSpPr>
        <p:spPr>
          <a:xfrm>
            <a:off x="2147844" y="3112753"/>
            <a:ext cx="183625" cy="249298"/>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 name="片側の 2 つの角を切り取った四角形 10"/>
          <p:cNvSpPr/>
          <p:nvPr/>
        </p:nvSpPr>
        <p:spPr>
          <a:xfrm>
            <a:off x="2239657" y="1744816"/>
            <a:ext cx="342504" cy="321870"/>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 name="片側の 2 つの角を切り取った四角形 11"/>
          <p:cNvSpPr/>
          <p:nvPr/>
        </p:nvSpPr>
        <p:spPr>
          <a:xfrm rot="18902613">
            <a:off x="1239936" y="1775476"/>
            <a:ext cx="349559" cy="275113"/>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 name="正方形/長方形 12"/>
          <p:cNvSpPr/>
          <p:nvPr/>
        </p:nvSpPr>
        <p:spPr>
          <a:xfrm rot="554927" flipH="1">
            <a:off x="999953" y="2855578"/>
            <a:ext cx="387774" cy="9481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4" name="五角形 13"/>
          <p:cNvSpPr/>
          <p:nvPr/>
        </p:nvSpPr>
        <p:spPr>
          <a:xfrm>
            <a:off x="1902730" y="1833443"/>
            <a:ext cx="118831" cy="233243"/>
          </a:xfrm>
          <a:prstGeom prst="pen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5" name="五角形 14"/>
          <p:cNvSpPr/>
          <p:nvPr/>
        </p:nvSpPr>
        <p:spPr>
          <a:xfrm rot="2068350">
            <a:off x="676851" y="1962673"/>
            <a:ext cx="583143" cy="407775"/>
          </a:xfrm>
          <a:prstGeom prst="pen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 name="五角形 15"/>
          <p:cNvSpPr/>
          <p:nvPr/>
        </p:nvSpPr>
        <p:spPr>
          <a:xfrm>
            <a:off x="1500695" y="2159472"/>
            <a:ext cx="118831" cy="233243"/>
          </a:xfrm>
          <a:prstGeom prst="pen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五角形 16"/>
          <p:cNvSpPr/>
          <p:nvPr/>
        </p:nvSpPr>
        <p:spPr>
          <a:xfrm rot="17811247">
            <a:off x="2462170" y="3208562"/>
            <a:ext cx="390363" cy="219668"/>
          </a:xfrm>
          <a:prstGeom prst="pen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8" name="五角形 17"/>
          <p:cNvSpPr/>
          <p:nvPr/>
        </p:nvSpPr>
        <p:spPr>
          <a:xfrm>
            <a:off x="2638668" y="2677792"/>
            <a:ext cx="118831" cy="233243"/>
          </a:xfrm>
          <a:prstGeom prst="pen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9" name="五角形 18"/>
          <p:cNvSpPr/>
          <p:nvPr/>
        </p:nvSpPr>
        <p:spPr>
          <a:xfrm>
            <a:off x="1273995" y="3237405"/>
            <a:ext cx="226700" cy="233243"/>
          </a:xfrm>
          <a:prstGeom prst="pen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 name="片側の 2 つの角を切り取った四角形 19"/>
          <p:cNvSpPr/>
          <p:nvPr/>
        </p:nvSpPr>
        <p:spPr>
          <a:xfrm>
            <a:off x="851336" y="3040181"/>
            <a:ext cx="342504" cy="321870"/>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22" name="直線矢印コネクタ 21"/>
          <p:cNvCxnSpPr/>
          <p:nvPr/>
        </p:nvCxnSpPr>
        <p:spPr>
          <a:xfrm>
            <a:off x="612649" y="6219823"/>
            <a:ext cx="2912124" cy="98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直線矢印コネクタ 23"/>
          <p:cNvCxnSpPr/>
          <p:nvPr/>
        </p:nvCxnSpPr>
        <p:spPr>
          <a:xfrm flipV="1">
            <a:off x="651525" y="4405707"/>
            <a:ext cx="0" cy="182397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4" name="フリーフォーム 33"/>
          <p:cNvSpPr/>
          <p:nvPr/>
        </p:nvSpPr>
        <p:spPr>
          <a:xfrm>
            <a:off x="634977" y="5390510"/>
            <a:ext cx="2252999" cy="839175"/>
          </a:xfrm>
          <a:custGeom>
            <a:avLst/>
            <a:gdLst>
              <a:gd name="connsiteX0" fmla="*/ 0 w 2190322"/>
              <a:gd name="connsiteY0" fmla="*/ 0 h 751562"/>
              <a:gd name="connsiteX1" fmla="*/ 155504 w 2190322"/>
              <a:gd name="connsiteY1" fmla="*/ 25916 h 751562"/>
              <a:gd name="connsiteX2" fmla="*/ 194380 w 2190322"/>
              <a:gd name="connsiteY2" fmla="*/ 38874 h 751562"/>
              <a:gd name="connsiteX3" fmla="*/ 207339 w 2190322"/>
              <a:gd name="connsiteY3" fmla="*/ 77748 h 751562"/>
              <a:gd name="connsiteX4" fmla="*/ 272133 w 2190322"/>
              <a:gd name="connsiteY4" fmla="*/ 129580 h 751562"/>
              <a:gd name="connsiteX5" fmla="*/ 285091 w 2190322"/>
              <a:gd name="connsiteY5" fmla="*/ 168454 h 751562"/>
              <a:gd name="connsiteX6" fmla="*/ 311009 w 2190322"/>
              <a:gd name="connsiteY6" fmla="*/ 285075 h 751562"/>
              <a:gd name="connsiteX7" fmla="*/ 362844 w 2190322"/>
              <a:gd name="connsiteY7" fmla="*/ 349865 h 751562"/>
              <a:gd name="connsiteX8" fmla="*/ 427637 w 2190322"/>
              <a:gd name="connsiteY8" fmla="*/ 401697 h 751562"/>
              <a:gd name="connsiteX9" fmla="*/ 557225 w 2190322"/>
              <a:gd name="connsiteY9" fmla="*/ 505361 h 751562"/>
              <a:gd name="connsiteX10" fmla="*/ 596101 w 2190322"/>
              <a:gd name="connsiteY10" fmla="*/ 518318 h 751562"/>
              <a:gd name="connsiteX11" fmla="*/ 634977 w 2190322"/>
              <a:gd name="connsiteY11" fmla="*/ 531276 h 751562"/>
              <a:gd name="connsiteX12" fmla="*/ 777523 w 2190322"/>
              <a:gd name="connsiteY12" fmla="*/ 505361 h 751562"/>
              <a:gd name="connsiteX13" fmla="*/ 816399 w 2190322"/>
              <a:gd name="connsiteY13" fmla="*/ 479445 h 751562"/>
              <a:gd name="connsiteX14" fmla="*/ 829358 w 2190322"/>
              <a:gd name="connsiteY14" fmla="*/ 440571 h 751562"/>
              <a:gd name="connsiteX15" fmla="*/ 907110 w 2190322"/>
              <a:gd name="connsiteY15" fmla="*/ 388739 h 751562"/>
              <a:gd name="connsiteX16" fmla="*/ 958945 w 2190322"/>
              <a:gd name="connsiteY16" fmla="*/ 336907 h 751562"/>
              <a:gd name="connsiteX17" fmla="*/ 984863 w 2190322"/>
              <a:gd name="connsiteY17" fmla="*/ 310991 h 751562"/>
              <a:gd name="connsiteX18" fmla="*/ 1114450 w 2190322"/>
              <a:gd name="connsiteY18" fmla="*/ 285075 h 751562"/>
              <a:gd name="connsiteX19" fmla="*/ 1153326 w 2190322"/>
              <a:gd name="connsiteY19" fmla="*/ 272117 h 751562"/>
              <a:gd name="connsiteX20" fmla="*/ 1205161 w 2190322"/>
              <a:gd name="connsiteY20" fmla="*/ 298033 h 751562"/>
              <a:gd name="connsiteX21" fmla="*/ 1244037 w 2190322"/>
              <a:gd name="connsiteY21" fmla="*/ 323949 h 751562"/>
              <a:gd name="connsiteX22" fmla="*/ 1308831 w 2190322"/>
              <a:gd name="connsiteY22" fmla="*/ 375781 h 751562"/>
              <a:gd name="connsiteX23" fmla="*/ 1399542 w 2190322"/>
              <a:gd name="connsiteY23" fmla="*/ 401697 h 751562"/>
              <a:gd name="connsiteX24" fmla="*/ 1490253 w 2190322"/>
              <a:gd name="connsiteY24" fmla="*/ 427613 h 751562"/>
              <a:gd name="connsiteX25" fmla="*/ 1580964 w 2190322"/>
              <a:gd name="connsiteY25" fmla="*/ 414655 h 751562"/>
              <a:gd name="connsiteX26" fmla="*/ 1710551 w 2190322"/>
              <a:gd name="connsiteY26" fmla="*/ 557192 h 751562"/>
              <a:gd name="connsiteX27" fmla="*/ 1775345 w 2190322"/>
              <a:gd name="connsiteY27" fmla="*/ 596066 h 751562"/>
              <a:gd name="connsiteX28" fmla="*/ 1827180 w 2190322"/>
              <a:gd name="connsiteY28" fmla="*/ 634940 h 751562"/>
              <a:gd name="connsiteX29" fmla="*/ 1879015 w 2190322"/>
              <a:gd name="connsiteY29" fmla="*/ 660856 h 751562"/>
              <a:gd name="connsiteX30" fmla="*/ 1917891 w 2190322"/>
              <a:gd name="connsiteY30" fmla="*/ 686772 h 751562"/>
              <a:gd name="connsiteX31" fmla="*/ 2047478 w 2190322"/>
              <a:gd name="connsiteY31" fmla="*/ 725646 h 751562"/>
              <a:gd name="connsiteX32" fmla="*/ 2125230 w 2190322"/>
              <a:gd name="connsiteY32" fmla="*/ 751562 h 751562"/>
              <a:gd name="connsiteX33" fmla="*/ 2177065 w 2190322"/>
              <a:gd name="connsiteY33" fmla="*/ 712688 h 751562"/>
              <a:gd name="connsiteX0" fmla="*/ 0 w 2190322"/>
              <a:gd name="connsiteY0" fmla="*/ 0 h 751562"/>
              <a:gd name="connsiteX1" fmla="*/ 155504 w 2190322"/>
              <a:gd name="connsiteY1" fmla="*/ 25916 h 751562"/>
              <a:gd name="connsiteX2" fmla="*/ 194380 w 2190322"/>
              <a:gd name="connsiteY2" fmla="*/ 38874 h 751562"/>
              <a:gd name="connsiteX3" fmla="*/ 207339 w 2190322"/>
              <a:gd name="connsiteY3" fmla="*/ 77748 h 751562"/>
              <a:gd name="connsiteX4" fmla="*/ 272133 w 2190322"/>
              <a:gd name="connsiteY4" fmla="*/ 129580 h 751562"/>
              <a:gd name="connsiteX5" fmla="*/ 285091 w 2190322"/>
              <a:gd name="connsiteY5" fmla="*/ 168454 h 751562"/>
              <a:gd name="connsiteX6" fmla="*/ 311009 w 2190322"/>
              <a:gd name="connsiteY6" fmla="*/ 285075 h 751562"/>
              <a:gd name="connsiteX7" fmla="*/ 362844 w 2190322"/>
              <a:gd name="connsiteY7" fmla="*/ 349865 h 751562"/>
              <a:gd name="connsiteX8" fmla="*/ 427637 w 2190322"/>
              <a:gd name="connsiteY8" fmla="*/ 401697 h 751562"/>
              <a:gd name="connsiteX9" fmla="*/ 557225 w 2190322"/>
              <a:gd name="connsiteY9" fmla="*/ 505361 h 751562"/>
              <a:gd name="connsiteX10" fmla="*/ 596101 w 2190322"/>
              <a:gd name="connsiteY10" fmla="*/ 518318 h 751562"/>
              <a:gd name="connsiteX11" fmla="*/ 634977 w 2190322"/>
              <a:gd name="connsiteY11" fmla="*/ 531276 h 751562"/>
              <a:gd name="connsiteX12" fmla="*/ 777523 w 2190322"/>
              <a:gd name="connsiteY12" fmla="*/ 505361 h 751562"/>
              <a:gd name="connsiteX13" fmla="*/ 816399 w 2190322"/>
              <a:gd name="connsiteY13" fmla="*/ 479445 h 751562"/>
              <a:gd name="connsiteX14" fmla="*/ 829358 w 2190322"/>
              <a:gd name="connsiteY14" fmla="*/ 440571 h 751562"/>
              <a:gd name="connsiteX15" fmla="*/ 907110 w 2190322"/>
              <a:gd name="connsiteY15" fmla="*/ 388739 h 751562"/>
              <a:gd name="connsiteX16" fmla="*/ 958945 w 2190322"/>
              <a:gd name="connsiteY16" fmla="*/ 336907 h 751562"/>
              <a:gd name="connsiteX17" fmla="*/ 984863 w 2190322"/>
              <a:gd name="connsiteY17" fmla="*/ 310991 h 751562"/>
              <a:gd name="connsiteX18" fmla="*/ 1114450 w 2190322"/>
              <a:gd name="connsiteY18" fmla="*/ 285075 h 751562"/>
              <a:gd name="connsiteX19" fmla="*/ 1153326 w 2190322"/>
              <a:gd name="connsiteY19" fmla="*/ 272117 h 751562"/>
              <a:gd name="connsiteX20" fmla="*/ 1205161 w 2190322"/>
              <a:gd name="connsiteY20" fmla="*/ 298033 h 751562"/>
              <a:gd name="connsiteX21" fmla="*/ 1244037 w 2190322"/>
              <a:gd name="connsiteY21" fmla="*/ 323949 h 751562"/>
              <a:gd name="connsiteX22" fmla="*/ 1308831 w 2190322"/>
              <a:gd name="connsiteY22" fmla="*/ 375781 h 751562"/>
              <a:gd name="connsiteX23" fmla="*/ 1399542 w 2190322"/>
              <a:gd name="connsiteY23" fmla="*/ 401697 h 751562"/>
              <a:gd name="connsiteX24" fmla="*/ 1490253 w 2190322"/>
              <a:gd name="connsiteY24" fmla="*/ 427613 h 751562"/>
              <a:gd name="connsiteX25" fmla="*/ 1580964 w 2190322"/>
              <a:gd name="connsiteY25" fmla="*/ 414655 h 751562"/>
              <a:gd name="connsiteX26" fmla="*/ 1710551 w 2190322"/>
              <a:gd name="connsiteY26" fmla="*/ 557192 h 751562"/>
              <a:gd name="connsiteX27" fmla="*/ 1775345 w 2190322"/>
              <a:gd name="connsiteY27" fmla="*/ 596066 h 751562"/>
              <a:gd name="connsiteX28" fmla="*/ 1827180 w 2190322"/>
              <a:gd name="connsiteY28" fmla="*/ 634940 h 751562"/>
              <a:gd name="connsiteX29" fmla="*/ 1879015 w 2190322"/>
              <a:gd name="connsiteY29" fmla="*/ 660856 h 751562"/>
              <a:gd name="connsiteX30" fmla="*/ 1917891 w 2190322"/>
              <a:gd name="connsiteY30" fmla="*/ 686772 h 751562"/>
              <a:gd name="connsiteX31" fmla="*/ 2047478 w 2190322"/>
              <a:gd name="connsiteY31" fmla="*/ 725646 h 751562"/>
              <a:gd name="connsiteX32" fmla="*/ 2125230 w 2190322"/>
              <a:gd name="connsiteY32" fmla="*/ 751562 h 751562"/>
              <a:gd name="connsiteX33" fmla="*/ 2177065 w 2190322"/>
              <a:gd name="connsiteY33" fmla="*/ 712688 h 751562"/>
              <a:gd name="connsiteX0" fmla="*/ 0 w 2190322"/>
              <a:gd name="connsiteY0" fmla="*/ 0 h 751562"/>
              <a:gd name="connsiteX1" fmla="*/ 155504 w 2190322"/>
              <a:gd name="connsiteY1" fmla="*/ 25916 h 751562"/>
              <a:gd name="connsiteX2" fmla="*/ 194380 w 2190322"/>
              <a:gd name="connsiteY2" fmla="*/ 38874 h 751562"/>
              <a:gd name="connsiteX3" fmla="*/ 207339 w 2190322"/>
              <a:gd name="connsiteY3" fmla="*/ 77748 h 751562"/>
              <a:gd name="connsiteX4" fmla="*/ 272133 w 2190322"/>
              <a:gd name="connsiteY4" fmla="*/ 129580 h 751562"/>
              <a:gd name="connsiteX5" fmla="*/ 285091 w 2190322"/>
              <a:gd name="connsiteY5" fmla="*/ 168454 h 751562"/>
              <a:gd name="connsiteX6" fmla="*/ 311009 w 2190322"/>
              <a:gd name="connsiteY6" fmla="*/ 285075 h 751562"/>
              <a:gd name="connsiteX7" fmla="*/ 362844 w 2190322"/>
              <a:gd name="connsiteY7" fmla="*/ 349865 h 751562"/>
              <a:gd name="connsiteX8" fmla="*/ 427637 w 2190322"/>
              <a:gd name="connsiteY8" fmla="*/ 401697 h 751562"/>
              <a:gd name="connsiteX9" fmla="*/ 557225 w 2190322"/>
              <a:gd name="connsiteY9" fmla="*/ 505361 h 751562"/>
              <a:gd name="connsiteX10" fmla="*/ 596101 w 2190322"/>
              <a:gd name="connsiteY10" fmla="*/ 518318 h 751562"/>
              <a:gd name="connsiteX11" fmla="*/ 634977 w 2190322"/>
              <a:gd name="connsiteY11" fmla="*/ 531276 h 751562"/>
              <a:gd name="connsiteX12" fmla="*/ 777523 w 2190322"/>
              <a:gd name="connsiteY12" fmla="*/ 505361 h 751562"/>
              <a:gd name="connsiteX13" fmla="*/ 816399 w 2190322"/>
              <a:gd name="connsiteY13" fmla="*/ 479445 h 751562"/>
              <a:gd name="connsiteX14" fmla="*/ 829358 w 2190322"/>
              <a:gd name="connsiteY14" fmla="*/ 440571 h 751562"/>
              <a:gd name="connsiteX15" fmla="*/ 907110 w 2190322"/>
              <a:gd name="connsiteY15" fmla="*/ 388739 h 751562"/>
              <a:gd name="connsiteX16" fmla="*/ 958945 w 2190322"/>
              <a:gd name="connsiteY16" fmla="*/ 336907 h 751562"/>
              <a:gd name="connsiteX17" fmla="*/ 984863 w 2190322"/>
              <a:gd name="connsiteY17" fmla="*/ 310991 h 751562"/>
              <a:gd name="connsiteX18" fmla="*/ 1114450 w 2190322"/>
              <a:gd name="connsiteY18" fmla="*/ 285075 h 751562"/>
              <a:gd name="connsiteX19" fmla="*/ 1153326 w 2190322"/>
              <a:gd name="connsiteY19" fmla="*/ 272117 h 751562"/>
              <a:gd name="connsiteX20" fmla="*/ 1205161 w 2190322"/>
              <a:gd name="connsiteY20" fmla="*/ 298033 h 751562"/>
              <a:gd name="connsiteX21" fmla="*/ 1244037 w 2190322"/>
              <a:gd name="connsiteY21" fmla="*/ 323949 h 751562"/>
              <a:gd name="connsiteX22" fmla="*/ 1308831 w 2190322"/>
              <a:gd name="connsiteY22" fmla="*/ 375781 h 751562"/>
              <a:gd name="connsiteX23" fmla="*/ 1399542 w 2190322"/>
              <a:gd name="connsiteY23" fmla="*/ 401697 h 751562"/>
              <a:gd name="connsiteX24" fmla="*/ 1490253 w 2190322"/>
              <a:gd name="connsiteY24" fmla="*/ 427613 h 751562"/>
              <a:gd name="connsiteX25" fmla="*/ 1580964 w 2190322"/>
              <a:gd name="connsiteY25" fmla="*/ 414655 h 751562"/>
              <a:gd name="connsiteX26" fmla="*/ 1710551 w 2190322"/>
              <a:gd name="connsiteY26" fmla="*/ 557192 h 751562"/>
              <a:gd name="connsiteX27" fmla="*/ 1775345 w 2190322"/>
              <a:gd name="connsiteY27" fmla="*/ 596066 h 751562"/>
              <a:gd name="connsiteX28" fmla="*/ 1827180 w 2190322"/>
              <a:gd name="connsiteY28" fmla="*/ 634940 h 751562"/>
              <a:gd name="connsiteX29" fmla="*/ 1879015 w 2190322"/>
              <a:gd name="connsiteY29" fmla="*/ 660856 h 751562"/>
              <a:gd name="connsiteX30" fmla="*/ 1917891 w 2190322"/>
              <a:gd name="connsiteY30" fmla="*/ 686772 h 751562"/>
              <a:gd name="connsiteX31" fmla="*/ 2047478 w 2190322"/>
              <a:gd name="connsiteY31" fmla="*/ 725646 h 751562"/>
              <a:gd name="connsiteX32" fmla="*/ 2125230 w 2190322"/>
              <a:gd name="connsiteY32" fmla="*/ 751562 h 751562"/>
              <a:gd name="connsiteX33" fmla="*/ 2177065 w 2190322"/>
              <a:gd name="connsiteY33" fmla="*/ 712688 h 75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190322" h="751562">
                <a:moveTo>
                  <a:pt x="0" y="0"/>
                </a:moveTo>
                <a:cubicBezTo>
                  <a:pt x="51835" y="8639"/>
                  <a:pt x="103975" y="15611"/>
                  <a:pt x="155504" y="25916"/>
                </a:cubicBezTo>
                <a:cubicBezTo>
                  <a:pt x="168898" y="28595"/>
                  <a:pt x="184721" y="29216"/>
                  <a:pt x="194380" y="38874"/>
                </a:cubicBezTo>
                <a:cubicBezTo>
                  <a:pt x="204039" y="48532"/>
                  <a:pt x="200311" y="66036"/>
                  <a:pt x="207339" y="77748"/>
                </a:cubicBezTo>
                <a:cubicBezTo>
                  <a:pt x="219649" y="98263"/>
                  <a:pt x="254477" y="117810"/>
                  <a:pt x="272133" y="129580"/>
                </a:cubicBezTo>
                <a:cubicBezTo>
                  <a:pt x="276452" y="142538"/>
                  <a:pt x="282128" y="155120"/>
                  <a:pt x="285091" y="168454"/>
                </a:cubicBezTo>
                <a:cubicBezTo>
                  <a:pt x="293055" y="204289"/>
                  <a:pt x="293506" y="250070"/>
                  <a:pt x="311009" y="285075"/>
                </a:cubicBezTo>
                <a:cubicBezTo>
                  <a:pt x="337601" y="338257"/>
                  <a:pt x="330700" y="309688"/>
                  <a:pt x="362844" y="349865"/>
                </a:cubicBezTo>
                <a:cubicBezTo>
                  <a:pt x="405474" y="403149"/>
                  <a:pt x="365973" y="381144"/>
                  <a:pt x="427637" y="401697"/>
                </a:cubicBezTo>
                <a:cubicBezTo>
                  <a:pt x="494626" y="502175"/>
                  <a:pt x="449923" y="469597"/>
                  <a:pt x="557225" y="505361"/>
                </a:cubicBezTo>
                <a:lnTo>
                  <a:pt x="596101" y="518318"/>
                </a:lnTo>
                <a:lnTo>
                  <a:pt x="634977" y="531276"/>
                </a:lnTo>
                <a:cubicBezTo>
                  <a:pt x="670703" y="526811"/>
                  <a:pt x="737574" y="525334"/>
                  <a:pt x="777523" y="505361"/>
                </a:cubicBezTo>
                <a:cubicBezTo>
                  <a:pt x="791453" y="498396"/>
                  <a:pt x="803440" y="488084"/>
                  <a:pt x="816399" y="479445"/>
                </a:cubicBezTo>
                <a:cubicBezTo>
                  <a:pt x="820719" y="466487"/>
                  <a:pt x="819699" y="450229"/>
                  <a:pt x="829358" y="440571"/>
                </a:cubicBezTo>
                <a:cubicBezTo>
                  <a:pt x="851384" y="418546"/>
                  <a:pt x="907110" y="388739"/>
                  <a:pt x="907110" y="388739"/>
                </a:cubicBezTo>
                <a:cubicBezTo>
                  <a:pt x="930148" y="319630"/>
                  <a:pt x="901351" y="371461"/>
                  <a:pt x="958945" y="336907"/>
                </a:cubicBezTo>
                <a:cubicBezTo>
                  <a:pt x="969421" y="330621"/>
                  <a:pt x="973935" y="316455"/>
                  <a:pt x="984863" y="310991"/>
                </a:cubicBezTo>
                <a:cubicBezTo>
                  <a:pt x="1004195" y="301325"/>
                  <a:pt x="1104687" y="286702"/>
                  <a:pt x="1114450" y="285075"/>
                </a:cubicBezTo>
                <a:cubicBezTo>
                  <a:pt x="1127409" y="280756"/>
                  <a:pt x="1139804" y="270185"/>
                  <a:pt x="1153326" y="272117"/>
                </a:cubicBezTo>
                <a:cubicBezTo>
                  <a:pt x="1172449" y="274849"/>
                  <a:pt x="1188388" y="288449"/>
                  <a:pt x="1205161" y="298033"/>
                </a:cubicBezTo>
                <a:cubicBezTo>
                  <a:pt x="1218683" y="305760"/>
                  <a:pt x="1231875" y="314220"/>
                  <a:pt x="1244037" y="323949"/>
                </a:cubicBezTo>
                <a:cubicBezTo>
                  <a:pt x="1284214" y="356088"/>
                  <a:pt x="1288117" y="365425"/>
                  <a:pt x="1308831" y="375781"/>
                </a:cubicBezTo>
                <a:cubicBezTo>
                  <a:pt x="1329545" y="386137"/>
                  <a:pt x="1380166" y="396161"/>
                  <a:pt x="1399542" y="401697"/>
                </a:cubicBezTo>
                <a:cubicBezTo>
                  <a:pt x="1529678" y="438877"/>
                  <a:pt x="1328207" y="387104"/>
                  <a:pt x="1490253" y="427613"/>
                </a:cubicBezTo>
                <a:cubicBezTo>
                  <a:pt x="1520490" y="423294"/>
                  <a:pt x="1552889" y="402624"/>
                  <a:pt x="1580964" y="414655"/>
                </a:cubicBezTo>
                <a:lnTo>
                  <a:pt x="1710551" y="557192"/>
                </a:lnTo>
                <a:cubicBezTo>
                  <a:pt x="1729507" y="573777"/>
                  <a:pt x="1754388" y="582095"/>
                  <a:pt x="1775345" y="596066"/>
                </a:cubicBezTo>
                <a:cubicBezTo>
                  <a:pt x="1793316" y="608046"/>
                  <a:pt x="1808865" y="623494"/>
                  <a:pt x="1827180" y="634940"/>
                </a:cubicBezTo>
                <a:cubicBezTo>
                  <a:pt x="1843562" y="645178"/>
                  <a:pt x="1862242" y="651272"/>
                  <a:pt x="1879015" y="660856"/>
                </a:cubicBezTo>
                <a:cubicBezTo>
                  <a:pt x="1892537" y="668583"/>
                  <a:pt x="1903659" y="680447"/>
                  <a:pt x="1917891" y="686772"/>
                </a:cubicBezTo>
                <a:cubicBezTo>
                  <a:pt x="1981329" y="714965"/>
                  <a:pt x="1989486" y="708249"/>
                  <a:pt x="2047478" y="725646"/>
                </a:cubicBezTo>
                <a:cubicBezTo>
                  <a:pt x="2073645" y="733496"/>
                  <a:pt x="2125230" y="751562"/>
                  <a:pt x="2125230" y="751562"/>
                </a:cubicBezTo>
                <a:cubicBezTo>
                  <a:pt x="2199495" y="736710"/>
                  <a:pt x="2199875" y="758304"/>
                  <a:pt x="2177065" y="7126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6" name="テキスト ボックス 35"/>
          <p:cNvSpPr txBox="1"/>
          <p:nvPr/>
        </p:nvSpPr>
        <p:spPr>
          <a:xfrm>
            <a:off x="3330392" y="6362358"/>
            <a:ext cx="1555047" cy="369332"/>
          </a:xfrm>
          <a:prstGeom prst="rect">
            <a:avLst/>
          </a:prstGeom>
          <a:noFill/>
        </p:spPr>
        <p:txBody>
          <a:bodyPr wrap="square" rtlCol="0">
            <a:spAutoFit/>
          </a:bodyPr>
          <a:lstStyle/>
          <a:p>
            <a:r>
              <a:rPr kumimoji="1" lang="ja-JP" altLang="en-US" dirty="0" smtClean="0"/>
              <a:t>海氷の厚さ</a:t>
            </a:r>
            <a:endParaRPr kumimoji="1" lang="ja-JP" altLang="en-US" dirty="0"/>
          </a:p>
        </p:txBody>
      </p:sp>
      <p:sp>
        <p:nvSpPr>
          <p:cNvPr id="37" name="テキスト ボックス 36"/>
          <p:cNvSpPr txBox="1"/>
          <p:nvPr/>
        </p:nvSpPr>
        <p:spPr>
          <a:xfrm>
            <a:off x="256015" y="4036375"/>
            <a:ext cx="1001862" cy="369332"/>
          </a:xfrm>
          <a:prstGeom prst="rect">
            <a:avLst/>
          </a:prstGeom>
          <a:noFill/>
        </p:spPr>
        <p:txBody>
          <a:bodyPr wrap="square" rtlCol="0">
            <a:spAutoFit/>
          </a:bodyPr>
          <a:lstStyle/>
          <a:p>
            <a:r>
              <a:rPr kumimoji="1" lang="ja-JP" altLang="en-US" dirty="0" smtClean="0"/>
              <a:t>存在度</a:t>
            </a:r>
            <a:endParaRPr kumimoji="1" lang="ja-JP" altLang="en-US" dirty="0"/>
          </a:p>
        </p:txBody>
      </p:sp>
      <p:cxnSp>
        <p:nvCxnSpPr>
          <p:cNvPr id="39" name="直線コネクタ 38"/>
          <p:cNvCxnSpPr/>
          <p:nvPr/>
        </p:nvCxnSpPr>
        <p:spPr>
          <a:xfrm>
            <a:off x="943018" y="4807403"/>
            <a:ext cx="0" cy="1412420"/>
          </a:xfrm>
          <a:prstGeom prst="line">
            <a:avLst/>
          </a:prstGeom>
          <a:ln/>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a:off x="1279246" y="4817266"/>
            <a:ext cx="0" cy="1412420"/>
          </a:xfrm>
          <a:prstGeom prst="line">
            <a:avLst/>
          </a:prstGeom>
          <a:ln/>
        </p:spPr>
        <p:style>
          <a:lnRef idx="1">
            <a:schemeClr val="dk1"/>
          </a:lnRef>
          <a:fillRef idx="0">
            <a:schemeClr val="dk1"/>
          </a:fillRef>
          <a:effectRef idx="0">
            <a:schemeClr val="dk1"/>
          </a:effectRef>
          <a:fontRef idx="minor">
            <a:schemeClr val="tx1"/>
          </a:fontRef>
        </p:style>
      </p:cxnSp>
      <p:cxnSp>
        <p:nvCxnSpPr>
          <p:cNvPr id="44" name="直線コネクタ 43"/>
          <p:cNvCxnSpPr/>
          <p:nvPr/>
        </p:nvCxnSpPr>
        <p:spPr>
          <a:xfrm>
            <a:off x="1651632" y="4817266"/>
            <a:ext cx="0" cy="1412420"/>
          </a:xfrm>
          <a:prstGeom prst="line">
            <a:avLst/>
          </a:prstGeom>
          <a:ln/>
        </p:spPr>
        <p:style>
          <a:lnRef idx="1">
            <a:schemeClr val="dk1"/>
          </a:lnRef>
          <a:fillRef idx="0">
            <a:schemeClr val="dk1"/>
          </a:fillRef>
          <a:effectRef idx="0">
            <a:schemeClr val="dk1"/>
          </a:effectRef>
          <a:fontRef idx="minor">
            <a:schemeClr val="tx1"/>
          </a:fontRef>
        </p:style>
      </p:cxnSp>
      <p:cxnSp>
        <p:nvCxnSpPr>
          <p:cNvPr id="45" name="直線コネクタ 44"/>
          <p:cNvCxnSpPr/>
          <p:nvPr/>
        </p:nvCxnSpPr>
        <p:spPr>
          <a:xfrm>
            <a:off x="2010439" y="4817266"/>
            <a:ext cx="0" cy="1412420"/>
          </a:xfrm>
          <a:prstGeom prst="line">
            <a:avLst/>
          </a:prstGeom>
          <a:ln/>
        </p:spPr>
        <p:style>
          <a:lnRef idx="1">
            <a:schemeClr val="dk1"/>
          </a:lnRef>
          <a:fillRef idx="0">
            <a:schemeClr val="dk1"/>
          </a:fillRef>
          <a:effectRef idx="0">
            <a:schemeClr val="dk1"/>
          </a:effectRef>
          <a:fontRef idx="minor">
            <a:schemeClr val="tx1"/>
          </a:fontRef>
        </p:style>
      </p:cxnSp>
      <p:cxnSp>
        <p:nvCxnSpPr>
          <p:cNvPr id="46" name="直線コネクタ 45"/>
          <p:cNvCxnSpPr/>
          <p:nvPr/>
        </p:nvCxnSpPr>
        <p:spPr>
          <a:xfrm>
            <a:off x="2464359" y="4817266"/>
            <a:ext cx="0" cy="1402557"/>
          </a:xfrm>
          <a:prstGeom prst="line">
            <a:avLst/>
          </a:prstGeom>
          <a:ln/>
        </p:spPr>
        <p:style>
          <a:lnRef idx="1">
            <a:schemeClr val="dk1"/>
          </a:lnRef>
          <a:fillRef idx="0">
            <a:schemeClr val="dk1"/>
          </a:fillRef>
          <a:effectRef idx="0">
            <a:schemeClr val="dk1"/>
          </a:effectRef>
          <a:fontRef idx="minor">
            <a:schemeClr val="tx1"/>
          </a:fontRef>
        </p:style>
      </p:cxnSp>
      <p:cxnSp>
        <p:nvCxnSpPr>
          <p:cNvPr id="47" name="直線コネクタ 46"/>
          <p:cNvCxnSpPr/>
          <p:nvPr/>
        </p:nvCxnSpPr>
        <p:spPr>
          <a:xfrm>
            <a:off x="3031439" y="4817266"/>
            <a:ext cx="0" cy="1402557"/>
          </a:xfrm>
          <a:prstGeom prst="line">
            <a:avLst/>
          </a:prstGeom>
          <a:ln/>
        </p:spPr>
        <p:style>
          <a:lnRef idx="1">
            <a:schemeClr val="dk1"/>
          </a:lnRef>
          <a:fillRef idx="0">
            <a:schemeClr val="dk1"/>
          </a:fillRef>
          <a:effectRef idx="0">
            <a:schemeClr val="dk1"/>
          </a:effectRef>
          <a:fontRef idx="minor">
            <a:schemeClr val="tx1"/>
          </a:fontRef>
        </p:style>
      </p:cxnSp>
      <p:sp>
        <p:nvSpPr>
          <p:cNvPr id="51" name="テキスト ボックス 50"/>
          <p:cNvSpPr txBox="1"/>
          <p:nvPr/>
        </p:nvSpPr>
        <p:spPr>
          <a:xfrm>
            <a:off x="1704428" y="5390510"/>
            <a:ext cx="766766" cy="369332"/>
          </a:xfrm>
          <a:prstGeom prst="rect">
            <a:avLst/>
          </a:prstGeom>
          <a:noFill/>
        </p:spPr>
        <p:txBody>
          <a:bodyPr wrap="square" rtlCol="0">
            <a:spAutoFit/>
          </a:bodyPr>
          <a:lstStyle/>
          <a:p>
            <a:r>
              <a:rPr kumimoji="1" lang="en-US" altLang="ja-JP" dirty="0" smtClean="0"/>
              <a:t>g(h)</a:t>
            </a:r>
            <a:endParaRPr kumimoji="1" lang="ja-JP" altLang="en-US" dirty="0"/>
          </a:p>
        </p:txBody>
      </p:sp>
      <p:cxnSp>
        <p:nvCxnSpPr>
          <p:cNvPr id="53" name="直線矢印コネクタ 52"/>
          <p:cNvCxnSpPr/>
          <p:nvPr/>
        </p:nvCxnSpPr>
        <p:spPr>
          <a:xfrm flipH="1">
            <a:off x="648489" y="3944277"/>
            <a:ext cx="2254398" cy="1103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54" name="テキスト ボックス 53"/>
          <p:cNvSpPr txBox="1"/>
          <p:nvPr/>
        </p:nvSpPr>
        <p:spPr>
          <a:xfrm>
            <a:off x="1939267" y="3955315"/>
            <a:ext cx="1427662" cy="369332"/>
          </a:xfrm>
          <a:prstGeom prst="rect">
            <a:avLst/>
          </a:prstGeom>
          <a:noFill/>
        </p:spPr>
        <p:txBody>
          <a:bodyPr wrap="square" rtlCol="0">
            <a:spAutoFit/>
          </a:bodyPr>
          <a:lstStyle/>
          <a:p>
            <a:r>
              <a:rPr kumimoji="1" lang="en-US" altLang="ja-JP" dirty="0" smtClean="0"/>
              <a:t>~ O(100 km)</a:t>
            </a:r>
            <a:endParaRPr kumimoji="1" lang="ja-JP" altLang="en-US" dirty="0"/>
          </a:p>
        </p:txBody>
      </p:sp>
    </p:spTree>
    <p:extLst>
      <p:ext uri="{BB962C8B-B14F-4D97-AF65-F5344CB8AC3E}">
        <p14:creationId xmlns:p14="http://schemas.microsoft.com/office/powerpoint/2010/main" val="384808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海氷モデルの定式化</a:t>
            </a:r>
            <a:r>
              <a:rPr lang="en-US" altLang="ja-JP" dirty="0" smtClean="0"/>
              <a:t>:</a:t>
            </a:r>
            <a:r>
              <a:rPr lang="ja-JP" altLang="en-US" dirty="0" smtClean="0"/>
              <a:t> 厚さ分布</a:t>
            </a:r>
            <a:endParaRPr kumimoji="1" lang="ja-JP" altLang="en-US" dirty="0"/>
          </a:p>
        </p:txBody>
      </p:sp>
      <p:sp>
        <p:nvSpPr>
          <p:cNvPr id="3" name="コンテンツ プレースホルダー 2"/>
          <p:cNvSpPr>
            <a:spLocks noGrp="1"/>
          </p:cNvSpPr>
          <p:nvPr>
            <p:ph sz="quarter" idx="1"/>
          </p:nvPr>
        </p:nvSpPr>
        <p:spPr>
          <a:xfrm>
            <a:off x="318368" y="1589486"/>
            <a:ext cx="5551759" cy="4495800"/>
          </a:xfrm>
        </p:spPr>
        <p:txBody>
          <a:bodyPr/>
          <a:lstStyle/>
          <a:p>
            <a:r>
              <a:rPr lang="ja-JP" altLang="en-US" dirty="0" smtClean="0"/>
              <a:t>厚さ分布の方程式</a:t>
            </a:r>
            <a:endParaRPr lang="en-US" altLang="ja-JP" dirty="0" smtClean="0"/>
          </a:p>
          <a:p>
            <a:pPr lvl="1"/>
            <a:r>
              <a:rPr lang="ja-JP" altLang="en-US" dirty="0" smtClean="0"/>
              <a:t>海氷の質量保存則</a:t>
            </a:r>
            <a:endParaRPr lang="en-US" altLang="ja-JP" dirty="0" smtClean="0"/>
          </a:p>
          <a:p>
            <a:pPr lvl="1"/>
            <a:endParaRPr lang="en-US" altLang="ja-JP" dirty="0"/>
          </a:p>
          <a:p>
            <a:pPr lvl="1"/>
            <a:endParaRPr lang="en-US" altLang="ja-JP" dirty="0" smtClean="0"/>
          </a:p>
          <a:p>
            <a:pPr lvl="1"/>
            <a:endParaRPr lang="en-US" altLang="ja-JP" dirty="0"/>
          </a:p>
          <a:p>
            <a:pPr lvl="1"/>
            <a:endParaRPr lang="en-US" altLang="ja-JP" dirty="0" smtClean="0"/>
          </a:p>
          <a:p>
            <a:pPr lvl="1"/>
            <a:r>
              <a:rPr lang="ja-JP" altLang="en-US" dirty="0" smtClean="0"/>
              <a:t>海氷の密接度</a:t>
            </a:r>
            <a:r>
              <a:rPr lang="en-US" altLang="ja-JP" dirty="0" smtClean="0"/>
              <a:t>(A)</a:t>
            </a:r>
            <a:r>
              <a:rPr lang="ja-JP" altLang="en-US" dirty="0" smtClean="0"/>
              <a:t>の方程式</a:t>
            </a:r>
            <a:endParaRPr lang="en-US" altLang="ja-JP" dirty="0" smtClean="0"/>
          </a:p>
          <a:p>
            <a:endParaRPr lang="en-US" altLang="ja-JP" dirty="0"/>
          </a:p>
          <a:p>
            <a:endParaRPr lang="en-US" altLang="ja-JP" dirty="0" smtClean="0"/>
          </a:p>
          <a:p>
            <a:endParaRPr lang="en-US" altLang="ja-JP" dirty="0"/>
          </a:p>
          <a:p>
            <a:pPr lvl="1"/>
            <a:endParaRPr lang="en-US" altLang="ja-JP" dirty="0" smtClean="0"/>
          </a:p>
          <a:p>
            <a:pPr marL="365760" lvl="1" indent="0">
              <a:buNone/>
            </a:pPr>
            <a:endParaRPr lang="en-US" altLang="ja-JP" dirty="0" smtClean="0"/>
          </a:p>
        </p:txBody>
      </p:sp>
      <p:pic>
        <p:nvPicPr>
          <p:cNvPr id="10" name="図 9"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842" y="2804820"/>
            <a:ext cx="5157656" cy="1277362"/>
          </a:xfrm>
          <a:prstGeom prst="rect">
            <a:avLst/>
          </a:prstGeom>
        </p:spPr>
      </p:pic>
      <p:pic>
        <p:nvPicPr>
          <p:cNvPr id="11" name="図 10"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63" y="5180175"/>
            <a:ext cx="4708491" cy="1247989"/>
          </a:xfrm>
          <a:prstGeom prst="rect">
            <a:avLst/>
          </a:prstGeom>
        </p:spPr>
      </p:pic>
      <p:pic>
        <p:nvPicPr>
          <p:cNvPr id="12" name="図 11" descr="スクリーンショット 2015-01-13 16.27.0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8492" y="1283153"/>
            <a:ext cx="4435508" cy="1521667"/>
          </a:xfrm>
          <a:prstGeom prst="rect">
            <a:avLst/>
          </a:prstGeom>
        </p:spPr>
      </p:pic>
      <p:sp>
        <p:nvSpPr>
          <p:cNvPr id="14" name="テキスト ボックス 13"/>
          <p:cNvSpPr txBox="1"/>
          <p:nvPr/>
        </p:nvSpPr>
        <p:spPr>
          <a:xfrm>
            <a:off x="6580650" y="5327469"/>
            <a:ext cx="2446755" cy="1200329"/>
          </a:xfrm>
          <a:prstGeom prst="rect">
            <a:avLst/>
          </a:prstGeom>
          <a:noFill/>
        </p:spPr>
        <p:txBody>
          <a:bodyPr wrap="square" rtlCol="0">
            <a:spAutoFit/>
          </a:bodyPr>
          <a:lstStyle/>
          <a:p>
            <a:r>
              <a:rPr kumimoji="1" lang="en-US" altLang="ja-JP" dirty="0" smtClean="0"/>
              <a:t>* </a:t>
            </a:r>
            <a:r>
              <a:rPr kumimoji="1" lang="ja-JP" altLang="en-US" dirty="0" smtClean="0"/>
              <a:t>経験則</a:t>
            </a:r>
            <a:endParaRPr kumimoji="1" lang="en-US" altLang="ja-JP" dirty="0" smtClean="0"/>
          </a:p>
          <a:p>
            <a:r>
              <a:rPr kumimoji="1" lang="en-US" altLang="ja-JP" dirty="0" smtClean="0"/>
              <a:t>* </a:t>
            </a:r>
            <a:r>
              <a:rPr kumimoji="1" lang="ja-JP" altLang="en-US" dirty="0" smtClean="0"/>
              <a:t>簡単な形式をしているが海氷の特性を表現する</a:t>
            </a:r>
            <a:endParaRPr kumimoji="1" lang="ja-JP" altLang="en-US" dirty="0"/>
          </a:p>
        </p:txBody>
      </p:sp>
      <p:sp>
        <p:nvSpPr>
          <p:cNvPr id="15" name="テキスト ボックス 14"/>
          <p:cNvSpPr txBox="1"/>
          <p:nvPr/>
        </p:nvSpPr>
        <p:spPr>
          <a:xfrm>
            <a:off x="5018261" y="2804820"/>
            <a:ext cx="4125739" cy="646331"/>
          </a:xfrm>
          <a:prstGeom prst="rect">
            <a:avLst/>
          </a:prstGeom>
          <a:noFill/>
        </p:spPr>
        <p:txBody>
          <a:bodyPr wrap="square" rtlCol="0">
            <a:spAutoFit/>
          </a:bodyPr>
          <a:lstStyle/>
          <a:p>
            <a:r>
              <a:rPr kumimoji="1" lang="en-US" altLang="ja-JP" dirty="0" smtClean="0"/>
              <a:t>(MK89</a:t>
            </a:r>
            <a:r>
              <a:rPr kumimoji="1" lang="ja-JP" altLang="en-US" dirty="0" smtClean="0"/>
              <a:t>, </a:t>
            </a:r>
            <a:r>
              <a:rPr kumimoji="1" lang="en-US" altLang="ja-JP" dirty="0" smtClean="0"/>
              <a:t>Fig2) </a:t>
            </a:r>
            <a:r>
              <a:rPr kumimoji="1" lang="en-US" altLang="en-US" dirty="0" smtClean="0"/>
              <a:t>各々</a:t>
            </a:r>
            <a:r>
              <a:rPr kumimoji="1" lang="ja-JP" altLang="en-US" dirty="0" smtClean="0"/>
              <a:t>の</a:t>
            </a:r>
            <a:r>
              <a:rPr kumimoji="1" lang="en-US" altLang="en-US" dirty="0" smtClean="0"/>
              <a:t>W </a:t>
            </a:r>
            <a:r>
              <a:rPr kumimoji="1" lang="ja-JP" altLang="en-US" dirty="0" smtClean="0"/>
              <a:t>は</a:t>
            </a:r>
            <a:r>
              <a:rPr kumimoji="1" lang="en-US" altLang="ja-JP" dirty="0" smtClean="0"/>
              <a:t>, </a:t>
            </a:r>
            <a:r>
              <a:rPr kumimoji="1" lang="ja-JP" altLang="en-US" dirty="0" smtClean="0"/>
              <a:t>各位置での融解・結氷による淡水フラックス</a:t>
            </a:r>
            <a:endParaRPr kumimoji="1" lang="ja-JP" altLang="en-US" dirty="0"/>
          </a:p>
        </p:txBody>
      </p:sp>
      <p:pic>
        <p:nvPicPr>
          <p:cNvPr id="20" name="図 1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4805" y="4033279"/>
            <a:ext cx="5562600" cy="330200"/>
          </a:xfrm>
          <a:prstGeom prst="rect">
            <a:avLst/>
          </a:prstGeom>
        </p:spPr>
      </p:pic>
      <p:pic>
        <p:nvPicPr>
          <p:cNvPr id="21" name="図 20"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37455" y="6527798"/>
            <a:ext cx="1362299" cy="296152"/>
          </a:xfrm>
          <a:prstGeom prst="rect">
            <a:avLst/>
          </a:prstGeom>
        </p:spPr>
      </p:pic>
    </p:spTree>
    <p:extLst>
      <p:ext uri="{BB962C8B-B14F-4D97-AF65-F5344CB8AC3E}">
        <p14:creationId xmlns:p14="http://schemas.microsoft.com/office/powerpoint/2010/main" val="11061916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海氷モデルの定式化</a:t>
            </a:r>
            <a:r>
              <a:rPr lang="en-US" altLang="ja-JP" dirty="0"/>
              <a:t>:</a:t>
            </a:r>
            <a:r>
              <a:rPr lang="ja-JP" altLang="en-US" dirty="0"/>
              <a:t> 厚さ分布</a:t>
            </a:r>
            <a:endParaRPr kumimoji="1" lang="ja-JP" altLang="en-US" dirty="0"/>
          </a:p>
        </p:txBody>
      </p:sp>
      <p:sp>
        <p:nvSpPr>
          <p:cNvPr id="3" name="コンテンツ プレースホルダー 2"/>
          <p:cNvSpPr>
            <a:spLocks noGrp="1"/>
          </p:cNvSpPr>
          <p:nvPr>
            <p:ph sz="quarter" idx="1"/>
          </p:nvPr>
        </p:nvSpPr>
        <p:spPr/>
        <p:txBody>
          <a:bodyPr/>
          <a:lstStyle/>
          <a:p>
            <a:r>
              <a:rPr lang="ja-JP" altLang="en-US" dirty="0" smtClean="0"/>
              <a:t>海氷の密接度</a:t>
            </a:r>
            <a:r>
              <a:rPr lang="en-US" altLang="ja-JP" dirty="0" smtClean="0"/>
              <a:t>(A)</a:t>
            </a:r>
            <a:r>
              <a:rPr lang="ja-JP" altLang="en-US" dirty="0" smtClean="0"/>
              <a:t>の方程式の解釈</a:t>
            </a:r>
            <a:endParaRPr lang="en-US" altLang="ja-JP" dirty="0" smtClean="0"/>
          </a:p>
          <a:p>
            <a:pPr lvl="1"/>
            <a:r>
              <a:rPr lang="ja-JP" altLang="en-US" dirty="0" smtClean="0"/>
              <a:t>ここではソース項は無視する</a:t>
            </a:r>
            <a:endParaRPr lang="en-US" altLang="ja-JP" dirty="0" smtClean="0"/>
          </a:p>
          <a:p>
            <a:pPr lvl="1"/>
            <a:r>
              <a:rPr lang="ja-JP" altLang="en-US" dirty="0" smtClean="0"/>
              <a:t>t</a:t>
            </a:r>
            <a:r>
              <a:rPr lang="en-US" altLang="ja-JP" dirty="0" smtClean="0"/>
              <a:t>=0</a:t>
            </a:r>
            <a:r>
              <a:rPr lang="ja-JP" altLang="en-US" dirty="0" smtClean="0"/>
              <a:t>で</a:t>
            </a:r>
            <a:r>
              <a:rPr lang="en-US" altLang="ja-JP" dirty="0" smtClean="0"/>
              <a:t>A=1, </a:t>
            </a:r>
            <a:r>
              <a:rPr lang="ja-JP" altLang="en-US" dirty="0" smtClean="0"/>
              <a:t>発散場のとき</a:t>
            </a:r>
            <a:endParaRPr lang="en-US" altLang="ja-JP" dirty="0" smtClean="0"/>
          </a:p>
          <a:p>
            <a:pPr lvl="1"/>
            <a:endParaRPr lang="en-US" altLang="ja-JP" dirty="0" smtClean="0"/>
          </a:p>
          <a:p>
            <a:pPr lvl="1"/>
            <a:endParaRPr lang="en-US" altLang="ja-JP" dirty="0"/>
          </a:p>
          <a:p>
            <a:pPr lvl="1"/>
            <a:endParaRPr lang="en-US" altLang="ja-JP" dirty="0" smtClean="0"/>
          </a:p>
          <a:p>
            <a:pPr lvl="1"/>
            <a:r>
              <a:rPr lang="en-US" altLang="ja-JP" dirty="0" smtClean="0"/>
              <a:t>t=</a:t>
            </a:r>
            <a:r>
              <a:rPr lang="ja-JP" altLang="ja-JP" dirty="0" smtClean="0"/>
              <a:t>d</a:t>
            </a:r>
            <a:r>
              <a:rPr lang="en-US" altLang="ja-JP" dirty="0" smtClean="0"/>
              <a:t>t</a:t>
            </a:r>
            <a:r>
              <a:rPr lang="ja-JP" altLang="en-US" dirty="0" smtClean="0"/>
              <a:t> で </a:t>
            </a:r>
            <a:r>
              <a:rPr lang="en-US" altLang="ja-JP" dirty="0" smtClean="0"/>
              <a:t>A=1, </a:t>
            </a:r>
            <a:r>
              <a:rPr lang="ja-JP" altLang="en-US" dirty="0" smtClean="0"/>
              <a:t>収束場のとき</a:t>
            </a:r>
            <a:endParaRPr lang="en-US" altLang="ja-JP" dirty="0" smtClean="0"/>
          </a:p>
          <a:p>
            <a:pPr lvl="2"/>
            <a:endParaRPr kumimoji="1" lang="ja-JP" altLang="en-US" dirty="0"/>
          </a:p>
        </p:txBody>
      </p:sp>
      <p:pic>
        <p:nvPicPr>
          <p:cNvPr id="4" name="図 3" descr="スクリーンショット 2015-01-13 17.54.08.png"/>
          <p:cNvPicPr>
            <a:picLocks noChangeAspect="1"/>
          </p:cNvPicPr>
          <p:nvPr/>
        </p:nvPicPr>
        <p:blipFill rotWithShape="1">
          <a:blip r:embed="rId3">
            <a:extLst>
              <a:ext uri="{28A0092B-C50C-407E-A947-70E740481C1C}">
                <a14:useLocalDpi xmlns:a14="http://schemas.microsoft.com/office/drawing/2010/main" val="0"/>
              </a:ext>
            </a:extLst>
          </a:blip>
          <a:srcRect l="6051" t="14432" r="5707"/>
          <a:stretch/>
        </p:blipFill>
        <p:spPr>
          <a:xfrm>
            <a:off x="5624086" y="2319474"/>
            <a:ext cx="3325533" cy="1532279"/>
          </a:xfrm>
          <a:prstGeom prst="rect">
            <a:avLst/>
          </a:prstGeom>
        </p:spPr>
      </p:pic>
      <p:sp>
        <p:nvSpPr>
          <p:cNvPr id="6" name="テキスト ボックス 5"/>
          <p:cNvSpPr txBox="1"/>
          <p:nvPr/>
        </p:nvSpPr>
        <p:spPr>
          <a:xfrm>
            <a:off x="6430211" y="3904368"/>
            <a:ext cx="2804500" cy="646331"/>
          </a:xfrm>
          <a:prstGeom prst="rect">
            <a:avLst/>
          </a:prstGeom>
          <a:noFill/>
        </p:spPr>
        <p:txBody>
          <a:bodyPr wrap="square" rtlCol="0">
            <a:spAutoFit/>
          </a:bodyPr>
          <a:lstStyle/>
          <a:p>
            <a:r>
              <a:rPr kumimoji="1" lang="en-US" altLang="ja-JP" dirty="0" smtClean="0"/>
              <a:t>(MK89</a:t>
            </a:r>
            <a:r>
              <a:rPr kumimoji="1" lang="ja-JP" altLang="en-US" dirty="0" smtClean="0"/>
              <a:t>, </a:t>
            </a:r>
            <a:r>
              <a:rPr kumimoji="1" lang="en-US" altLang="ja-JP" dirty="0" smtClean="0"/>
              <a:t>Fig3) </a:t>
            </a:r>
            <a:r>
              <a:rPr kumimoji="1" lang="ja-JP" altLang="en-US" dirty="0" smtClean="0"/>
              <a:t>開水の生成の表現</a:t>
            </a:r>
            <a:r>
              <a:rPr kumimoji="1" lang="en-US" altLang="ja-JP" dirty="0" smtClean="0"/>
              <a:t> </a:t>
            </a:r>
            <a:endParaRPr kumimoji="1" lang="ja-JP" altLang="en-US" dirty="0"/>
          </a:p>
        </p:txBody>
      </p:sp>
      <p:pic>
        <p:nvPicPr>
          <p:cNvPr id="8" name="図 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7731" y="3095691"/>
            <a:ext cx="4326355" cy="756062"/>
          </a:xfrm>
          <a:prstGeom prst="rect">
            <a:avLst/>
          </a:prstGeom>
        </p:spPr>
      </p:pic>
      <p:pic>
        <p:nvPicPr>
          <p:cNvPr id="9" name="図 8"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7731" y="5028968"/>
            <a:ext cx="4843045" cy="823958"/>
          </a:xfrm>
          <a:prstGeom prst="rect">
            <a:avLst/>
          </a:prstGeom>
        </p:spPr>
      </p:pic>
      <p:sp>
        <p:nvSpPr>
          <p:cNvPr id="10" name="テキスト ボックス 9"/>
          <p:cNvSpPr txBox="1"/>
          <p:nvPr/>
        </p:nvSpPr>
        <p:spPr>
          <a:xfrm>
            <a:off x="2820738" y="6091016"/>
            <a:ext cx="3609473" cy="369332"/>
          </a:xfrm>
          <a:prstGeom prst="rect">
            <a:avLst/>
          </a:prstGeom>
          <a:noFill/>
        </p:spPr>
        <p:txBody>
          <a:bodyPr wrap="square" rtlCol="0">
            <a:spAutoFit/>
          </a:bodyPr>
          <a:lstStyle/>
          <a:p>
            <a:r>
              <a:rPr kumimoji="1" lang="en-US" altLang="ja-JP" dirty="0" smtClean="0"/>
              <a:t>* </a:t>
            </a:r>
            <a:r>
              <a:rPr kumimoji="1" lang="ja-JP" altLang="en-US" dirty="0" smtClean="0"/>
              <a:t>海氷の乗り上げ</a:t>
            </a:r>
            <a:r>
              <a:rPr kumimoji="1" lang="en-US" altLang="ja-JP" dirty="0" smtClean="0"/>
              <a:t>(ridging)</a:t>
            </a:r>
            <a:r>
              <a:rPr kumimoji="1" lang="ja-JP" altLang="en-US" dirty="0" smtClean="0"/>
              <a:t>を表現</a:t>
            </a:r>
            <a:endParaRPr kumimoji="1" lang="ja-JP" altLang="en-US" dirty="0"/>
          </a:p>
        </p:txBody>
      </p:sp>
      <p:sp>
        <p:nvSpPr>
          <p:cNvPr id="11" name="テキスト ボックス 10"/>
          <p:cNvSpPr txBox="1"/>
          <p:nvPr/>
        </p:nvSpPr>
        <p:spPr>
          <a:xfrm>
            <a:off x="2820738" y="3904368"/>
            <a:ext cx="2454443" cy="369332"/>
          </a:xfrm>
          <a:prstGeom prst="rect">
            <a:avLst/>
          </a:prstGeom>
          <a:noFill/>
        </p:spPr>
        <p:txBody>
          <a:bodyPr wrap="square" rtlCol="0">
            <a:spAutoFit/>
          </a:bodyPr>
          <a:lstStyle/>
          <a:p>
            <a:r>
              <a:rPr kumimoji="1" lang="en-US" altLang="ja-JP" dirty="0" smtClean="0"/>
              <a:t>* </a:t>
            </a:r>
            <a:r>
              <a:rPr kumimoji="1" lang="ja-JP" altLang="en-US" dirty="0" smtClean="0"/>
              <a:t>開水の形成を表現</a:t>
            </a:r>
            <a:endParaRPr kumimoji="1" lang="ja-JP" altLang="en-US" dirty="0"/>
          </a:p>
        </p:txBody>
      </p:sp>
    </p:spTree>
    <p:extLst>
      <p:ext uri="{BB962C8B-B14F-4D97-AF65-F5344CB8AC3E}">
        <p14:creationId xmlns:p14="http://schemas.microsoft.com/office/powerpoint/2010/main" val="380105742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海氷モデルの定式化</a:t>
            </a:r>
            <a:r>
              <a:rPr lang="en-US" altLang="ja-JP" dirty="0" smtClean="0"/>
              <a:t>:</a:t>
            </a:r>
            <a:r>
              <a:rPr lang="ja-JP" altLang="en-US" dirty="0" smtClean="0"/>
              <a:t> 力学過程</a:t>
            </a:r>
            <a:endParaRPr kumimoji="1" lang="ja-JP" altLang="en-US" dirty="0"/>
          </a:p>
        </p:txBody>
      </p:sp>
      <p:sp>
        <p:nvSpPr>
          <p:cNvPr id="3" name="コンテンツ プレースホルダー 2"/>
          <p:cNvSpPr>
            <a:spLocks noGrp="1"/>
          </p:cNvSpPr>
          <p:nvPr>
            <p:ph sz="quarter" idx="1"/>
          </p:nvPr>
        </p:nvSpPr>
        <p:spPr>
          <a:xfrm>
            <a:off x="444185" y="1606548"/>
            <a:ext cx="8153400" cy="2455052"/>
          </a:xfrm>
        </p:spPr>
        <p:txBody>
          <a:bodyPr/>
          <a:lstStyle/>
          <a:p>
            <a:r>
              <a:rPr kumimoji="1" lang="ja-JP" altLang="en-US" dirty="0" smtClean="0"/>
              <a:t>海氷の運動量方程式</a:t>
            </a:r>
            <a:endParaRPr kumimoji="1" lang="ja-JP" altLang="en-US" dirty="0"/>
          </a:p>
        </p:txBody>
      </p:sp>
      <p:pic>
        <p:nvPicPr>
          <p:cNvPr id="6" name="図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070" y="2280108"/>
            <a:ext cx="7579733" cy="1607041"/>
          </a:xfrm>
          <a:prstGeom prst="rect">
            <a:avLst/>
          </a:prstGeom>
        </p:spPr>
      </p:pic>
      <p:sp>
        <p:nvSpPr>
          <p:cNvPr id="8" name="テキスト ボックス 7"/>
          <p:cNvSpPr txBox="1"/>
          <p:nvPr/>
        </p:nvSpPr>
        <p:spPr>
          <a:xfrm>
            <a:off x="794069" y="5120105"/>
            <a:ext cx="6999720" cy="646331"/>
          </a:xfrm>
          <a:prstGeom prst="rect">
            <a:avLst/>
          </a:prstGeom>
          <a:noFill/>
        </p:spPr>
        <p:txBody>
          <a:bodyPr wrap="square" rtlCol="0">
            <a:spAutoFit/>
          </a:bodyPr>
          <a:lstStyle/>
          <a:p>
            <a:pPr marL="285750" indent="-285750">
              <a:buFontTx/>
              <a:buChar char="•"/>
            </a:pPr>
            <a:r>
              <a:rPr kumimoji="1" lang="ja-JP" altLang="en-US" dirty="0" smtClean="0"/>
              <a:t>風応力</a:t>
            </a:r>
            <a:r>
              <a:rPr kumimoji="1" lang="en-US" altLang="ja-JP" dirty="0" smtClean="0"/>
              <a:t>, </a:t>
            </a:r>
            <a:r>
              <a:rPr kumimoji="1" lang="ja-JP" altLang="en-US" dirty="0" smtClean="0"/>
              <a:t>海氷・海水間の界面応力はバルク公式によって求める</a:t>
            </a:r>
            <a:r>
              <a:rPr kumimoji="1" lang="en-US" altLang="ja-JP" dirty="0" smtClean="0"/>
              <a:t>. </a:t>
            </a:r>
          </a:p>
          <a:p>
            <a:pPr marL="285750" indent="-285750">
              <a:buFontTx/>
              <a:buChar char="•"/>
            </a:pPr>
            <a:r>
              <a:rPr kumimoji="1" lang="ja-JP" altLang="en-US" dirty="0" smtClean="0"/>
              <a:t>海氷の内部応力の扱い方が</a:t>
            </a:r>
            <a:r>
              <a:rPr kumimoji="1" lang="en-US" altLang="ja-JP" dirty="0" smtClean="0"/>
              <a:t>, </a:t>
            </a:r>
            <a:r>
              <a:rPr kumimoji="1" lang="ja-JP" altLang="en-US" dirty="0" smtClean="0"/>
              <a:t>海氷の力学過程を特徴付ける</a:t>
            </a:r>
            <a:r>
              <a:rPr kumimoji="1" lang="en-US" altLang="ja-JP" dirty="0" smtClean="0"/>
              <a:t>. </a:t>
            </a:r>
            <a:endParaRPr kumimoji="1" lang="en-US" altLang="ja-JP" dirty="0"/>
          </a:p>
        </p:txBody>
      </p:sp>
      <p:pic>
        <p:nvPicPr>
          <p:cNvPr id="9" name="図 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9609" y="4145427"/>
            <a:ext cx="5106439" cy="447174"/>
          </a:xfrm>
          <a:prstGeom prst="rect">
            <a:avLst/>
          </a:prstGeom>
        </p:spPr>
      </p:pic>
    </p:spTree>
    <p:extLst>
      <p:ext uri="{BB962C8B-B14F-4D97-AF65-F5344CB8AC3E}">
        <p14:creationId xmlns:p14="http://schemas.microsoft.com/office/powerpoint/2010/main" val="384808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あらすじ</a:t>
            </a:r>
            <a:endParaRPr kumimoji="1" lang="ja-JP" altLang="en-US" dirty="0"/>
          </a:p>
        </p:txBody>
      </p:sp>
      <p:sp>
        <p:nvSpPr>
          <p:cNvPr id="3" name="コンテンツ プレースホルダー 2"/>
          <p:cNvSpPr>
            <a:spLocks noGrp="1"/>
          </p:cNvSpPr>
          <p:nvPr>
            <p:ph sz="quarter" idx="1"/>
          </p:nvPr>
        </p:nvSpPr>
        <p:spPr/>
        <p:txBody>
          <a:bodyPr/>
          <a:lstStyle/>
          <a:p>
            <a:r>
              <a:rPr kumimoji="1" lang="ja-JP" altLang="en-US" dirty="0" smtClean="0"/>
              <a:t>はじめに</a:t>
            </a:r>
            <a:endParaRPr kumimoji="1" lang="en-US" altLang="ja-JP" dirty="0" smtClean="0"/>
          </a:p>
          <a:p>
            <a:r>
              <a:rPr lang="ja-JP" altLang="en-US" dirty="0" smtClean="0"/>
              <a:t>海氷の基本的な特徴</a:t>
            </a:r>
            <a:endParaRPr lang="en-US" altLang="ja-JP" dirty="0" smtClean="0"/>
          </a:p>
          <a:p>
            <a:r>
              <a:rPr lang="ja-JP" altLang="en-US" dirty="0" smtClean="0"/>
              <a:t>海氷モデル</a:t>
            </a:r>
            <a:endParaRPr lang="en-US" altLang="ja-JP" dirty="0" smtClean="0"/>
          </a:p>
          <a:p>
            <a:pPr lvl="1"/>
            <a:r>
              <a:rPr lang="ja-JP" altLang="en-US" dirty="0" smtClean="0"/>
              <a:t>海氷モデル開発の歴史</a:t>
            </a:r>
            <a:endParaRPr lang="en-US" altLang="ja-JP" dirty="0" smtClean="0"/>
          </a:p>
          <a:p>
            <a:pPr lvl="1"/>
            <a:r>
              <a:rPr lang="ja-JP" altLang="en-US" dirty="0" smtClean="0"/>
              <a:t>海氷モデルの定式化</a:t>
            </a:r>
            <a:endParaRPr lang="en-US" altLang="ja-JP" dirty="0"/>
          </a:p>
        </p:txBody>
      </p:sp>
    </p:spTree>
    <p:extLst>
      <p:ext uri="{BB962C8B-B14F-4D97-AF65-F5344CB8AC3E}">
        <p14:creationId xmlns:p14="http://schemas.microsoft.com/office/powerpoint/2010/main" val="90512872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海氷モデルの定式化</a:t>
            </a:r>
            <a:r>
              <a:rPr lang="en-US" altLang="ja-JP" dirty="0" smtClean="0"/>
              <a:t>:</a:t>
            </a:r>
            <a:r>
              <a:rPr lang="ja-JP" altLang="en-US" dirty="0" smtClean="0"/>
              <a:t> 力学過程</a:t>
            </a:r>
            <a:endParaRPr kumimoji="1" lang="ja-JP" altLang="en-US" dirty="0"/>
          </a:p>
        </p:txBody>
      </p:sp>
      <p:sp>
        <p:nvSpPr>
          <p:cNvPr id="3" name="コンテンツ プレースホルダー 2"/>
          <p:cNvSpPr>
            <a:spLocks noGrp="1"/>
          </p:cNvSpPr>
          <p:nvPr>
            <p:ph sz="quarter" idx="1"/>
          </p:nvPr>
        </p:nvSpPr>
        <p:spPr>
          <a:xfrm>
            <a:off x="612648" y="1493253"/>
            <a:ext cx="8153400" cy="4495800"/>
          </a:xfrm>
        </p:spPr>
        <p:txBody>
          <a:bodyPr>
            <a:normAutofit/>
          </a:bodyPr>
          <a:lstStyle/>
          <a:p>
            <a:r>
              <a:rPr lang="ja-JP" altLang="en-US" dirty="0" smtClean="0"/>
              <a:t>海氷の内部応力の表現</a:t>
            </a:r>
            <a:endParaRPr lang="en-US" altLang="ja-JP" dirty="0" smtClean="0"/>
          </a:p>
          <a:p>
            <a:pPr lvl="1"/>
            <a:r>
              <a:rPr lang="ja-JP" altLang="en-US" dirty="0" smtClean="0"/>
              <a:t>構成則</a:t>
            </a:r>
            <a:r>
              <a:rPr lang="en-US" altLang="ja-JP" dirty="0" smtClean="0"/>
              <a:t>(</a:t>
            </a:r>
            <a:r>
              <a:rPr lang="ja-JP" altLang="en-US" dirty="0" smtClean="0"/>
              <a:t>応力テンソルとひずみ速度との間の関係式</a:t>
            </a:r>
            <a:r>
              <a:rPr lang="en-US" altLang="ja-JP" dirty="0" smtClean="0"/>
              <a:t>)</a:t>
            </a:r>
            <a:r>
              <a:rPr lang="ja-JP" altLang="en-US" dirty="0" smtClean="0"/>
              <a:t>の選択によりいくつか方法がある</a:t>
            </a:r>
            <a:r>
              <a:rPr lang="en-US" altLang="ja-JP" dirty="0" smtClean="0"/>
              <a:t>.</a:t>
            </a:r>
            <a:r>
              <a:rPr lang="ja-JP" altLang="en-US" dirty="0" smtClean="0"/>
              <a:t> </a:t>
            </a:r>
            <a:endParaRPr lang="en-US" altLang="ja-JP" dirty="0" smtClean="0"/>
          </a:p>
          <a:p>
            <a:pPr lvl="2"/>
            <a:r>
              <a:rPr kumimoji="1" lang="ja-JP" altLang="en-US" dirty="0" smtClean="0"/>
              <a:t>粘塑性体モデル</a:t>
            </a:r>
            <a:r>
              <a:rPr kumimoji="1" lang="en-US" altLang="ja-JP" dirty="0" smtClean="0"/>
              <a:t>(VP </a:t>
            </a:r>
            <a:r>
              <a:rPr kumimoji="1" lang="ja-JP" altLang="en-US" dirty="0" smtClean="0"/>
              <a:t>モデル</a:t>
            </a:r>
            <a:r>
              <a:rPr kumimoji="1" lang="en-US" altLang="ja-JP" dirty="0" smtClean="0"/>
              <a:t>)</a:t>
            </a:r>
          </a:p>
          <a:p>
            <a:pPr lvl="2"/>
            <a:endParaRPr kumimoji="1" lang="en-US" altLang="ja-JP" dirty="0" smtClean="0"/>
          </a:p>
          <a:p>
            <a:pPr lvl="2"/>
            <a:endParaRPr kumimoji="1" lang="en-US" altLang="ja-JP" dirty="0" smtClean="0"/>
          </a:p>
          <a:p>
            <a:pPr lvl="2"/>
            <a:r>
              <a:rPr lang="ja-JP" altLang="en-US" dirty="0" smtClean="0"/>
              <a:t>弾粘塑性体モデル</a:t>
            </a:r>
            <a:r>
              <a:rPr lang="en-US" altLang="ja-JP" dirty="0" smtClean="0"/>
              <a:t>(EVP </a:t>
            </a:r>
            <a:r>
              <a:rPr lang="ja-JP" altLang="en-US" dirty="0" smtClean="0"/>
              <a:t>モデル</a:t>
            </a:r>
            <a:r>
              <a:rPr lang="en-US" altLang="ja-JP" dirty="0" smtClean="0"/>
              <a:t>) </a:t>
            </a:r>
            <a:r>
              <a:rPr lang="en-US" altLang="ja-JP" sz="2000" dirty="0"/>
              <a:t>(</a:t>
            </a:r>
            <a:r>
              <a:rPr lang="en-US" altLang="ja-JP" sz="2000" dirty="0" err="1"/>
              <a:t>Hunke</a:t>
            </a:r>
            <a:r>
              <a:rPr lang="ja-JP" altLang="en-US" sz="2000" dirty="0"/>
              <a:t> </a:t>
            </a:r>
            <a:r>
              <a:rPr lang="en-US" altLang="ja-JP" sz="2000" dirty="0"/>
              <a:t>and</a:t>
            </a:r>
            <a:r>
              <a:rPr lang="ja-JP" altLang="en-US" sz="2000" dirty="0"/>
              <a:t> </a:t>
            </a:r>
            <a:r>
              <a:rPr lang="en-US" altLang="ja-JP" sz="2000" dirty="0" err="1" smtClean="0"/>
              <a:t>Ducowicz</a:t>
            </a:r>
            <a:r>
              <a:rPr lang="en-US" altLang="ja-JP" sz="2000" dirty="0"/>
              <a:t>,</a:t>
            </a:r>
            <a:r>
              <a:rPr lang="ja-JP" altLang="en-US" sz="2000" dirty="0"/>
              <a:t> </a:t>
            </a:r>
            <a:r>
              <a:rPr lang="en-US" altLang="ja-JP" sz="2000" dirty="0"/>
              <a:t>1997)</a:t>
            </a:r>
            <a:endParaRPr lang="en-US" altLang="ja-JP" sz="2000" dirty="0" smtClean="0"/>
          </a:p>
          <a:p>
            <a:pPr lvl="3"/>
            <a:r>
              <a:rPr lang="en-US" altLang="ja-JP" dirty="0" smtClean="0"/>
              <a:t>VP </a:t>
            </a:r>
            <a:r>
              <a:rPr lang="ja-JP" altLang="en-US" dirty="0" smtClean="0"/>
              <a:t>モデルの構成則に応力テンソルの時間微分項を追加</a:t>
            </a:r>
            <a:r>
              <a:rPr lang="en-US" altLang="ja-JP" dirty="0" smtClean="0"/>
              <a:t>. </a:t>
            </a:r>
            <a:endParaRPr lang="en-US" altLang="ja-JP" dirty="0"/>
          </a:p>
          <a:p>
            <a:pPr lvl="2"/>
            <a:r>
              <a:rPr lang="en-US" altLang="ja-JP" dirty="0" err="1" smtClean="0"/>
              <a:t>Cavitating</a:t>
            </a:r>
            <a:r>
              <a:rPr lang="en-US" altLang="ja-JP" dirty="0" smtClean="0"/>
              <a:t> Fluid </a:t>
            </a:r>
            <a:r>
              <a:rPr lang="ja-JP" altLang="en-US" dirty="0" smtClean="0"/>
              <a:t>モデル</a:t>
            </a:r>
            <a:r>
              <a:rPr lang="en-US" altLang="ja-JP" dirty="0" smtClean="0"/>
              <a:t>(CF </a:t>
            </a:r>
            <a:r>
              <a:rPr lang="ja-JP" altLang="en-US" dirty="0" smtClean="0"/>
              <a:t>モデル</a:t>
            </a:r>
            <a:r>
              <a:rPr lang="en-US" altLang="ja-JP" dirty="0" smtClean="0"/>
              <a:t>)</a:t>
            </a:r>
            <a:r>
              <a:rPr lang="en-US" altLang="ja-JP" sz="2400" dirty="0"/>
              <a:t> </a:t>
            </a:r>
            <a:r>
              <a:rPr lang="en-US" altLang="ja-JP" sz="2000" dirty="0" smtClean="0"/>
              <a:t>(</a:t>
            </a:r>
            <a:r>
              <a:rPr lang="en-US" altLang="ja-JP" sz="2000" dirty="0" err="1" smtClean="0"/>
              <a:t>Flato</a:t>
            </a:r>
            <a:r>
              <a:rPr lang="en-US" altLang="ja-JP" sz="2000" dirty="0" smtClean="0"/>
              <a:t> and </a:t>
            </a:r>
            <a:r>
              <a:rPr lang="en-US" altLang="ja-JP" sz="2000" dirty="0" err="1" smtClean="0"/>
              <a:t>Hilber</a:t>
            </a:r>
            <a:r>
              <a:rPr lang="en-US" altLang="ja-JP" sz="2000" dirty="0" smtClean="0"/>
              <a:t>, 1992)</a:t>
            </a:r>
          </a:p>
          <a:p>
            <a:pPr lvl="2"/>
            <a:r>
              <a:rPr lang="ja-JP" altLang="en-US" dirty="0" smtClean="0"/>
              <a:t>自由漂流</a:t>
            </a:r>
            <a:r>
              <a:rPr lang="en-US" altLang="ja-JP" dirty="0" smtClean="0"/>
              <a:t>(Free drift)</a:t>
            </a:r>
          </a:p>
        </p:txBody>
      </p:sp>
      <p:graphicFrame>
        <p:nvGraphicFramePr>
          <p:cNvPr id="4" name="図表 3"/>
          <p:cNvGraphicFramePr/>
          <p:nvPr>
            <p:extLst>
              <p:ext uri="{D42A27DB-BD31-4B8C-83A1-F6EECF244321}">
                <p14:modId xmlns:p14="http://schemas.microsoft.com/office/powerpoint/2010/main" val="3611085881"/>
              </p:ext>
            </p:extLst>
          </p:nvPr>
        </p:nvGraphicFramePr>
        <p:xfrm>
          <a:off x="2503475" y="7086332"/>
          <a:ext cx="6855485" cy="1136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図 4"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28958" y="3261697"/>
            <a:ext cx="3810000" cy="609600"/>
          </a:xfrm>
          <a:prstGeom prst="rect">
            <a:avLst/>
          </a:prstGeom>
        </p:spPr>
      </p:pic>
      <p:pic>
        <p:nvPicPr>
          <p:cNvPr id="8" name="図 7"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48947" y="3169750"/>
            <a:ext cx="2951906" cy="595514"/>
          </a:xfrm>
          <a:prstGeom prst="rect">
            <a:avLst/>
          </a:prstGeom>
        </p:spPr>
      </p:pic>
    </p:spTree>
    <p:extLst>
      <p:ext uri="{BB962C8B-B14F-4D97-AF65-F5344CB8AC3E}">
        <p14:creationId xmlns:p14="http://schemas.microsoft.com/office/powerpoint/2010/main" val="258503721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sz="quarter" idx="1"/>
          </p:nvPr>
        </p:nvSpPr>
        <p:spPr>
          <a:xfrm>
            <a:off x="612648" y="1600199"/>
            <a:ext cx="8153400" cy="5257801"/>
          </a:xfrm>
        </p:spPr>
        <p:txBody>
          <a:bodyPr>
            <a:normAutofit/>
          </a:bodyPr>
          <a:lstStyle/>
          <a:p>
            <a:r>
              <a:rPr kumimoji="1" lang="ja-JP" altLang="en-US" dirty="0" smtClean="0"/>
              <a:t>海氷モデリングの基礎的な事柄をまとめた</a:t>
            </a:r>
            <a:r>
              <a:rPr kumimoji="1" lang="en-US" altLang="ja-JP" dirty="0" smtClean="0"/>
              <a:t>.</a:t>
            </a:r>
          </a:p>
          <a:p>
            <a:pPr lvl="1"/>
            <a:r>
              <a:rPr lang="ja-JP" altLang="en-US" dirty="0" smtClean="0"/>
              <a:t>海氷モデリングにあたって重要な海氷の特徴</a:t>
            </a:r>
            <a:endParaRPr lang="en-US" altLang="ja-JP" dirty="0" smtClean="0"/>
          </a:p>
          <a:p>
            <a:pPr lvl="2"/>
            <a:r>
              <a:rPr lang="ja-JP" altLang="en-US" dirty="0" smtClean="0"/>
              <a:t>海氷中に取り残される海水</a:t>
            </a:r>
            <a:r>
              <a:rPr lang="en-US" altLang="ja-JP" dirty="0" smtClean="0"/>
              <a:t>(</a:t>
            </a:r>
            <a:r>
              <a:rPr lang="ja-JP" altLang="en-US" dirty="0" smtClean="0"/>
              <a:t>ブライン</a:t>
            </a:r>
            <a:r>
              <a:rPr lang="en-US" altLang="ja-JP" dirty="0" smtClean="0"/>
              <a:t>)</a:t>
            </a:r>
          </a:p>
          <a:p>
            <a:pPr lvl="2"/>
            <a:r>
              <a:rPr lang="ja-JP" altLang="en-US" dirty="0" smtClean="0"/>
              <a:t>海氷生成時の乗り上げ</a:t>
            </a:r>
            <a:r>
              <a:rPr lang="en-US" altLang="ja-JP" dirty="0" smtClean="0"/>
              <a:t>, </a:t>
            </a:r>
            <a:r>
              <a:rPr lang="ja-JP" altLang="en-US" dirty="0" smtClean="0"/>
              <a:t>重なり合う過程や海氷のすき間</a:t>
            </a:r>
            <a:endParaRPr lang="en-US" altLang="ja-JP" dirty="0" smtClean="0"/>
          </a:p>
          <a:p>
            <a:pPr lvl="1"/>
            <a:r>
              <a:rPr lang="ja-JP" altLang="en-US" dirty="0" smtClean="0"/>
              <a:t>海氷モデル開発の歴史</a:t>
            </a:r>
            <a:endParaRPr lang="en-US" altLang="ja-JP" dirty="0" smtClean="0"/>
          </a:p>
          <a:p>
            <a:pPr lvl="1"/>
            <a:r>
              <a:rPr kumimoji="1" lang="ja-JP" altLang="en-US" dirty="0" smtClean="0"/>
              <a:t>海氷モデルの仕組み</a:t>
            </a:r>
            <a:endParaRPr kumimoji="1" lang="en-US" altLang="ja-JP" dirty="0" smtClean="0"/>
          </a:p>
          <a:p>
            <a:pPr lvl="2"/>
            <a:r>
              <a:rPr lang="ja-JP" altLang="en-US" dirty="0" smtClean="0"/>
              <a:t>大きくは力学過程と熱力学過程に分けられる</a:t>
            </a:r>
            <a:endParaRPr kumimoji="1" lang="en-US" altLang="ja-JP" dirty="0" smtClean="0"/>
          </a:p>
          <a:p>
            <a:pPr lvl="2"/>
            <a:r>
              <a:rPr lang="ja-JP" altLang="en-US" dirty="0" smtClean="0"/>
              <a:t>海氷の質量保存の式</a:t>
            </a:r>
            <a:r>
              <a:rPr lang="en-US" altLang="ja-JP" dirty="0" smtClean="0"/>
              <a:t>, </a:t>
            </a:r>
            <a:r>
              <a:rPr lang="ja-JP" altLang="en-US" dirty="0" smtClean="0"/>
              <a:t>密接度の式</a:t>
            </a:r>
            <a:r>
              <a:rPr lang="en-US" altLang="ja-JP" dirty="0" smtClean="0"/>
              <a:t>, </a:t>
            </a:r>
            <a:r>
              <a:rPr lang="ja-JP" altLang="en-US" dirty="0" smtClean="0"/>
              <a:t>熱力学方程式</a:t>
            </a:r>
            <a:r>
              <a:rPr lang="en-US" altLang="ja-JP" dirty="0" smtClean="0"/>
              <a:t>, </a:t>
            </a:r>
            <a:r>
              <a:rPr lang="ja-JP" altLang="en-US" dirty="0" smtClean="0"/>
              <a:t>運動方程式を解き</a:t>
            </a:r>
            <a:r>
              <a:rPr lang="en-US" altLang="ja-JP" dirty="0" smtClean="0"/>
              <a:t>, </a:t>
            </a:r>
            <a:r>
              <a:rPr lang="ja-JP" altLang="en-US" dirty="0" smtClean="0"/>
              <a:t>海氷の厚さ</a:t>
            </a:r>
            <a:r>
              <a:rPr lang="en-US" altLang="ja-JP" dirty="0" smtClean="0"/>
              <a:t>, </a:t>
            </a:r>
            <a:r>
              <a:rPr lang="ja-JP" altLang="en-US" dirty="0" smtClean="0"/>
              <a:t>密接度</a:t>
            </a:r>
            <a:r>
              <a:rPr lang="en-US" altLang="ja-JP" dirty="0" smtClean="0"/>
              <a:t>, </a:t>
            </a:r>
            <a:r>
              <a:rPr lang="en-US" altLang="en-US" dirty="0" smtClean="0"/>
              <a:t>(</a:t>
            </a:r>
            <a:r>
              <a:rPr lang="ja-JP" altLang="en-US" dirty="0" smtClean="0"/>
              <a:t>内部</a:t>
            </a:r>
            <a:r>
              <a:rPr lang="en-US" altLang="ja-JP" dirty="0" smtClean="0"/>
              <a:t>)</a:t>
            </a:r>
            <a:r>
              <a:rPr lang="ja-JP" altLang="en-US" dirty="0" smtClean="0"/>
              <a:t>温度</a:t>
            </a:r>
            <a:r>
              <a:rPr lang="en-US" altLang="ja-JP" dirty="0" smtClean="0"/>
              <a:t>, </a:t>
            </a:r>
            <a:r>
              <a:rPr lang="ja-JP" altLang="en-US" dirty="0" smtClean="0"/>
              <a:t>速度を求める</a:t>
            </a:r>
            <a:r>
              <a:rPr lang="en-US" altLang="ja-JP" dirty="0" smtClean="0"/>
              <a:t>.</a:t>
            </a:r>
          </a:p>
          <a:p>
            <a:pPr lvl="2"/>
            <a:r>
              <a:rPr lang="ja-JP" altLang="en-US" dirty="0" smtClean="0"/>
              <a:t>海氷の厚さ</a:t>
            </a:r>
            <a:r>
              <a:rPr lang="en-US" altLang="ja-JP" dirty="0" smtClean="0"/>
              <a:t>, </a:t>
            </a:r>
            <a:r>
              <a:rPr lang="ja-JP" altLang="en-US" dirty="0" smtClean="0"/>
              <a:t>内部応力の取り扱いは</a:t>
            </a:r>
            <a:r>
              <a:rPr lang="en-US" altLang="ja-JP" dirty="0" smtClean="0"/>
              <a:t>, </a:t>
            </a:r>
            <a:r>
              <a:rPr lang="ja-JP" altLang="en-US" dirty="0" smtClean="0"/>
              <a:t>研究目的や計算コストとの兼ね合いを考え</a:t>
            </a:r>
            <a:r>
              <a:rPr lang="en-US" altLang="ja-JP" dirty="0" smtClean="0"/>
              <a:t>, </a:t>
            </a:r>
            <a:r>
              <a:rPr lang="ja-JP" altLang="en-US" dirty="0" smtClean="0"/>
              <a:t>適切な選択が必要かと思われる</a:t>
            </a:r>
            <a:r>
              <a:rPr lang="en-US" altLang="ja-JP" dirty="0" smtClean="0"/>
              <a:t>. </a:t>
            </a:r>
          </a:p>
          <a:p>
            <a:pPr lvl="2"/>
            <a:endParaRPr kumimoji="1" lang="ja-JP" altLang="en-US" dirty="0"/>
          </a:p>
        </p:txBody>
      </p:sp>
    </p:spTree>
    <p:extLst>
      <p:ext uri="{BB962C8B-B14F-4D97-AF65-F5344CB8AC3E}">
        <p14:creationId xmlns:p14="http://schemas.microsoft.com/office/powerpoint/2010/main" val="32287297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参考文献</a:t>
            </a:r>
            <a:endParaRPr kumimoji="1" lang="ja-JP" altLang="en-US" dirty="0"/>
          </a:p>
        </p:txBody>
      </p:sp>
      <p:sp>
        <p:nvSpPr>
          <p:cNvPr id="3" name="コンテンツ プレースホルダー 2"/>
          <p:cNvSpPr>
            <a:spLocks noGrp="1"/>
          </p:cNvSpPr>
          <p:nvPr>
            <p:ph sz="quarter" idx="1"/>
          </p:nvPr>
        </p:nvSpPr>
        <p:spPr>
          <a:xfrm>
            <a:off x="612648" y="1660261"/>
            <a:ext cx="8153400" cy="4911607"/>
          </a:xfrm>
        </p:spPr>
        <p:txBody>
          <a:bodyPr>
            <a:normAutofit fontScale="70000" lnSpcReduction="20000"/>
          </a:bodyPr>
          <a:lstStyle/>
          <a:p>
            <a:r>
              <a:rPr lang="en-US" altLang="ja-JP" dirty="0" err="1" smtClean="0"/>
              <a:t>Bitz</a:t>
            </a:r>
            <a:r>
              <a:rPr lang="en-US" altLang="ja-JP" dirty="0"/>
              <a:t>, C.M., 2010: Numerical modeling of sea ice in the climate system, Lecture notes from IPY Sea Ice Summer School in </a:t>
            </a:r>
            <a:r>
              <a:rPr lang="en-US" altLang="ja-JP" dirty="0" smtClean="0"/>
              <a:t>2007</a:t>
            </a:r>
          </a:p>
          <a:p>
            <a:r>
              <a:rPr lang="en-US" altLang="ja-JP" dirty="0" err="1"/>
              <a:t>Hibler</a:t>
            </a:r>
            <a:r>
              <a:rPr lang="en-US" altLang="ja-JP" dirty="0"/>
              <a:t> III</a:t>
            </a:r>
            <a:r>
              <a:rPr lang="en-US" altLang="ja-JP" dirty="0" smtClean="0"/>
              <a:t>,D.W., </a:t>
            </a:r>
            <a:r>
              <a:rPr lang="en-US" altLang="ja-JP" dirty="0"/>
              <a:t>1979: A Dynamic Thermodynamic Sea Ice Model. </a:t>
            </a:r>
            <a:r>
              <a:rPr lang="en-US" altLang="ja-JP" i="1" dirty="0"/>
              <a:t>J. Phys. </a:t>
            </a:r>
            <a:r>
              <a:rPr lang="en-US" altLang="ja-JP" i="1" dirty="0" err="1"/>
              <a:t>Oceanogr</a:t>
            </a:r>
            <a:r>
              <a:rPr lang="en-US" altLang="ja-JP" i="1" dirty="0"/>
              <a:t>.</a:t>
            </a:r>
            <a:r>
              <a:rPr lang="en-US" altLang="ja-JP" dirty="0"/>
              <a:t>, </a:t>
            </a:r>
            <a:r>
              <a:rPr lang="en-US" altLang="ja-JP" b="1" dirty="0"/>
              <a:t>9</a:t>
            </a:r>
            <a:r>
              <a:rPr lang="en-US" altLang="ja-JP" dirty="0"/>
              <a:t>, 815–846</a:t>
            </a:r>
            <a:r>
              <a:rPr lang="en-US" altLang="ja-JP" dirty="0" smtClean="0"/>
              <a:t>.</a:t>
            </a:r>
          </a:p>
          <a:p>
            <a:r>
              <a:rPr lang="en-US" altLang="ja-JP" dirty="0" err="1" smtClean="0"/>
              <a:t>Hunke</a:t>
            </a:r>
            <a:r>
              <a:rPr lang="en-US" altLang="ja-JP" dirty="0" smtClean="0"/>
              <a:t> et al., 2011</a:t>
            </a:r>
            <a:r>
              <a:rPr lang="en-US" altLang="ja-JP" dirty="0"/>
              <a:t>: Sea-ice models for climate study: retrospective and new </a:t>
            </a:r>
            <a:r>
              <a:rPr lang="en-US" altLang="ja-JP" dirty="0" smtClean="0"/>
              <a:t>directions, </a:t>
            </a:r>
            <a:r>
              <a:rPr lang="en-US" altLang="ja-JP" i="1" dirty="0" smtClean="0"/>
              <a:t>J. Glaciology</a:t>
            </a:r>
            <a:r>
              <a:rPr lang="en-US" altLang="ja-JP" dirty="0" smtClean="0"/>
              <a:t>, </a:t>
            </a:r>
            <a:r>
              <a:rPr lang="en-US" altLang="ja-JP" b="1" dirty="0" smtClean="0"/>
              <a:t>56</a:t>
            </a:r>
            <a:r>
              <a:rPr lang="en-US" altLang="ja-JP" dirty="0" smtClean="0"/>
              <a:t>, 1162-1172.</a:t>
            </a:r>
          </a:p>
          <a:p>
            <a:r>
              <a:rPr lang="en-US" altLang="ja-JP" dirty="0" smtClean="0"/>
              <a:t>Mellor</a:t>
            </a:r>
            <a:r>
              <a:rPr lang="en-US" altLang="ja-JP" dirty="0"/>
              <a:t>, G. L., and L. </a:t>
            </a:r>
            <a:r>
              <a:rPr lang="en-US" altLang="ja-JP" dirty="0" err="1"/>
              <a:t>Kantha</a:t>
            </a:r>
            <a:r>
              <a:rPr lang="en-US" altLang="ja-JP" dirty="0"/>
              <a:t>, 1989: An Ice-Ocean Coupled Model, </a:t>
            </a:r>
            <a:r>
              <a:rPr lang="en-US" altLang="ja-JP" i="1" dirty="0"/>
              <a:t>J. </a:t>
            </a:r>
            <a:r>
              <a:rPr lang="en-US" altLang="ja-JP" i="1" dirty="0" err="1"/>
              <a:t>Geophys</a:t>
            </a:r>
            <a:r>
              <a:rPr lang="en-US" altLang="ja-JP" i="1" dirty="0"/>
              <a:t>. Res.</a:t>
            </a:r>
            <a:r>
              <a:rPr lang="en-US" altLang="ja-JP" dirty="0"/>
              <a:t>, </a:t>
            </a:r>
            <a:r>
              <a:rPr lang="en-US" altLang="ja-JP" b="1" dirty="0"/>
              <a:t>94</a:t>
            </a:r>
            <a:r>
              <a:rPr lang="en-US" altLang="ja-JP" dirty="0"/>
              <a:t>, 10,937–10,954. </a:t>
            </a:r>
            <a:endParaRPr lang="en-US" altLang="ja-JP" dirty="0" smtClean="0"/>
          </a:p>
          <a:p>
            <a:r>
              <a:rPr lang="en-US" altLang="ja-JP" dirty="0" smtClean="0"/>
              <a:t>National Snow &amp; Ice Data </a:t>
            </a:r>
            <a:r>
              <a:rPr lang="en-US" altLang="ja-JP" dirty="0" err="1" smtClean="0"/>
              <a:t>Center:All</a:t>
            </a:r>
            <a:r>
              <a:rPr lang="en-US" altLang="ja-JP" dirty="0" smtClean="0"/>
              <a:t> About Sea Ice(http</a:t>
            </a:r>
            <a:r>
              <a:rPr lang="en-US" altLang="ja-JP" dirty="0"/>
              <a:t>://</a:t>
            </a:r>
            <a:r>
              <a:rPr lang="en-US" altLang="ja-JP" dirty="0" err="1"/>
              <a:t>nsidc.org</a:t>
            </a:r>
            <a:r>
              <a:rPr lang="en-US" altLang="ja-JP" dirty="0"/>
              <a:t>/</a:t>
            </a:r>
            <a:r>
              <a:rPr lang="en-US" altLang="ja-JP" dirty="0" err="1"/>
              <a:t>cryosphere</a:t>
            </a:r>
            <a:r>
              <a:rPr lang="en-US" altLang="ja-JP" dirty="0"/>
              <a:t>/</a:t>
            </a:r>
            <a:r>
              <a:rPr lang="en-US" altLang="ja-JP" dirty="0" err="1"/>
              <a:t>seaice</a:t>
            </a:r>
            <a:r>
              <a:rPr lang="en-US" altLang="ja-JP" dirty="0"/>
              <a:t>/</a:t>
            </a:r>
            <a:r>
              <a:rPr lang="en-US" altLang="ja-JP" dirty="0" err="1" smtClean="0"/>
              <a:t>index.html</a:t>
            </a:r>
            <a:r>
              <a:rPr lang="en-US" altLang="ja-JP" dirty="0" smtClean="0"/>
              <a:t>)</a:t>
            </a:r>
          </a:p>
          <a:p>
            <a:r>
              <a:rPr kumimoji="1" lang="ja-JP" altLang="en-US" dirty="0" smtClean="0"/>
              <a:t>小倉和夫</a:t>
            </a:r>
            <a:r>
              <a:rPr lang="en-US" altLang="ja-JP" dirty="0" smtClean="0"/>
              <a:t>:</a:t>
            </a:r>
            <a:r>
              <a:rPr kumimoji="1" lang="ja-JP" altLang="en-US" dirty="0" smtClean="0"/>
              <a:t>中解像度版</a:t>
            </a:r>
            <a:r>
              <a:rPr kumimoji="1" lang="en-US" altLang="ja-JP" dirty="0" smtClean="0"/>
              <a:t> </a:t>
            </a:r>
            <a:r>
              <a:rPr lang="ja-JP" altLang="en-US" dirty="0" smtClean="0"/>
              <a:t>大気海洋結合モデルによる海氷分布の再現</a:t>
            </a:r>
            <a:endParaRPr lang="en-US" altLang="ja-JP" dirty="0" smtClean="0"/>
          </a:p>
          <a:p>
            <a:r>
              <a:rPr lang="ja-JP" altLang="en-US" dirty="0" smtClean="0"/>
              <a:t>辻野博之</a:t>
            </a:r>
            <a:r>
              <a:rPr lang="en-US" altLang="ja-JP" dirty="0"/>
              <a:t>(2005):</a:t>
            </a:r>
            <a:r>
              <a:rPr lang="ja-JP" altLang="en-US" dirty="0"/>
              <a:t>気象研究所共用海洋モデル</a:t>
            </a:r>
            <a:r>
              <a:rPr lang="en-US" altLang="ja-JP" dirty="0"/>
              <a:t>(MRI. COM)</a:t>
            </a:r>
            <a:r>
              <a:rPr lang="ja-JP" altLang="en-US" dirty="0"/>
              <a:t>解説</a:t>
            </a:r>
            <a:r>
              <a:rPr lang="en-US" altLang="ja-JP" dirty="0"/>
              <a:t>:</a:t>
            </a:r>
            <a:r>
              <a:rPr lang="ja-JP" altLang="en-US" dirty="0"/>
              <a:t>第 </a:t>
            </a:r>
            <a:r>
              <a:rPr lang="en-US" altLang="ja-JP" dirty="0"/>
              <a:t>10 </a:t>
            </a:r>
            <a:r>
              <a:rPr lang="ja-JP" altLang="en-US" dirty="0"/>
              <a:t>章「海氷」</a:t>
            </a:r>
            <a:r>
              <a:rPr lang="en-US" altLang="ja-JP" dirty="0"/>
              <a:t>.</a:t>
            </a:r>
            <a:r>
              <a:rPr lang="ja-JP" altLang="en-US" dirty="0"/>
              <a:t>気象研究所技術報告</a:t>
            </a:r>
            <a:r>
              <a:rPr lang="en-US" altLang="ja-JP" dirty="0"/>
              <a:t>, 47,111-126. </a:t>
            </a:r>
            <a:endParaRPr lang="en-US" altLang="ja-JP" dirty="0" smtClean="0"/>
          </a:p>
          <a:p>
            <a:r>
              <a:rPr lang="ja-JP" altLang="en-US" dirty="0"/>
              <a:t>羽角 博</a:t>
            </a:r>
            <a:r>
              <a:rPr lang="ja-JP" altLang="en-US" dirty="0" smtClean="0"/>
              <a:t>康</a:t>
            </a:r>
            <a:r>
              <a:rPr lang="en-US" altLang="ja-JP" dirty="0" smtClean="0"/>
              <a:t>:</a:t>
            </a:r>
            <a:r>
              <a:rPr lang="ja-JP" altLang="en-US" dirty="0" smtClean="0"/>
              <a:t>海洋</a:t>
            </a:r>
            <a:r>
              <a:rPr lang="ja-JP" altLang="en-US" dirty="0"/>
              <a:t>大循環モデル</a:t>
            </a:r>
            <a:r>
              <a:rPr lang="ja-JP" altLang="en-US" dirty="0" smtClean="0"/>
              <a:t>開発</a:t>
            </a:r>
            <a:r>
              <a:rPr lang="en-US" altLang="ja-JP" b="1" dirty="0" smtClean="0"/>
              <a:t>(</a:t>
            </a:r>
            <a:r>
              <a:rPr lang="en-US" altLang="ja-JP" dirty="0" smtClean="0"/>
              <a:t>http</a:t>
            </a:r>
            <a:r>
              <a:rPr lang="en-US" altLang="ja-JP" dirty="0"/>
              <a:t>://</a:t>
            </a:r>
            <a:r>
              <a:rPr lang="en-US" altLang="ja-JP" dirty="0" err="1"/>
              <a:t>ccsr.aori.u-tokyo.ac.jp</a:t>
            </a:r>
            <a:r>
              <a:rPr lang="en-US" altLang="ja-JP" dirty="0"/>
              <a:t>/~</a:t>
            </a:r>
            <a:r>
              <a:rPr lang="en-US" altLang="ja-JP" dirty="0" err="1"/>
              <a:t>hasumi</a:t>
            </a:r>
            <a:r>
              <a:rPr lang="en-US" altLang="ja-JP" dirty="0"/>
              <a:t>/work/subject/</a:t>
            </a:r>
            <a:r>
              <a:rPr lang="en-US" altLang="ja-JP" dirty="0" err="1"/>
              <a:t>model_develop</a:t>
            </a:r>
            <a:r>
              <a:rPr lang="en-US" altLang="ja-JP" dirty="0"/>
              <a:t>/</a:t>
            </a:r>
            <a:r>
              <a:rPr lang="en-US" altLang="ja-JP" dirty="0" err="1" smtClean="0"/>
              <a:t>sea_ice.html</a:t>
            </a:r>
            <a:r>
              <a:rPr lang="en-US" altLang="ja-JP" dirty="0" smtClean="0"/>
              <a:t>)</a:t>
            </a:r>
            <a:endParaRPr lang="ja-JP" altLang="en-US" dirty="0"/>
          </a:p>
          <a:p>
            <a:endParaRPr lang="en-US" altLang="ja-JP" dirty="0"/>
          </a:p>
          <a:p>
            <a:endParaRPr lang="en-US" altLang="ja-JP" dirty="0" smtClean="0"/>
          </a:p>
          <a:p>
            <a:endParaRPr kumimoji="1" lang="ja-JP" altLang="en-US" dirty="0"/>
          </a:p>
        </p:txBody>
      </p:sp>
    </p:spTree>
    <p:extLst>
      <p:ext uri="{BB962C8B-B14F-4D97-AF65-F5344CB8AC3E}">
        <p14:creationId xmlns:p14="http://schemas.microsoft.com/office/powerpoint/2010/main" val="3848086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a:t>
            </a:r>
            <a:r>
              <a:rPr lang="ja-JP" altLang="en-US" dirty="0" smtClean="0"/>
              <a:t>補足</a:t>
            </a:r>
            <a:r>
              <a:rPr lang="en-US" altLang="ja-JP" dirty="0" smtClean="0"/>
              <a:t>)</a:t>
            </a:r>
            <a:r>
              <a:rPr lang="ja-JP" altLang="en-US" dirty="0" smtClean="0"/>
              <a:t>海氷モデルの定式化</a:t>
            </a:r>
            <a:r>
              <a:rPr lang="en-US" altLang="ja-JP" dirty="0" smtClean="0"/>
              <a:t>:</a:t>
            </a:r>
            <a:r>
              <a:rPr lang="ja-JP" altLang="en-US" dirty="0" smtClean="0"/>
              <a:t> 厚さ分布</a:t>
            </a:r>
            <a:endParaRPr kumimoji="1" lang="ja-JP" altLang="en-US" dirty="0"/>
          </a:p>
        </p:txBody>
      </p:sp>
      <p:sp>
        <p:nvSpPr>
          <p:cNvPr id="3" name="コンテンツ プレースホルダー 2"/>
          <p:cNvSpPr>
            <a:spLocks noGrp="1"/>
          </p:cNvSpPr>
          <p:nvPr>
            <p:ph sz="quarter" idx="1"/>
          </p:nvPr>
        </p:nvSpPr>
        <p:spPr/>
        <p:txBody>
          <a:bodyPr/>
          <a:lstStyle/>
          <a:p>
            <a:r>
              <a:rPr lang="ja-JP" altLang="en-US" dirty="0" smtClean="0"/>
              <a:t>厚さ分布の方程式</a:t>
            </a:r>
            <a:r>
              <a:rPr lang="en-US" altLang="ja-JP" dirty="0" smtClean="0"/>
              <a:t>(</a:t>
            </a:r>
            <a:r>
              <a:rPr lang="ja-JP" altLang="en-US" dirty="0" smtClean="0"/>
              <a:t>厚さの分布関数に対する式</a:t>
            </a:r>
            <a:r>
              <a:rPr lang="en-US" altLang="ja-JP" dirty="0" smtClean="0"/>
              <a:t>)</a:t>
            </a:r>
          </a:p>
          <a:p>
            <a:endParaRPr lang="en-US" altLang="ja-JP" dirty="0"/>
          </a:p>
          <a:p>
            <a:endParaRPr lang="en-US" altLang="ja-JP" dirty="0" smtClean="0"/>
          </a:p>
          <a:p>
            <a:endParaRPr lang="en-US" altLang="ja-JP" dirty="0"/>
          </a:p>
          <a:p>
            <a:pPr lvl="1"/>
            <a:endParaRPr lang="en-US" altLang="ja-JP" dirty="0" smtClean="0"/>
          </a:p>
          <a:p>
            <a:pPr marL="365760" lvl="1" indent="0">
              <a:buNone/>
            </a:pPr>
            <a:endParaRPr lang="en-US" altLang="ja-JP" dirty="0" smtClean="0"/>
          </a:p>
        </p:txBody>
      </p:sp>
      <p:pic>
        <p:nvPicPr>
          <p:cNvPr id="4" name="図 3"/>
          <p:cNvPicPr>
            <a:picLocks noChangeAspect="1"/>
          </p:cNvPicPr>
          <p:nvPr/>
        </p:nvPicPr>
        <p:blipFill>
          <a:blip r:embed="rId2"/>
          <a:stretch>
            <a:fillRect/>
          </a:stretch>
        </p:blipFill>
        <p:spPr>
          <a:xfrm>
            <a:off x="999477" y="2317750"/>
            <a:ext cx="7772400" cy="1104900"/>
          </a:xfrm>
          <a:prstGeom prst="rect">
            <a:avLst/>
          </a:prstGeom>
        </p:spPr>
      </p:pic>
      <p:sp>
        <p:nvSpPr>
          <p:cNvPr id="5" name="テキスト ボックス 4"/>
          <p:cNvSpPr txBox="1"/>
          <p:nvPr/>
        </p:nvSpPr>
        <p:spPr>
          <a:xfrm>
            <a:off x="3615485" y="3422650"/>
            <a:ext cx="492432" cy="461665"/>
          </a:xfrm>
          <a:prstGeom prst="rect">
            <a:avLst/>
          </a:prstGeom>
          <a:noFill/>
        </p:spPr>
        <p:txBody>
          <a:bodyPr wrap="square" rtlCol="0">
            <a:spAutoFit/>
          </a:bodyPr>
          <a:lstStyle/>
          <a:p>
            <a:r>
              <a:rPr kumimoji="1" lang="en-US" altLang="ja-JP" sz="2400" dirty="0" smtClean="0"/>
              <a:t>1</a:t>
            </a:r>
            <a:endParaRPr kumimoji="1" lang="ja-JP" altLang="en-US" sz="2400" dirty="0"/>
          </a:p>
        </p:txBody>
      </p:sp>
      <p:sp>
        <p:nvSpPr>
          <p:cNvPr id="6" name="テキスト ボックス 5"/>
          <p:cNvSpPr txBox="1"/>
          <p:nvPr/>
        </p:nvSpPr>
        <p:spPr>
          <a:xfrm>
            <a:off x="5569148" y="3422650"/>
            <a:ext cx="492432" cy="461665"/>
          </a:xfrm>
          <a:prstGeom prst="rect">
            <a:avLst/>
          </a:prstGeom>
          <a:noFill/>
        </p:spPr>
        <p:txBody>
          <a:bodyPr wrap="square" rtlCol="0">
            <a:spAutoFit/>
          </a:bodyPr>
          <a:lstStyle/>
          <a:p>
            <a:r>
              <a:rPr kumimoji="1" lang="en-US" altLang="ja-JP" sz="2400" dirty="0"/>
              <a:t>2</a:t>
            </a:r>
            <a:endParaRPr kumimoji="1" lang="ja-JP" altLang="en-US" sz="2400" dirty="0"/>
          </a:p>
        </p:txBody>
      </p:sp>
      <p:sp>
        <p:nvSpPr>
          <p:cNvPr id="7" name="テキスト ボックス 6"/>
          <p:cNvSpPr txBox="1"/>
          <p:nvPr/>
        </p:nvSpPr>
        <p:spPr>
          <a:xfrm>
            <a:off x="7361096" y="3422650"/>
            <a:ext cx="492432" cy="461665"/>
          </a:xfrm>
          <a:prstGeom prst="rect">
            <a:avLst/>
          </a:prstGeom>
          <a:noFill/>
        </p:spPr>
        <p:txBody>
          <a:bodyPr wrap="square" rtlCol="0">
            <a:spAutoFit/>
          </a:bodyPr>
          <a:lstStyle/>
          <a:p>
            <a:r>
              <a:rPr kumimoji="1" lang="en-US" altLang="ja-JP" sz="2400" dirty="0"/>
              <a:t>3</a:t>
            </a:r>
            <a:endParaRPr kumimoji="1" lang="ja-JP" altLang="en-US" sz="2400" dirty="0"/>
          </a:p>
        </p:txBody>
      </p:sp>
      <p:sp>
        <p:nvSpPr>
          <p:cNvPr id="8" name="テキスト ボックス 7"/>
          <p:cNvSpPr txBox="1"/>
          <p:nvPr/>
        </p:nvSpPr>
        <p:spPr>
          <a:xfrm>
            <a:off x="8381191" y="3422650"/>
            <a:ext cx="492432" cy="461665"/>
          </a:xfrm>
          <a:prstGeom prst="rect">
            <a:avLst/>
          </a:prstGeom>
          <a:noFill/>
        </p:spPr>
        <p:txBody>
          <a:bodyPr wrap="square" rtlCol="0">
            <a:spAutoFit/>
          </a:bodyPr>
          <a:lstStyle/>
          <a:p>
            <a:r>
              <a:rPr kumimoji="1" lang="en-US" altLang="ja-JP" sz="2400" dirty="0"/>
              <a:t>4</a:t>
            </a:r>
            <a:endParaRPr kumimoji="1" lang="ja-JP" altLang="en-US" sz="2400" dirty="0"/>
          </a:p>
        </p:txBody>
      </p:sp>
    </p:spTree>
    <p:extLst>
      <p:ext uri="{BB962C8B-B14F-4D97-AF65-F5344CB8AC3E}">
        <p14:creationId xmlns:p14="http://schemas.microsoft.com/office/powerpoint/2010/main" val="34429849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はじめに</a:t>
            </a:r>
            <a:endParaRPr kumimoji="1" lang="ja-JP" altLang="en-US" dirty="0"/>
          </a:p>
        </p:txBody>
      </p:sp>
      <p:sp>
        <p:nvSpPr>
          <p:cNvPr id="3" name="コンテンツ プレースホルダー 2"/>
          <p:cNvSpPr>
            <a:spLocks noGrp="1"/>
          </p:cNvSpPr>
          <p:nvPr>
            <p:ph sz="quarter" idx="1"/>
          </p:nvPr>
        </p:nvSpPr>
        <p:spPr/>
        <p:txBody>
          <a:bodyPr/>
          <a:lstStyle/>
          <a:p>
            <a:r>
              <a:rPr kumimoji="1" lang="ja-JP" altLang="en-US" dirty="0" smtClean="0"/>
              <a:t>海氷は気候システムの重要な要素の一つであり</a:t>
            </a:r>
            <a:r>
              <a:rPr kumimoji="1" lang="en-US" altLang="ja-JP" dirty="0" smtClean="0"/>
              <a:t>, </a:t>
            </a:r>
            <a:r>
              <a:rPr kumimoji="1" lang="ja-JP" altLang="en-US" dirty="0" smtClean="0"/>
              <a:t>大気海洋間の相互作用に影響を及ぼす</a:t>
            </a:r>
            <a:endParaRPr kumimoji="1" lang="en-US" altLang="ja-JP" dirty="0" smtClean="0"/>
          </a:p>
          <a:p>
            <a:pPr lvl="1"/>
            <a:r>
              <a:rPr lang="ja-JP" altLang="en-US" dirty="0" smtClean="0"/>
              <a:t>海氷が存在すると</a:t>
            </a:r>
            <a:r>
              <a:rPr lang="en-US" altLang="ja-JP" dirty="0" smtClean="0"/>
              <a:t>, </a:t>
            </a:r>
            <a:r>
              <a:rPr lang="ja-JP" altLang="en-US" dirty="0" smtClean="0"/>
              <a:t>表面アルベドが増大する</a:t>
            </a:r>
            <a:endParaRPr lang="en-US" altLang="ja-JP" dirty="0" smtClean="0"/>
          </a:p>
          <a:p>
            <a:pPr lvl="1"/>
            <a:r>
              <a:rPr lang="ja-JP" altLang="en-US" dirty="0" smtClean="0"/>
              <a:t>大気海洋間の熱や水蒸気の交換を制御する</a:t>
            </a:r>
            <a:endParaRPr lang="en-US" altLang="ja-JP" dirty="0"/>
          </a:p>
          <a:p>
            <a:pPr lvl="1"/>
            <a:r>
              <a:rPr lang="ja-JP" altLang="en-US" dirty="0" smtClean="0"/>
              <a:t>海氷分布が異なると</a:t>
            </a:r>
            <a:r>
              <a:rPr lang="en-US" altLang="ja-JP" dirty="0" smtClean="0"/>
              <a:t>, </a:t>
            </a:r>
            <a:r>
              <a:rPr lang="ja-JP" altLang="en-US" dirty="0" smtClean="0"/>
              <a:t>風や海流による応力が変化し</a:t>
            </a:r>
            <a:r>
              <a:rPr lang="en-US" altLang="ja-JP" dirty="0" smtClean="0"/>
              <a:t>, </a:t>
            </a:r>
            <a:r>
              <a:rPr lang="ja-JP" altLang="en-US" dirty="0" smtClean="0"/>
              <a:t>運動量輸送に影響を及ぼす</a:t>
            </a:r>
            <a:r>
              <a:rPr lang="en-US" altLang="ja-JP" dirty="0" smtClean="0"/>
              <a:t>. </a:t>
            </a:r>
          </a:p>
          <a:p>
            <a:pPr lvl="1"/>
            <a:r>
              <a:rPr lang="ja-JP" altLang="en-US" dirty="0" smtClean="0"/>
              <a:t>海氷生成時に排出されるブラインは</a:t>
            </a:r>
            <a:r>
              <a:rPr lang="en-US" altLang="ja-JP" dirty="0" smtClean="0"/>
              <a:t>, </a:t>
            </a:r>
            <a:r>
              <a:rPr lang="ja-JP" altLang="en-US" dirty="0" smtClean="0"/>
              <a:t>海氷表面の密度分布を変化させ</a:t>
            </a:r>
            <a:r>
              <a:rPr lang="en-US" altLang="ja-JP" dirty="0" smtClean="0"/>
              <a:t>, </a:t>
            </a:r>
            <a:r>
              <a:rPr lang="ja-JP" altLang="en-US" dirty="0" smtClean="0"/>
              <a:t>熱塩循環の駆動する</a:t>
            </a:r>
            <a:r>
              <a:rPr lang="en-US" altLang="ja-JP" dirty="0" smtClean="0"/>
              <a:t>.</a:t>
            </a:r>
          </a:p>
          <a:p>
            <a:pPr lvl="1"/>
            <a:endParaRPr lang="en-US" altLang="ja-JP" dirty="0" smtClean="0"/>
          </a:p>
        </p:txBody>
      </p:sp>
    </p:spTree>
    <p:extLst>
      <p:ext uri="{BB962C8B-B14F-4D97-AF65-F5344CB8AC3E}">
        <p14:creationId xmlns:p14="http://schemas.microsoft.com/office/powerpoint/2010/main" val="19325749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idx="1"/>
          </p:nvPr>
        </p:nvSpPr>
        <p:spPr/>
        <p:txBody>
          <a:bodyPr/>
          <a:lstStyle/>
          <a:p>
            <a:endParaRPr kumimoji="1" lang="ja-JP" altLang="en-US" dirty="0"/>
          </a:p>
        </p:txBody>
      </p:sp>
      <p:sp>
        <p:nvSpPr>
          <p:cNvPr id="3" name="タイトル 2"/>
          <p:cNvSpPr>
            <a:spLocks noGrp="1"/>
          </p:cNvSpPr>
          <p:nvPr>
            <p:ph type="title"/>
          </p:nvPr>
        </p:nvSpPr>
        <p:spPr/>
        <p:txBody>
          <a:bodyPr/>
          <a:lstStyle/>
          <a:p>
            <a:r>
              <a:rPr kumimoji="1" lang="ja-JP" altLang="en-US" dirty="0" smtClean="0"/>
              <a:t>海氷の基本的特徴</a:t>
            </a:r>
            <a:endParaRPr kumimoji="1" lang="ja-JP" altLang="en-US" dirty="0"/>
          </a:p>
        </p:txBody>
      </p:sp>
    </p:spTree>
    <p:extLst>
      <p:ext uri="{BB962C8B-B14F-4D97-AF65-F5344CB8AC3E}">
        <p14:creationId xmlns:p14="http://schemas.microsoft.com/office/powerpoint/2010/main" val="30993197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海氷の</a:t>
            </a:r>
            <a:r>
              <a:rPr lang="ja-JP" altLang="en-US" dirty="0" smtClean="0"/>
              <a:t>特徴</a:t>
            </a:r>
            <a:r>
              <a:rPr lang="en-US" altLang="ja-JP" dirty="0" smtClean="0"/>
              <a:t>1</a:t>
            </a:r>
            <a:r>
              <a:rPr lang="ja-JP" altLang="en-US" dirty="0" smtClean="0"/>
              <a:t> </a:t>
            </a:r>
            <a:r>
              <a:rPr lang="en-US" altLang="ja-JP" dirty="0" smtClean="0"/>
              <a:t>:</a:t>
            </a:r>
            <a:r>
              <a:rPr lang="ja-JP" altLang="en-US" dirty="0" smtClean="0"/>
              <a:t> 複雑な成長過程</a:t>
            </a:r>
            <a:endParaRPr kumimoji="1" lang="ja-JP" altLang="en-US" dirty="0"/>
          </a:p>
        </p:txBody>
      </p:sp>
      <p:sp>
        <p:nvSpPr>
          <p:cNvPr id="8" name="コンテンツ プレースホルダー 7"/>
          <p:cNvSpPr>
            <a:spLocks noGrp="1"/>
          </p:cNvSpPr>
          <p:nvPr>
            <p:ph sz="quarter" idx="1"/>
          </p:nvPr>
        </p:nvSpPr>
        <p:spPr/>
        <p:txBody>
          <a:bodyPr/>
          <a:lstStyle/>
          <a:p>
            <a:endParaRPr kumimoji="1" lang="ja-JP" altLang="en-US" dirty="0"/>
          </a:p>
        </p:txBody>
      </p:sp>
      <p:sp>
        <p:nvSpPr>
          <p:cNvPr id="9" name="テキスト ボックス 8"/>
          <p:cNvSpPr txBox="1"/>
          <p:nvPr/>
        </p:nvSpPr>
        <p:spPr>
          <a:xfrm>
            <a:off x="3758030" y="1415534"/>
            <a:ext cx="156800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kumimoji="1" lang="ja-JP" altLang="en-US" dirty="0" smtClean="0"/>
              <a:t>晶氷</a:t>
            </a:r>
            <a:r>
              <a:rPr kumimoji="1" lang="en-US" altLang="ja-JP" dirty="0" smtClean="0"/>
              <a:t>(frazil</a:t>
            </a:r>
            <a:r>
              <a:rPr kumimoji="1" lang="ja-JP" altLang="en-US" dirty="0" smtClean="0"/>
              <a:t> </a:t>
            </a:r>
            <a:r>
              <a:rPr kumimoji="1" lang="en-US" altLang="ja-JP" dirty="0" smtClean="0"/>
              <a:t>ice)</a:t>
            </a:r>
            <a:endParaRPr kumimoji="1" lang="ja-JP" altLang="en-US" dirty="0"/>
          </a:p>
        </p:txBody>
      </p:sp>
      <p:sp>
        <p:nvSpPr>
          <p:cNvPr id="11" name="テキスト ボックス 10"/>
          <p:cNvSpPr txBox="1"/>
          <p:nvPr/>
        </p:nvSpPr>
        <p:spPr>
          <a:xfrm>
            <a:off x="3505336" y="6363006"/>
            <a:ext cx="203452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kumimoji="1" lang="ja-JP" altLang="en-US" dirty="0" smtClean="0"/>
              <a:t>氷床</a:t>
            </a:r>
            <a:r>
              <a:rPr kumimoji="1" lang="en-US" altLang="ja-JP" dirty="0" smtClean="0"/>
              <a:t>(Ice sheet)</a:t>
            </a:r>
            <a:endParaRPr kumimoji="1" lang="ja-JP" altLang="en-US" dirty="0"/>
          </a:p>
        </p:txBody>
      </p:sp>
      <p:sp>
        <p:nvSpPr>
          <p:cNvPr id="12" name="テキスト ボックス 11"/>
          <p:cNvSpPr txBox="1"/>
          <p:nvPr/>
        </p:nvSpPr>
        <p:spPr>
          <a:xfrm>
            <a:off x="6829247" y="2189994"/>
            <a:ext cx="1775346"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smtClean="0"/>
              <a:t>グリースアイス</a:t>
            </a:r>
            <a:endParaRPr kumimoji="1" lang="ja-JP" altLang="en-US" dirty="0"/>
          </a:p>
        </p:txBody>
      </p:sp>
      <p:sp>
        <p:nvSpPr>
          <p:cNvPr id="14" name="テキスト ボックス 13"/>
          <p:cNvSpPr txBox="1"/>
          <p:nvPr/>
        </p:nvSpPr>
        <p:spPr>
          <a:xfrm>
            <a:off x="612648" y="2329277"/>
            <a:ext cx="1895079"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smtClean="0"/>
              <a:t>パンケーキアイス</a:t>
            </a:r>
            <a:r>
              <a:rPr kumimoji="1" lang="en-US" altLang="en-US" dirty="0" smtClean="0"/>
              <a:t>(</a:t>
            </a:r>
            <a:r>
              <a:rPr kumimoji="1" lang="ja-JP" altLang="en-US" dirty="0" smtClean="0"/>
              <a:t>はす葉氷</a:t>
            </a:r>
            <a:r>
              <a:rPr kumimoji="1" lang="en-US" altLang="ja-JP" dirty="0" smtClean="0"/>
              <a:t>)</a:t>
            </a:r>
          </a:p>
        </p:txBody>
      </p:sp>
      <p:sp>
        <p:nvSpPr>
          <p:cNvPr id="15" name="テキスト ボックス 14"/>
          <p:cNvSpPr txBox="1"/>
          <p:nvPr/>
        </p:nvSpPr>
        <p:spPr>
          <a:xfrm>
            <a:off x="6829246" y="3876986"/>
            <a:ext cx="1775346"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smtClean="0"/>
              <a:t>ニラス</a:t>
            </a:r>
            <a:endParaRPr kumimoji="1" lang="ja-JP" altLang="en-US" dirty="0"/>
          </a:p>
        </p:txBody>
      </p:sp>
      <p:pic>
        <p:nvPicPr>
          <p:cNvPr id="17" name="図 16"/>
          <p:cNvPicPr>
            <a:picLocks noChangeAspect="1"/>
          </p:cNvPicPr>
          <p:nvPr/>
        </p:nvPicPr>
        <p:blipFill>
          <a:blip r:embed="rId2"/>
          <a:stretch>
            <a:fillRect/>
          </a:stretch>
        </p:blipFill>
        <p:spPr>
          <a:xfrm>
            <a:off x="6829247" y="4246318"/>
            <a:ext cx="1775345" cy="1248963"/>
          </a:xfrm>
          <a:prstGeom prst="rect">
            <a:avLst/>
          </a:prstGeom>
        </p:spPr>
      </p:pic>
      <p:pic>
        <p:nvPicPr>
          <p:cNvPr id="18" name="図 17"/>
          <p:cNvPicPr>
            <a:picLocks noChangeAspect="1"/>
          </p:cNvPicPr>
          <p:nvPr/>
        </p:nvPicPr>
        <p:blipFill>
          <a:blip r:embed="rId3"/>
          <a:stretch>
            <a:fillRect/>
          </a:stretch>
        </p:blipFill>
        <p:spPr>
          <a:xfrm>
            <a:off x="6829246" y="2559327"/>
            <a:ext cx="1775347" cy="1133950"/>
          </a:xfrm>
          <a:prstGeom prst="rect">
            <a:avLst/>
          </a:prstGeom>
        </p:spPr>
      </p:pic>
      <p:pic>
        <p:nvPicPr>
          <p:cNvPr id="19" name="図 18"/>
          <p:cNvPicPr>
            <a:picLocks noChangeAspect="1"/>
          </p:cNvPicPr>
          <p:nvPr/>
        </p:nvPicPr>
        <p:blipFill>
          <a:blip r:embed="rId4"/>
          <a:stretch>
            <a:fillRect/>
          </a:stretch>
        </p:blipFill>
        <p:spPr>
          <a:xfrm>
            <a:off x="612648" y="2975608"/>
            <a:ext cx="1895079" cy="1178376"/>
          </a:xfrm>
          <a:prstGeom prst="rect">
            <a:avLst/>
          </a:prstGeom>
        </p:spPr>
      </p:pic>
      <p:sp>
        <p:nvSpPr>
          <p:cNvPr id="20" name="テキスト ボックス 19"/>
          <p:cNvSpPr txBox="1"/>
          <p:nvPr/>
        </p:nvSpPr>
        <p:spPr>
          <a:xfrm>
            <a:off x="6878898" y="5993674"/>
            <a:ext cx="1775346"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smtClean="0"/>
              <a:t>凝固氷</a:t>
            </a:r>
            <a:endParaRPr kumimoji="1" lang="ja-JP" altLang="en-US" dirty="0"/>
          </a:p>
        </p:txBody>
      </p:sp>
      <p:sp>
        <p:nvSpPr>
          <p:cNvPr id="21" name="円/楕円 20"/>
          <p:cNvSpPr/>
          <p:nvPr/>
        </p:nvSpPr>
        <p:spPr>
          <a:xfrm>
            <a:off x="6259065" y="1224419"/>
            <a:ext cx="2345528" cy="751561"/>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穏やかな環境</a:t>
            </a:r>
            <a:endParaRPr kumimoji="1" lang="ja-JP" altLang="en-US" dirty="0"/>
          </a:p>
        </p:txBody>
      </p:sp>
      <p:sp>
        <p:nvSpPr>
          <p:cNvPr id="23" name="円/楕円 22"/>
          <p:cNvSpPr/>
          <p:nvPr/>
        </p:nvSpPr>
        <p:spPr>
          <a:xfrm>
            <a:off x="134730" y="1438433"/>
            <a:ext cx="2345528" cy="751561"/>
          </a:xfrm>
          <a:prstGeom prst="ellipse">
            <a:avLst/>
          </a:prstGeom>
          <a:solidFill>
            <a:srgbClr val="0000FF"/>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荒れた環境</a:t>
            </a:r>
            <a:endParaRPr kumimoji="1" lang="en-US" altLang="ja-JP" dirty="0" smtClean="0"/>
          </a:p>
        </p:txBody>
      </p:sp>
      <p:cxnSp>
        <p:nvCxnSpPr>
          <p:cNvPr id="25" name="直線矢印コネクタ 24"/>
          <p:cNvCxnSpPr>
            <a:endCxn id="14" idx="0"/>
          </p:cNvCxnSpPr>
          <p:nvPr/>
        </p:nvCxnSpPr>
        <p:spPr>
          <a:xfrm flipH="1">
            <a:off x="1560188" y="1784866"/>
            <a:ext cx="2962408" cy="54441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直線矢印コネクタ 26"/>
          <p:cNvCxnSpPr>
            <a:endCxn id="12" idx="0"/>
          </p:cNvCxnSpPr>
          <p:nvPr/>
        </p:nvCxnSpPr>
        <p:spPr>
          <a:xfrm>
            <a:off x="4522595" y="1784866"/>
            <a:ext cx="3194325" cy="40512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直線矢印コネクタ 28"/>
          <p:cNvCxnSpPr>
            <a:stCxn id="18" idx="2"/>
            <a:endCxn id="15" idx="0"/>
          </p:cNvCxnSpPr>
          <p:nvPr/>
        </p:nvCxnSpPr>
        <p:spPr>
          <a:xfrm flipH="1">
            <a:off x="7716919" y="3693277"/>
            <a:ext cx="1" cy="1837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直線矢印コネクタ 30"/>
          <p:cNvCxnSpPr>
            <a:endCxn id="20" idx="0"/>
          </p:cNvCxnSpPr>
          <p:nvPr/>
        </p:nvCxnSpPr>
        <p:spPr>
          <a:xfrm>
            <a:off x="7766571" y="5530211"/>
            <a:ext cx="0" cy="4634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直線矢印コネクタ 32"/>
          <p:cNvCxnSpPr>
            <a:stCxn id="20" idx="2"/>
            <a:endCxn id="11" idx="3"/>
          </p:cNvCxnSpPr>
          <p:nvPr/>
        </p:nvCxnSpPr>
        <p:spPr>
          <a:xfrm flipH="1">
            <a:off x="5539856" y="6363006"/>
            <a:ext cx="2226715" cy="1846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テキスト ボックス 36"/>
          <p:cNvSpPr txBox="1"/>
          <p:nvPr/>
        </p:nvSpPr>
        <p:spPr>
          <a:xfrm>
            <a:off x="7982574" y="5580838"/>
            <a:ext cx="2120371" cy="369332"/>
          </a:xfrm>
          <a:prstGeom prst="rect">
            <a:avLst/>
          </a:prstGeom>
          <a:noFill/>
        </p:spPr>
        <p:txBody>
          <a:bodyPr wrap="square" rtlCol="0">
            <a:spAutoFit/>
          </a:bodyPr>
          <a:lstStyle/>
          <a:p>
            <a:r>
              <a:rPr kumimoji="1" lang="en-US" altLang="en-US" dirty="0" smtClean="0"/>
              <a:t>rafting</a:t>
            </a:r>
            <a:endParaRPr kumimoji="1" lang="ja-JP" altLang="en-US" dirty="0"/>
          </a:p>
        </p:txBody>
      </p:sp>
      <p:cxnSp>
        <p:nvCxnSpPr>
          <p:cNvPr id="39" name="直線矢印コネクタ 38"/>
          <p:cNvCxnSpPr>
            <a:endCxn id="11" idx="1"/>
          </p:cNvCxnSpPr>
          <p:nvPr/>
        </p:nvCxnSpPr>
        <p:spPr>
          <a:xfrm>
            <a:off x="1307494" y="4070034"/>
            <a:ext cx="2197842" cy="24776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直線矢印コネクタ 40"/>
          <p:cNvCxnSpPr/>
          <p:nvPr/>
        </p:nvCxnSpPr>
        <p:spPr>
          <a:xfrm flipH="1">
            <a:off x="1560188" y="1784866"/>
            <a:ext cx="2962407" cy="54441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2" name="テキスト ボックス 41"/>
          <p:cNvSpPr txBox="1"/>
          <p:nvPr/>
        </p:nvSpPr>
        <p:spPr>
          <a:xfrm>
            <a:off x="2177066" y="4422381"/>
            <a:ext cx="2345530" cy="830997"/>
          </a:xfrm>
          <a:prstGeom prst="rect">
            <a:avLst/>
          </a:prstGeom>
          <a:noFill/>
        </p:spPr>
        <p:txBody>
          <a:bodyPr wrap="square" rtlCol="0">
            <a:spAutoFit/>
          </a:bodyPr>
          <a:lstStyle/>
          <a:p>
            <a:r>
              <a:rPr kumimoji="1" lang="ja-JP" altLang="en-US" sz="2400" dirty="0" smtClean="0"/>
              <a:t>乗り上げ</a:t>
            </a:r>
            <a:r>
              <a:rPr kumimoji="1" lang="en-US" altLang="ja-JP" dirty="0" smtClean="0"/>
              <a:t>(rifting), </a:t>
            </a:r>
            <a:r>
              <a:rPr kumimoji="1" lang="ja-JP" altLang="en-US" sz="2400" dirty="0" smtClean="0"/>
              <a:t>重なり合う</a:t>
            </a:r>
            <a:r>
              <a:rPr kumimoji="1" lang="en-US" altLang="ja-JP" dirty="0" smtClean="0"/>
              <a:t>(rafting)</a:t>
            </a:r>
            <a:endParaRPr kumimoji="1" lang="ja-JP" altLang="en-US" dirty="0"/>
          </a:p>
        </p:txBody>
      </p:sp>
      <p:sp>
        <p:nvSpPr>
          <p:cNvPr id="44" name="テキスト ボックス 43"/>
          <p:cNvSpPr txBox="1"/>
          <p:nvPr/>
        </p:nvSpPr>
        <p:spPr>
          <a:xfrm>
            <a:off x="2933666" y="5495281"/>
            <a:ext cx="741886" cy="369332"/>
          </a:xfrm>
          <a:prstGeom prst="rect">
            <a:avLst/>
          </a:prstGeom>
          <a:noFill/>
        </p:spPr>
        <p:txBody>
          <a:bodyPr wrap="square" rtlCol="0">
            <a:spAutoFit/>
          </a:bodyPr>
          <a:lstStyle/>
          <a:p>
            <a:r>
              <a:rPr kumimoji="1" lang="ja-JP" altLang="en-US" dirty="0" smtClean="0"/>
              <a:t>圧密</a:t>
            </a:r>
            <a:endParaRPr kumimoji="1" lang="ja-JP" altLang="en-US" dirty="0"/>
          </a:p>
        </p:txBody>
      </p:sp>
      <p:sp>
        <p:nvSpPr>
          <p:cNvPr id="48" name="正方形/長方形 47"/>
          <p:cNvSpPr/>
          <p:nvPr/>
        </p:nvSpPr>
        <p:spPr>
          <a:xfrm>
            <a:off x="12957" y="6206651"/>
            <a:ext cx="2669499" cy="646331"/>
          </a:xfrm>
          <a:prstGeom prst="rect">
            <a:avLst/>
          </a:prstGeom>
        </p:spPr>
        <p:txBody>
          <a:bodyPr wrap="square">
            <a:spAutoFit/>
          </a:bodyPr>
          <a:lstStyle/>
          <a:p>
            <a:r>
              <a:rPr lang="ja-JP" altLang="en-US" sz="1200" dirty="0" smtClean="0"/>
              <a:t>写真は</a:t>
            </a:r>
            <a:r>
              <a:rPr lang="en-US" altLang="ja-JP" sz="1200" dirty="0" smtClean="0"/>
              <a:t>, </a:t>
            </a:r>
            <a:r>
              <a:rPr lang="en-US" altLang="ja-JP" sz="1200" dirty="0" smtClean="0">
                <a:hlinkClick r:id="rId5"/>
              </a:rPr>
              <a:t>http</a:t>
            </a:r>
            <a:r>
              <a:rPr lang="en-US" altLang="ja-JP" sz="1200" dirty="0">
                <a:hlinkClick r:id="rId5"/>
              </a:rPr>
              <a:t>://www.seppyo.org/tmp/hokkaido/photo/</a:t>
            </a:r>
            <a:r>
              <a:rPr lang="en-US" altLang="ja-JP" sz="1200" dirty="0" smtClean="0">
                <a:hlinkClick r:id="rId5"/>
              </a:rPr>
              <a:t>seaice.html</a:t>
            </a:r>
            <a:r>
              <a:rPr lang="en-US" altLang="ja-JP" sz="1200" dirty="0" smtClean="0"/>
              <a:t> </a:t>
            </a:r>
            <a:r>
              <a:rPr lang="ja-JP" altLang="en-US" sz="1200" dirty="0" smtClean="0"/>
              <a:t>より引用</a:t>
            </a:r>
            <a:endParaRPr lang="ja-JP" altLang="en-US" sz="1200" dirty="0"/>
          </a:p>
        </p:txBody>
      </p:sp>
    </p:spTree>
    <p:extLst>
      <p:ext uri="{BB962C8B-B14F-4D97-AF65-F5344CB8AC3E}">
        <p14:creationId xmlns:p14="http://schemas.microsoft.com/office/powerpoint/2010/main" val="16652321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海氷の</a:t>
            </a:r>
            <a:r>
              <a:rPr lang="ja-JP" altLang="en-US" dirty="0" smtClean="0"/>
              <a:t>特徴</a:t>
            </a:r>
            <a:r>
              <a:rPr lang="ja-JP" altLang="ja-JP" dirty="0" smtClean="0"/>
              <a:t>2</a:t>
            </a:r>
            <a:r>
              <a:rPr lang="en-US" altLang="ja-JP" dirty="0" smtClean="0"/>
              <a:t>:</a:t>
            </a:r>
            <a:r>
              <a:rPr lang="ja-JP" altLang="en-US" dirty="0" smtClean="0"/>
              <a:t> 塩分の熱力学的効果</a:t>
            </a:r>
            <a:endParaRPr kumimoji="1" lang="ja-JP" altLang="en-US" dirty="0"/>
          </a:p>
        </p:txBody>
      </p:sp>
      <p:sp>
        <p:nvSpPr>
          <p:cNvPr id="3" name="コンテンツ プレースホルダー 2"/>
          <p:cNvSpPr>
            <a:spLocks noGrp="1"/>
          </p:cNvSpPr>
          <p:nvPr>
            <p:ph sz="quarter" idx="1"/>
          </p:nvPr>
        </p:nvSpPr>
        <p:spPr/>
        <p:txBody>
          <a:bodyPr/>
          <a:lstStyle/>
          <a:p>
            <a:r>
              <a:rPr lang="ja-JP" altLang="en-US" dirty="0" smtClean="0"/>
              <a:t>海氷の塩分濃度に比例して結氷温度が下がる</a:t>
            </a:r>
            <a:r>
              <a:rPr lang="en-US" altLang="ja-JP" dirty="0" smtClean="0"/>
              <a:t>. </a:t>
            </a:r>
          </a:p>
          <a:p>
            <a:pPr lvl="2"/>
            <a:r>
              <a:rPr kumimoji="1" lang="ja-JP" altLang="en-US" dirty="0" smtClean="0"/>
              <a:t>（例</a:t>
            </a:r>
            <a:r>
              <a:rPr kumimoji="1" lang="en-US" altLang="ja-JP" dirty="0" smtClean="0"/>
              <a:t>) </a:t>
            </a:r>
            <a:r>
              <a:rPr kumimoji="1" lang="ja-JP" altLang="en-US" dirty="0" smtClean="0"/>
              <a:t>極域の海洋の典型的な塩分</a:t>
            </a:r>
            <a:r>
              <a:rPr kumimoji="1" lang="en-US" altLang="ja-JP" dirty="0" smtClean="0"/>
              <a:t>(35 </a:t>
            </a:r>
            <a:r>
              <a:rPr kumimoji="1" lang="en-US" altLang="ja-JP" dirty="0" err="1" smtClean="0"/>
              <a:t>ppt</a:t>
            </a:r>
            <a:r>
              <a:rPr kumimoji="1" lang="en-US" altLang="ja-JP" dirty="0" smtClean="0"/>
              <a:t>)</a:t>
            </a:r>
            <a:r>
              <a:rPr kumimoji="1" lang="ja-JP" altLang="en-US" dirty="0" smtClean="0"/>
              <a:t>に対して</a:t>
            </a:r>
            <a:r>
              <a:rPr kumimoji="1" lang="en-US" altLang="ja-JP" dirty="0" smtClean="0"/>
              <a:t>, </a:t>
            </a:r>
            <a:r>
              <a:rPr kumimoji="1" lang="ja-JP" altLang="en-US" dirty="0" smtClean="0"/>
              <a:t>氷点は約</a:t>
            </a:r>
            <a:r>
              <a:rPr kumimoji="1" lang="en-US" altLang="ja-JP" dirty="0" smtClean="0"/>
              <a:t> -1.9 </a:t>
            </a:r>
            <a:r>
              <a:rPr kumimoji="1" lang="ja-JP" altLang="en-US" dirty="0" smtClean="0"/>
              <a:t>度</a:t>
            </a:r>
            <a:endParaRPr kumimoji="1" lang="en-US" altLang="ja-JP" dirty="0" smtClean="0"/>
          </a:p>
          <a:p>
            <a:r>
              <a:rPr kumimoji="1" lang="ja-JP" altLang="en-US" dirty="0" smtClean="0"/>
              <a:t>海氷内部に取り残された</a:t>
            </a:r>
            <a:r>
              <a:rPr kumimoji="1" lang="en-US" altLang="ja-JP" dirty="0" smtClean="0"/>
              <a:t>, </a:t>
            </a:r>
            <a:r>
              <a:rPr kumimoji="1" lang="ja-JP" altLang="en-US" dirty="0" smtClean="0"/>
              <a:t>濃縮された海水</a:t>
            </a:r>
            <a:r>
              <a:rPr lang="en-US" altLang="ja-JP" dirty="0" smtClean="0"/>
              <a:t>(</a:t>
            </a:r>
            <a:r>
              <a:rPr lang="ja-JP" altLang="en-US" dirty="0" smtClean="0"/>
              <a:t>ブライン</a:t>
            </a:r>
            <a:r>
              <a:rPr lang="en-US" altLang="ja-JP" dirty="0" smtClean="0"/>
              <a:t>)</a:t>
            </a:r>
            <a:r>
              <a:rPr lang="ja-JP" altLang="en-US" dirty="0" smtClean="0"/>
              <a:t>は</a:t>
            </a:r>
            <a:r>
              <a:rPr lang="en-US" altLang="ja-JP" dirty="0" smtClean="0"/>
              <a:t>, </a:t>
            </a:r>
            <a:r>
              <a:rPr lang="ja-JP" altLang="en-US" dirty="0" smtClean="0"/>
              <a:t>海氷の熱容量を純粋な固体氷より大きくする</a:t>
            </a:r>
            <a:r>
              <a:rPr lang="en-US" altLang="ja-JP" dirty="0" smtClean="0"/>
              <a:t>. </a:t>
            </a:r>
            <a:endParaRPr kumimoji="1" lang="en-US" altLang="ja-JP" dirty="0" smtClean="0"/>
          </a:p>
          <a:p>
            <a:pPr lvl="1"/>
            <a:endParaRPr kumimoji="1" lang="en-US" altLang="ja-JP" dirty="0" smtClean="0"/>
          </a:p>
          <a:p>
            <a:pPr lvl="1"/>
            <a:endParaRPr kumimoji="1" lang="en-US" altLang="ja-JP" dirty="0" smtClean="0"/>
          </a:p>
          <a:p>
            <a:pPr lvl="1"/>
            <a:endParaRPr kumimoji="1" lang="en-US" altLang="ja-JP" dirty="0" smtClean="0"/>
          </a:p>
          <a:p>
            <a:pPr lvl="1"/>
            <a:endParaRPr kumimoji="1" lang="ja-JP" altLang="en-US" dirty="0"/>
          </a:p>
        </p:txBody>
      </p:sp>
      <p:pic>
        <p:nvPicPr>
          <p:cNvPr id="4" name="図 3"/>
          <p:cNvPicPr>
            <a:picLocks noChangeAspect="1"/>
          </p:cNvPicPr>
          <p:nvPr/>
        </p:nvPicPr>
        <p:blipFill>
          <a:blip r:embed="rId3"/>
          <a:stretch>
            <a:fillRect/>
          </a:stretch>
        </p:blipFill>
        <p:spPr>
          <a:xfrm>
            <a:off x="5432199" y="3902022"/>
            <a:ext cx="1529875" cy="2655300"/>
          </a:xfrm>
          <a:prstGeom prst="rect">
            <a:avLst/>
          </a:prstGeom>
        </p:spPr>
      </p:pic>
      <p:sp>
        <p:nvSpPr>
          <p:cNvPr id="6" name="正方形/長方形 5"/>
          <p:cNvSpPr/>
          <p:nvPr/>
        </p:nvSpPr>
        <p:spPr>
          <a:xfrm>
            <a:off x="2356787" y="5849436"/>
            <a:ext cx="2932888" cy="892552"/>
          </a:xfrm>
          <a:prstGeom prst="rect">
            <a:avLst/>
          </a:prstGeom>
        </p:spPr>
        <p:txBody>
          <a:bodyPr wrap="square">
            <a:spAutoFit/>
          </a:bodyPr>
          <a:lstStyle/>
          <a:p>
            <a:r>
              <a:rPr kumimoji="1" lang="ja-JP" altLang="en-US" sz="1600" dirty="0" smtClean="0"/>
              <a:t>ブラインポケット</a:t>
            </a:r>
            <a:endParaRPr kumimoji="1" lang="en-US" altLang="ja-JP" sz="1600" dirty="0" smtClean="0"/>
          </a:p>
          <a:p>
            <a:r>
              <a:rPr kumimoji="1" lang="ja-JP" altLang="en-US" sz="1200" dirty="0" smtClean="0"/>
              <a:t>図</a:t>
            </a:r>
            <a:r>
              <a:rPr kumimoji="1" lang="ja-JP" altLang="en-US" sz="1200" dirty="0"/>
              <a:t>は</a:t>
            </a:r>
            <a:r>
              <a:rPr kumimoji="1" lang="en-US" altLang="ja-JP" sz="1200" dirty="0"/>
              <a:t> NSIDC </a:t>
            </a:r>
            <a:r>
              <a:rPr kumimoji="1" lang="ja-JP" altLang="en-US" sz="1200" dirty="0"/>
              <a:t>の</a:t>
            </a:r>
            <a:r>
              <a:rPr kumimoji="1" lang="en-US" altLang="ja-JP" sz="1200" dirty="0"/>
              <a:t> </a:t>
            </a:r>
            <a:r>
              <a:rPr lang="en-US" altLang="ja-JP" sz="1200" dirty="0"/>
              <a:t>All About Sea Ice(http://</a:t>
            </a:r>
            <a:r>
              <a:rPr lang="en-US" altLang="ja-JP" sz="1200" dirty="0" err="1"/>
              <a:t>nsidc.org</a:t>
            </a:r>
            <a:r>
              <a:rPr lang="en-US" altLang="ja-JP" sz="1200" dirty="0"/>
              <a:t>/</a:t>
            </a:r>
            <a:r>
              <a:rPr lang="en-US" altLang="ja-JP" sz="1200" dirty="0" err="1"/>
              <a:t>cryosphere</a:t>
            </a:r>
            <a:r>
              <a:rPr lang="en-US" altLang="ja-JP" sz="1200" dirty="0"/>
              <a:t>/</a:t>
            </a:r>
            <a:r>
              <a:rPr lang="en-US" altLang="ja-JP" sz="1200" dirty="0" err="1"/>
              <a:t>seaice</a:t>
            </a:r>
            <a:r>
              <a:rPr lang="en-US" altLang="ja-JP" sz="1200" dirty="0"/>
              <a:t>/)</a:t>
            </a:r>
            <a:r>
              <a:rPr lang="ja-JP" altLang="en-US" sz="1200" dirty="0"/>
              <a:t>より</a:t>
            </a:r>
            <a:r>
              <a:rPr lang="ja-JP" altLang="en-US" sz="1200" dirty="0" smtClean="0"/>
              <a:t>引用</a:t>
            </a:r>
            <a:r>
              <a:rPr lang="en-US" altLang="ja-JP" sz="1200" dirty="0" smtClean="0"/>
              <a:t>.</a:t>
            </a:r>
          </a:p>
          <a:p>
            <a:endParaRPr kumimoji="1" lang="ja-JP" altLang="en-US" sz="1200" dirty="0"/>
          </a:p>
        </p:txBody>
      </p:sp>
      <p:cxnSp>
        <p:nvCxnSpPr>
          <p:cNvPr id="8" name="直線矢印コネクタ 7"/>
          <p:cNvCxnSpPr/>
          <p:nvPr/>
        </p:nvCxnSpPr>
        <p:spPr>
          <a:xfrm>
            <a:off x="5432199" y="6717239"/>
            <a:ext cx="1529875"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7057263" y="6488668"/>
            <a:ext cx="680849" cy="369332"/>
          </a:xfrm>
          <a:prstGeom prst="rect">
            <a:avLst/>
          </a:prstGeom>
          <a:noFill/>
        </p:spPr>
        <p:txBody>
          <a:bodyPr wrap="square" rtlCol="0">
            <a:spAutoFit/>
          </a:bodyPr>
          <a:lstStyle/>
          <a:p>
            <a:r>
              <a:rPr kumimoji="1" lang="en-US" altLang="ja-JP" dirty="0" smtClean="0"/>
              <a:t>5mm</a:t>
            </a:r>
            <a:endParaRPr kumimoji="1" lang="ja-JP" altLang="en-US" dirty="0"/>
          </a:p>
        </p:txBody>
      </p:sp>
    </p:spTree>
    <p:extLst>
      <p:ext uri="{BB962C8B-B14F-4D97-AF65-F5344CB8AC3E}">
        <p14:creationId xmlns:p14="http://schemas.microsoft.com/office/powerpoint/2010/main" val="26604446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海氷の</a:t>
            </a:r>
            <a:r>
              <a:rPr lang="ja-JP" altLang="en-US" dirty="0" smtClean="0"/>
              <a:t>特徴</a:t>
            </a:r>
            <a:r>
              <a:rPr lang="en-US" altLang="ja-JP" dirty="0"/>
              <a:t>3</a:t>
            </a:r>
            <a:r>
              <a:rPr lang="en-US" altLang="ja-JP" dirty="0" smtClean="0"/>
              <a:t>:</a:t>
            </a:r>
            <a:r>
              <a:rPr lang="ja-JP" altLang="en-US" dirty="0" smtClean="0"/>
              <a:t> 海氷のすき間</a:t>
            </a:r>
            <a:endParaRPr kumimoji="1" lang="ja-JP" altLang="en-US" dirty="0"/>
          </a:p>
        </p:txBody>
      </p:sp>
      <p:sp>
        <p:nvSpPr>
          <p:cNvPr id="3" name="コンテンツ プレースホルダー 2"/>
          <p:cNvSpPr>
            <a:spLocks noGrp="1"/>
          </p:cNvSpPr>
          <p:nvPr>
            <p:ph sz="quarter" idx="1"/>
          </p:nvPr>
        </p:nvSpPr>
        <p:spPr>
          <a:xfrm>
            <a:off x="612648" y="4412689"/>
            <a:ext cx="8330826" cy="2298258"/>
          </a:xfrm>
        </p:spPr>
        <p:txBody>
          <a:bodyPr>
            <a:normAutofit/>
          </a:bodyPr>
          <a:lstStyle/>
          <a:p>
            <a:pPr lvl="1"/>
            <a:r>
              <a:rPr kumimoji="1" lang="ja-JP" altLang="en-US" dirty="0" smtClean="0"/>
              <a:t>リード</a:t>
            </a:r>
            <a:r>
              <a:rPr kumimoji="1" lang="en-US" altLang="ja-JP" dirty="0" smtClean="0"/>
              <a:t>: </a:t>
            </a:r>
            <a:r>
              <a:rPr lang="ja-JP" altLang="en-US" dirty="0" smtClean="0"/>
              <a:t>直線状の海氷のすき間</a:t>
            </a:r>
            <a:endParaRPr lang="en-US" altLang="ja-JP" dirty="0" smtClean="0"/>
          </a:p>
          <a:p>
            <a:pPr lvl="1"/>
            <a:r>
              <a:rPr lang="ja-JP" altLang="en-US" dirty="0" smtClean="0"/>
              <a:t>氷湖</a:t>
            </a:r>
            <a:r>
              <a:rPr lang="en-US" altLang="ja-JP" dirty="0" smtClean="0"/>
              <a:t>: </a:t>
            </a:r>
            <a:r>
              <a:rPr lang="ja-JP" altLang="en-US" dirty="0" smtClean="0"/>
              <a:t>リードより大きい開水域</a:t>
            </a:r>
            <a:endParaRPr lang="en-US" altLang="ja-JP" dirty="0" smtClean="0"/>
          </a:p>
          <a:p>
            <a:pPr lvl="1"/>
            <a:r>
              <a:rPr lang="en-US" altLang="ja-JP" dirty="0" smtClean="0"/>
              <a:t> </a:t>
            </a:r>
            <a:r>
              <a:rPr lang="ja-JP" altLang="en-US" dirty="0" smtClean="0"/>
              <a:t>海氷のすき間の特徴</a:t>
            </a:r>
            <a:endParaRPr lang="en-US" altLang="ja-JP" dirty="0" smtClean="0"/>
          </a:p>
          <a:p>
            <a:pPr lvl="2"/>
            <a:r>
              <a:rPr lang="ja-JP" altLang="en-US" dirty="0" smtClean="0"/>
              <a:t>アルベドが小さい</a:t>
            </a:r>
            <a:endParaRPr lang="en-US" altLang="ja-JP" dirty="0" smtClean="0"/>
          </a:p>
          <a:p>
            <a:pPr lvl="2"/>
            <a:r>
              <a:rPr lang="ja-JP" altLang="en-US" dirty="0" smtClean="0"/>
              <a:t>大気海洋間の熱交換が効率的に行われる場所</a:t>
            </a:r>
            <a:r>
              <a:rPr lang="en-US" altLang="ja-JP" dirty="0" smtClean="0"/>
              <a:t>(</a:t>
            </a:r>
            <a:r>
              <a:rPr lang="ja-JP" altLang="en-US" dirty="0"/>
              <a:t>特に</a:t>
            </a:r>
            <a:r>
              <a:rPr lang="ja-JP" altLang="en-US" dirty="0" smtClean="0"/>
              <a:t>冬季</a:t>
            </a:r>
            <a:r>
              <a:rPr lang="en-US" altLang="ja-JP" dirty="0" smtClean="0"/>
              <a:t>)</a:t>
            </a:r>
          </a:p>
          <a:p>
            <a:pPr lvl="2"/>
            <a:endParaRPr lang="en-US" altLang="ja-JP" dirty="0" smtClean="0"/>
          </a:p>
          <a:p>
            <a:pPr lvl="2"/>
            <a:endParaRPr kumimoji="1" lang="ja-JP" altLang="en-US" dirty="0"/>
          </a:p>
        </p:txBody>
      </p:sp>
      <p:sp>
        <p:nvSpPr>
          <p:cNvPr id="4" name="正方形/長方形 3"/>
          <p:cNvSpPr/>
          <p:nvPr/>
        </p:nvSpPr>
        <p:spPr>
          <a:xfrm>
            <a:off x="704305" y="3681605"/>
            <a:ext cx="3223669" cy="830997"/>
          </a:xfrm>
          <a:prstGeom prst="rect">
            <a:avLst/>
          </a:prstGeom>
        </p:spPr>
        <p:txBody>
          <a:bodyPr wrap="square">
            <a:spAutoFit/>
          </a:bodyPr>
          <a:lstStyle/>
          <a:p>
            <a:pPr algn="ctr"/>
            <a:r>
              <a:rPr lang="ja-JP" altLang="en-US" dirty="0" smtClean="0"/>
              <a:t>リード</a:t>
            </a:r>
            <a:endParaRPr lang="en-US" altLang="ja-JP" dirty="0" smtClean="0"/>
          </a:p>
          <a:p>
            <a:r>
              <a:rPr lang="en-US" altLang="ja-JP" sz="1000" dirty="0" smtClean="0"/>
              <a:t>(http</a:t>
            </a:r>
            <a:r>
              <a:rPr lang="en-US" altLang="ja-JP" sz="1000" dirty="0"/>
              <a:t>://</a:t>
            </a:r>
            <a:r>
              <a:rPr lang="en-US" altLang="ja-JP" sz="1000" dirty="0" err="1"/>
              <a:t>www.flickr.com</a:t>
            </a:r>
            <a:r>
              <a:rPr lang="en-US" altLang="ja-JP" sz="1000" dirty="0"/>
              <a:t>/photos/60352887@N00/458892428/ </a:t>
            </a:r>
            <a:r>
              <a:rPr lang="en-US" altLang="ja-JP" sz="1000" dirty="0" smtClean="0"/>
              <a:t>Sea ice near coast of Labrador)</a:t>
            </a:r>
            <a:endParaRPr lang="ja-JP" altLang="en-US" sz="1000" dirty="0"/>
          </a:p>
        </p:txBody>
      </p:sp>
      <p:pic>
        <p:nvPicPr>
          <p:cNvPr id="6" name="図 5"/>
          <p:cNvPicPr>
            <a:picLocks noChangeAspect="1"/>
          </p:cNvPicPr>
          <p:nvPr/>
        </p:nvPicPr>
        <p:blipFill>
          <a:blip r:embed="rId3"/>
          <a:stretch>
            <a:fillRect/>
          </a:stretch>
        </p:blipFill>
        <p:spPr>
          <a:xfrm>
            <a:off x="704306" y="1543578"/>
            <a:ext cx="3223669" cy="2190403"/>
          </a:xfrm>
          <a:prstGeom prst="rect">
            <a:avLst/>
          </a:prstGeom>
        </p:spPr>
      </p:pic>
      <p:pic>
        <p:nvPicPr>
          <p:cNvPr id="7" name="図 6"/>
          <p:cNvPicPr>
            <a:picLocks noChangeAspect="1"/>
          </p:cNvPicPr>
          <p:nvPr/>
        </p:nvPicPr>
        <p:blipFill>
          <a:blip r:embed="rId4"/>
          <a:stretch>
            <a:fillRect/>
          </a:stretch>
        </p:blipFill>
        <p:spPr>
          <a:xfrm>
            <a:off x="4975437" y="1543578"/>
            <a:ext cx="2068734" cy="2801016"/>
          </a:xfrm>
          <a:prstGeom prst="rect">
            <a:avLst/>
          </a:prstGeom>
        </p:spPr>
      </p:pic>
      <p:sp>
        <p:nvSpPr>
          <p:cNvPr id="8" name="テキスト ボックス 7"/>
          <p:cNvSpPr txBox="1"/>
          <p:nvPr/>
        </p:nvSpPr>
        <p:spPr>
          <a:xfrm>
            <a:off x="7205579" y="1872447"/>
            <a:ext cx="1938421" cy="1800493"/>
          </a:xfrm>
          <a:prstGeom prst="rect">
            <a:avLst/>
          </a:prstGeom>
          <a:noFill/>
        </p:spPr>
        <p:txBody>
          <a:bodyPr wrap="square" rtlCol="0">
            <a:spAutoFit/>
          </a:bodyPr>
          <a:lstStyle/>
          <a:p>
            <a:r>
              <a:rPr kumimoji="1" lang="ja-JP" altLang="en-US" dirty="0" smtClean="0"/>
              <a:t>開水域が再び結氷する様子</a:t>
            </a:r>
            <a:r>
              <a:rPr kumimoji="1" lang="en-US" altLang="ja-JP" dirty="0" smtClean="0"/>
              <a:t>(</a:t>
            </a:r>
            <a:r>
              <a:rPr kumimoji="1" lang="ja-JP" altLang="en-US" dirty="0" smtClean="0"/>
              <a:t>白みがっかた青色の部分</a:t>
            </a:r>
            <a:r>
              <a:rPr kumimoji="1" lang="en-US" altLang="ja-JP" dirty="0" smtClean="0"/>
              <a:t>)</a:t>
            </a:r>
          </a:p>
          <a:p>
            <a:r>
              <a:rPr kumimoji="1" lang="en-US" altLang="ja-JP" sz="1050" dirty="0"/>
              <a:t>(http://</a:t>
            </a:r>
            <a:r>
              <a:rPr kumimoji="1" lang="en-US" altLang="ja-JP" sz="1050" dirty="0" err="1"/>
              <a:t>commons.wikimedia.org</a:t>
            </a:r>
            <a:r>
              <a:rPr kumimoji="1" lang="en-US" altLang="ja-JP" sz="1050" dirty="0"/>
              <a:t>/wiki/</a:t>
            </a:r>
            <a:r>
              <a:rPr kumimoji="1" lang="en-US" altLang="ja-JP" sz="1050" dirty="0" err="1" smtClean="0"/>
              <a:t>File:Chukchi_Sea.JPG</a:t>
            </a:r>
            <a:r>
              <a:rPr kumimoji="1" lang="en-US" altLang="ja-JP" sz="1050" dirty="0" smtClean="0"/>
              <a:t>)</a:t>
            </a:r>
          </a:p>
          <a:p>
            <a:endParaRPr kumimoji="1" lang="en-US" altLang="ja-JP" dirty="0"/>
          </a:p>
        </p:txBody>
      </p:sp>
    </p:spTree>
    <p:extLst>
      <p:ext uri="{BB962C8B-B14F-4D97-AF65-F5344CB8AC3E}">
        <p14:creationId xmlns:p14="http://schemas.microsoft.com/office/powerpoint/2010/main" val="38781062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地球</a:t>
            </a:r>
            <a:r>
              <a:rPr lang="en-US" altLang="en-US" dirty="0" smtClean="0"/>
              <a:t>の極域に存在する</a:t>
            </a:r>
            <a:r>
              <a:rPr kumimoji="1" lang="ja-JP" altLang="en-US" dirty="0" smtClean="0"/>
              <a:t>海氷</a:t>
            </a:r>
            <a:endParaRPr kumimoji="1" lang="ja-JP" altLang="en-US" dirty="0"/>
          </a:p>
        </p:txBody>
      </p:sp>
      <p:pic>
        <p:nvPicPr>
          <p:cNvPr id="8" name="図 7"/>
          <p:cNvPicPr>
            <a:picLocks noChangeAspect="1"/>
          </p:cNvPicPr>
          <p:nvPr/>
        </p:nvPicPr>
        <p:blipFill>
          <a:blip r:embed="rId3"/>
          <a:stretch>
            <a:fillRect/>
          </a:stretch>
        </p:blipFill>
        <p:spPr>
          <a:xfrm>
            <a:off x="1" y="1736837"/>
            <a:ext cx="3796770" cy="3653642"/>
          </a:xfrm>
          <a:prstGeom prst="rect">
            <a:avLst/>
          </a:prstGeom>
        </p:spPr>
      </p:pic>
      <p:sp>
        <p:nvSpPr>
          <p:cNvPr id="9" name="テキスト ボックス 8"/>
          <p:cNvSpPr txBox="1"/>
          <p:nvPr/>
        </p:nvSpPr>
        <p:spPr>
          <a:xfrm>
            <a:off x="481914" y="5726668"/>
            <a:ext cx="3629565" cy="738664"/>
          </a:xfrm>
          <a:prstGeom prst="rect">
            <a:avLst/>
          </a:prstGeom>
          <a:noFill/>
        </p:spPr>
        <p:txBody>
          <a:bodyPr wrap="square" rtlCol="0">
            <a:spAutoFit/>
          </a:bodyPr>
          <a:lstStyle/>
          <a:p>
            <a:r>
              <a:rPr kumimoji="1" lang="ja-JP" altLang="en-US" dirty="0" smtClean="0"/>
              <a:t>北極</a:t>
            </a:r>
            <a:r>
              <a:rPr kumimoji="1" lang="en-US" altLang="ja-JP" dirty="0" smtClean="0"/>
              <a:t>, </a:t>
            </a:r>
            <a:r>
              <a:rPr kumimoji="1" lang="ja-JP" altLang="en-US" dirty="0" smtClean="0"/>
              <a:t>南極域における海氷の被覆</a:t>
            </a:r>
            <a:r>
              <a:rPr kumimoji="1" lang="en-US" altLang="ja-JP" dirty="0" smtClean="0"/>
              <a:t>. </a:t>
            </a:r>
          </a:p>
          <a:p>
            <a:r>
              <a:rPr kumimoji="1" lang="ja-JP" altLang="en-US" sz="1200" dirty="0" smtClean="0"/>
              <a:t>図は</a:t>
            </a:r>
            <a:r>
              <a:rPr kumimoji="1" lang="en-US" altLang="ja-JP" sz="1200" dirty="0" smtClean="0"/>
              <a:t> NSIDC </a:t>
            </a:r>
            <a:r>
              <a:rPr kumimoji="1" lang="ja-JP" altLang="en-US" sz="1200" dirty="0" smtClean="0"/>
              <a:t>の</a:t>
            </a:r>
            <a:r>
              <a:rPr kumimoji="1" lang="en-US" altLang="ja-JP" sz="1200" dirty="0" smtClean="0"/>
              <a:t> </a:t>
            </a:r>
            <a:r>
              <a:rPr lang="en-US" altLang="ja-JP" sz="1200" dirty="0" smtClean="0"/>
              <a:t>All </a:t>
            </a:r>
            <a:r>
              <a:rPr lang="en-US" altLang="ja-JP" sz="1200" dirty="0"/>
              <a:t>About Sea </a:t>
            </a:r>
            <a:r>
              <a:rPr lang="en-US" altLang="ja-JP" sz="1200" dirty="0" smtClean="0"/>
              <a:t>Ice</a:t>
            </a:r>
            <a:r>
              <a:rPr lang="en-US" altLang="ja-JP" sz="1200" dirty="0"/>
              <a:t>(http://</a:t>
            </a:r>
            <a:r>
              <a:rPr lang="en-US" altLang="ja-JP" sz="1200" dirty="0" err="1"/>
              <a:t>nsidc.org</a:t>
            </a:r>
            <a:r>
              <a:rPr lang="en-US" altLang="ja-JP" sz="1200" dirty="0"/>
              <a:t>/</a:t>
            </a:r>
            <a:r>
              <a:rPr lang="en-US" altLang="ja-JP" sz="1200" dirty="0" err="1"/>
              <a:t>cryosphere</a:t>
            </a:r>
            <a:r>
              <a:rPr lang="en-US" altLang="ja-JP" sz="1200" dirty="0"/>
              <a:t>/</a:t>
            </a:r>
            <a:r>
              <a:rPr lang="en-US" altLang="ja-JP" sz="1200" dirty="0" err="1"/>
              <a:t>seaice</a:t>
            </a:r>
            <a:r>
              <a:rPr lang="en-US" altLang="ja-JP" sz="1200" dirty="0" smtClean="0"/>
              <a:t>/)</a:t>
            </a:r>
            <a:r>
              <a:rPr lang="ja-JP" altLang="en-US" sz="1200" dirty="0" smtClean="0"/>
              <a:t>より引用</a:t>
            </a:r>
            <a:endParaRPr kumimoji="1" lang="ja-JP" altLang="en-US" sz="1200" dirty="0"/>
          </a:p>
        </p:txBody>
      </p:sp>
      <p:graphicFrame>
        <p:nvGraphicFramePr>
          <p:cNvPr id="15" name="コンテンツ プレースホルダー 14"/>
          <p:cNvGraphicFramePr>
            <a:graphicFrameLocks noGrp="1"/>
          </p:cNvGraphicFramePr>
          <p:nvPr>
            <p:ph sz="quarter" idx="1"/>
            <p:extLst>
              <p:ext uri="{D42A27DB-BD31-4B8C-83A1-F6EECF244321}">
                <p14:modId xmlns:p14="http://schemas.microsoft.com/office/powerpoint/2010/main" val="4140559355"/>
              </p:ext>
            </p:extLst>
          </p:nvPr>
        </p:nvGraphicFramePr>
        <p:xfrm>
          <a:off x="3904862" y="1777368"/>
          <a:ext cx="5063988" cy="3185903"/>
        </p:xfrm>
        <a:graphic>
          <a:graphicData uri="http://schemas.openxmlformats.org/drawingml/2006/table">
            <a:tbl>
              <a:tblPr firstRow="1" bandRow="1">
                <a:tableStyleId>{5C22544A-7EE6-4342-B048-85BDC9FD1C3A}</a:tableStyleId>
              </a:tblPr>
              <a:tblGrid>
                <a:gridCol w="1621397"/>
                <a:gridCol w="1754595"/>
                <a:gridCol w="1687996"/>
              </a:tblGrid>
              <a:tr h="424758">
                <a:tc>
                  <a:txBody>
                    <a:bodyPr/>
                    <a:lstStyle/>
                    <a:p>
                      <a:endParaRPr kumimoji="1" lang="ja-JP" altLang="en-US" dirty="0"/>
                    </a:p>
                  </a:txBody>
                  <a:tcPr/>
                </a:tc>
                <a:tc>
                  <a:txBody>
                    <a:bodyPr/>
                    <a:lstStyle/>
                    <a:p>
                      <a:r>
                        <a:rPr kumimoji="1" lang="ja-JP" altLang="en-US" dirty="0" smtClean="0"/>
                        <a:t>北極域</a:t>
                      </a:r>
                      <a:endParaRPr kumimoji="1" lang="ja-JP" altLang="en-US" dirty="0"/>
                    </a:p>
                  </a:txBody>
                  <a:tcPr/>
                </a:tc>
                <a:tc>
                  <a:txBody>
                    <a:bodyPr/>
                    <a:lstStyle/>
                    <a:p>
                      <a:r>
                        <a:rPr kumimoji="1" lang="ja-JP" altLang="en-US" dirty="0" smtClean="0"/>
                        <a:t>南極域</a:t>
                      </a:r>
                      <a:endParaRPr kumimoji="1" lang="ja-JP" altLang="en-US" dirty="0"/>
                    </a:p>
                  </a:txBody>
                  <a:tcPr/>
                </a:tc>
              </a:tr>
              <a:tr h="405298">
                <a:tc>
                  <a:txBody>
                    <a:bodyPr/>
                    <a:lstStyle/>
                    <a:p>
                      <a:r>
                        <a:rPr kumimoji="1" lang="ja-JP" altLang="en-US" dirty="0" smtClean="0"/>
                        <a:t>平均最大面積</a:t>
                      </a:r>
                      <a:endParaRPr kumimoji="1" lang="ja-JP" altLang="en-US" dirty="0"/>
                    </a:p>
                  </a:txBody>
                  <a:tcPr/>
                </a:tc>
                <a:tc>
                  <a:txBody>
                    <a:bodyPr/>
                    <a:lstStyle/>
                    <a:p>
                      <a:r>
                        <a:rPr kumimoji="1" lang="en-US" altLang="ja-JP" dirty="0" smtClean="0"/>
                        <a:t>1.5x10</a:t>
                      </a:r>
                      <a:r>
                        <a:rPr kumimoji="1" lang="en-US" altLang="ja-JP" sz="1800" baseline="30000" dirty="0" smtClean="0"/>
                        <a:t>7 </a:t>
                      </a:r>
                      <a:r>
                        <a:rPr kumimoji="1" lang="en-US" altLang="ja-JP" sz="1800" baseline="0" dirty="0" smtClean="0"/>
                        <a:t>km</a:t>
                      </a:r>
                      <a:r>
                        <a:rPr kumimoji="1" lang="en-US" altLang="ja-JP" sz="1800" baseline="30000" dirty="0" smtClean="0"/>
                        <a:t>2</a:t>
                      </a:r>
                      <a:endParaRPr kumimoji="1" lang="ja-JP" altLang="en-US" baseline="30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1.8x10</a:t>
                      </a:r>
                      <a:r>
                        <a:rPr kumimoji="1" lang="en-US" altLang="ja-JP" sz="1800" baseline="30000" dirty="0" smtClean="0"/>
                        <a:t>7 </a:t>
                      </a:r>
                      <a:r>
                        <a:rPr kumimoji="1" lang="en-US" altLang="ja-JP" sz="1800" baseline="0" dirty="0" smtClean="0"/>
                        <a:t>km</a:t>
                      </a:r>
                      <a:r>
                        <a:rPr kumimoji="1" lang="en-US" altLang="ja-JP" sz="1800" baseline="30000" dirty="0" smtClean="0"/>
                        <a:t>2</a:t>
                      </a:r>
                      <a:endParaRPr kumimoji="1" lang="ja-JP" altLang="en-US" baseline="30000" dirty="0" smtClean="0"/>
                    </a:p>
                  </a:txBody>
                  <a:tcPr/>
                </a:tc>
              </a:tr>
              <a:tr h="472849">
                <a:tc>
                  <a:txBody>
                    <a:bodyPr/>
                    <a:lstStyle/>
                    <a:p>
                      <a:r>
                        <a:rPr kumimoji="1" lang="ja-JP" altLang="en-US" dirty="0" smtClean="0"/>
                        <a:t>平均最小面積</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0.7x10</a:t>
                      </a:r>
                      <a:r>
                        <a:rPr kumimoji="1" lang="en-US" altLang="ja-JP" sz="1800" baseline="30000" dirty="0" smtClean="0"/>
                        <a:t>7 </a:t>
                      </a:r>
                      <a:r>
                        <a:rPr kumimoji="1" lang="en-US" altLang="ja-JP" sz="1800" baseline="0" dirty="0" smtClean="0"/>
                        <a:t>km</a:t>
                      </a:r>
                      <a:r>
                        <a:rPr kumimoji="1" lang="en-US" altLang="ja-JP" sz="1800" baseline="30000" dirty="0" smtClean="0"/>
                        <a:t>2</a:t>
                      </a:r>
                      <a:endParaRPr kumimoji="1" lang="ja-JP" altLang="en-US" baseline="30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0.3x10</a:t>
                      </a:r>
                      <a:r>
                        <a:rPr kumimoji="1" lang="en-US" altLang="ja-JP" sz="1800" baseline="30000" dirty="0" smtClean="0"/>
                        <a:t>7 </a:t>
                      </a:r>
                      <a:r>
                        <a:rPr kumimoji="1" lang="en-US" altLang="ja-JP" sz="1800" baseline="0" dirty="0" smtClean="0"/>
                        <a:t>km</a:t>
                      </a:r>
                      <a:r>
                        <a:rPr kumimoji="1" lang="en-US" altLang="ja-JP" sz="1800" baseline="30000" dirty="0" smtClean="0"/>
                        <a:t>2</a:t>
                      </a:r>
                      <a:endParaRPr kumimoji="1" lang="ja-JP" altLang="en-US" baseline="30000" dirty="0" smtClean="0"/>
                    </a:p>
                  </a:txBody>
                  <a:tcPr/>
                </a:tc>
              </a:tr>
              <a:tr h="621459">
                <a:tc>
                  <a:txBody>
                    <a:bodyPr/>
                    <a:lstStyle/>
                    <a:p>
                      <a:r>
                        <a:rPr kumimoji="1" lang="ja-JP" altLang="en-US" dirty="0" smtClean="0"/>
                        <a:t>典型的な厚さ</a:t>
                      </a:r>
                      <a:endParaRPr kumimoji="1" lang="ja-JP" altLang="en-US" dirty="0"/>
                    </a:p>
                  </a:txBody>
                  <a:tcPr/>
                </a:tc>
                <a:tc>
                  <a:txBody>
                    <a:bodyPr/>
                    <a:lstStyle/>
                    <a:p>
                      <a:r>
                        <a:rPr kumimoji="1" lang="en-US" altLang="ja-JP" dirty="0" smtClean="0"/>
                        <a:t>2m</a:t>
                      </a:r>
                      <a:endParaRPr kumimoji="1" lang="ja-JP" altLang="en-US" dirty="0"/>
                    </a:p>
                  </a:txBody>
                  <a:tcPr/>
                </a:tc>
                <a:tc>
                  <a:txBody>
                    <a:bodyPr/>
                    <a:lstStyle/>
                    <a:p>
                      <a:r>
                        <a:rPr kumimoji="1" lang="en-US" altLang="ja-JP" dirty="0" smtClean="0"/>
                        <a:t>1 m</a:t>
                      </a:r>
                      <a:endParaRPr kumimoji="1" lang="ja-JP" altLang="en-US" dirty="0"/>
                    </a:p>
                  </a:txBody>
                  <a:tcPr/>
                </a:tc>
              </a:tr>
              <a:tr h="621459">
                <a:tc>
                  <a:txBody>
                    <a:bodyPr/>
                    <a:lstStyle/>
                    <a:p>
                      <a:r>
                        <a:rPr kumimoji="1" lang="ja-JP" altLang="en-US" dirty="0" smtClean="0"/>
                        <a:t>地理的分布</a:t>
                      </a:r>
                      <a:endParaRPr kumimoji="1" lang="ja-JP" altLang="en-US" dirty="0"/>
                    </a:p>
                  </a:txBody>
                  <a:tcPr/>
                </a:tc>
                <a:tc>
                  <a:txBody>
                    <a:bodyPr/>
                    <a:lstStyle/>
                    <a:p>
                      <a:r>
                        <a:rPr kumimoji="1" lang="ja-JP" altLang="en-US" dirty="0" smtClean="0"/>
                        <a:t>非軸対称的</a:t>
                      </a:r>
                      <a:endParaRPr kumimoji="1" lang="en-US" altLang="ja-JP" dirty="0" smtClean="0"/>
                    </a:p>
                  </a:txBody>
                  <a:tcPr/>
                </a:tc>
                <a:tc>
                  <a:txBody>
                    <a:bodyPr/>
                    <a:lstStyle/>
                    <a:p>
                      <a:r>
                        <a:rPr kumimoji="1" lang="ja-JP" altLang="en-US" dirty="0" smtClean="0"/>
                        <a:t>軸対称的</a:t>
                      </a:r>
                      <a:endParaRPr kumimoji="1" lang="ja-JP" altLang="en-US" dirty="0"/>
                    </a:p>
                  </a:txBody>
                  <a:tcPr/>
                </a:tc>
              </a:tr>
              <a:tr h="621459">
                <a:tc>
                  <a:txBody>
                    <a:bodyPr/>
                    <a:lstStyle/>
                    <a:p>
                      <a:r>
                        <a:rPr kumimoji="1" lang="ja-JP" altLang="en-US" dirty="0" smtClean="0"/>
                        <a:t>傾向</a:t>
                      </a:r>
                      <a:r>
                        <a:rPr kumimoji="1" lang="en-US" altLang="ja-JP" dirty="0" smtClean="0"/>
                        <a:t>(1978-2008)</a:t>
                      </a:r>
                      <a:endParaRPr kumimoji="1" lang="ja-JP" altLang="en-US" dirty="0"/>
                    </a:p>
                  </a:txBody>
                  <a:tcPr/>
                </a:tc>
                <a:tc>
                  <a:txBody>
                    <a:bodyPr/>
                    <a:lstStyle/>
                    <a:p>
                      <a:r>
                        <a:rPr kumimoji="1" lang="ja-JP" altLang="en-US" dirty="0" smtClean="0"/>
                        <a:t>減少</a:t>
                      </a:r>
                      <a:endParaRPr kumimoji="1" lang="en-US" altLang="ja-JP" dirty="0" smtClean="0"/>
                    </a:p>
                    <a:p>
                      <a:r>
                        <a:rPr kumimoji="1" lang="en-US" altLang="ja-JP" dirty="0" smtClean="0"/>
                        <a:t>(-4.1 %/10 </a:t>
                      </a:r>
                      <a:r>
                        <a:rPr kumimoji="1" lang="ja-JP" altLang="en-US" dirty="0" smtClean="0"/>
                        <a:t>年</a:t>
                      </a:r>
                      <a:r>
                        <a:rPr kumimoji="1" lang="en-US" altLang="ja-JP" dirty="0" smtClean="0"/>
                        <a:t>)</a:t>
                      </a:r>
                    </a:p>
                  </a:txBody>
                  <a:tcPr/>
                </a:tc>
                <a:tc>
                  <a:txBody>
                    <a:bodyPr/>
                    <a:lstStyle/>
                    <a:p>
                      <a:r>
                        <a:rPr kumimoji="1" lang="ja-JP" altLang="en-US" dirty="0" smtClean="0"/>
                        <a:t>増加</a:t>
                      </a:r>
                      <a:endParaRPr kumimoji="1" lang="en-US" altLang="ja-JP" dirty="0" smtClean="0"/>
                    </a:p>
                    <a:p>
                      <a:r>
                        <a:rPr kumimoji="1" lang="en-US" altLang="ja-JP" dirty="0" smtClean="0"/>
                        <a:t>(+0.9%/10</a:t>
                      </a:r>
                      <a:r>
                        <a:rPr kumimoji="1" lang="ja-JP" altLang="en-US" dirty="0" smtClean="0"/>
                        <a:t>年</a:t>
                      </a:r>
                      <a:r>
                        <a:rPr kumimoji="1" lang="en-US" altLang="ja-JP" dirty="0" smtClean="0"/>
                        <a:t>)</a:t>
                      </a:r>
                      <a:endParaRPr kumimoji="1" lang="ja-JP" altLang="en-US" dirty="0"/>
                    </a:p>
                  </a:txBody>
                  <a:tcPr/>
                </a:tc>
              </a:tr>
            </a:tbl>
          </a:graphicData>
        </a:graphic>
      </p:graphicFrame>
      <p:sp>
        <p:nvSpPr>
          <p:cNvPr id="16" name="テキスト ボックス 15"/>
          <p:cNvSpPr txBox="1"/>
          <p:nvPr/>
        </p:nvSpPr>
        <p:spPr>
          <a:xfrm>
            <a:off x="4445328" y="5915220"/>
            <a:ext cx="4026468" cy="646331"/>
          </a:xfrm>
          <a:prstGeom prst="rect">
            <a:avLst/>
          </a:prstGeom>
          <a:noFill/>
        </p:spPr>
        <p:txBody>
          <a:bodyPr wrap="square" rtlCol="0">
            <a:spAutoFit/>
          </a:bodyPr>
          <a:lstStyle/>
          <a:p>
            <a:r>
              <a:rPr kumimoji="1" lang="en-US" altLang="ja-JP" dirty="0" smtClean="0"/>
              <a:t>* </a:t>
            </a:r>
            <a:r>
              <a:rPr kumimoji="1" lang="ja-JP" altLang="en-US" dirty="0" smtClean="0"/>
              <a:t>北極域と南極域の海氷の違いは</a:t>
            </a:r>
            <a:r>
              <a:rPr kumimoji="1" lang="en-US" altLang="ja-JP" dirty="0" smtClean="0"/>
              <a:t>, </a:t>
            </a:r>
            <a:r>
              <a:rPr kumimoji="1" lang="ja-JP" altLang="en-US" dirty="0" smtClean="0"/>
              <a:t>地理的環境の違いに起因する</a:t>
            </a:r>
            <a:r>
              <a:rPr kumimoji="1" lang="en-US" altLang="ja-JP" dirty="0" smtClean="0"/>
              <a:t>. </a:t>
            </a:r>
            <a:endParaRPr kumimoji="1" lang="ja-JP" altLang="en-US" dirty="0"/>
          </a:p>
        </p:txBody>
      </p:sp>
      <p:sp>
        <p:nvSpPr>
          <p:cNvPr id="17" name="正方形/長方形 16"/>
          <p:cNvSpPr/>
          <p:nvPr/>
        </p:nvSpPr>
        <p:spPr>
          <a:xfrm>
            <a:off x="4445328" y="5005971"/>
            <a:ext cx="4572000" cy="246221"/>
          </a:xfrm>
          <a:prstGeom prst="rect">
            <a:avLst/>
          </a:prstGeom>
        </p:spPr>
        <p:txBody>
          <a:bodyPr>
            <a:spAutoFit/>
          </a:bodyPr>
          <a:lstStyle/>
          <a:p>
            <a:r>
              <a:rPr kumimoji="1" lang="en-US" altLang="en-US" sz="1000" dirty="0" smtClean="0"/>
              <a:t>表</a:t>
            </a:r>
            <a:r>
              <a:rPr kumimoji="1" lang="ja-JP" altLang="en-US" sz="1000" dirty="0" smtClean="0"/>
              <a:t>は</a:t>
            </a:r>
            <a:r>
              <a:rPr kumimoji="1" lang="en-US" altLang="ja-JP" sz="1000" dirty="0" smtClean="0"/>
              <a:t> </a:t>
            </a:r>
            <a:r>
              <a:rPr kumimoji="1" lang="en-US" altLang="ja-JP" sz="1000" dirty="0"/>
              <a:t>NSIDC </a:t>
            </a:r>
            <a:r>
              <a:rPr kumimoji="1" lang="ja-JP" altLang="en-US" sz="1000" dirty="0"/>
              <a:t>の</a:t>
            </a:r>
            <a:r>
              <a:rPr kumimoji="1" lang="en-US" altLang="ja-JP" sz="1000" dirty="0"/>
              <a:t> </a:t>
            </a:r>
            <a:r>
              <a:rPr lang="en-US" altLang="ja-JP" sz="1000" dirty="0"/>
              <a:t>All About Sea Ice(http://</a:t>
            </a:r>
            <a:r>
              <a:rPr lang="en-US" altLang="ja-JP" sz="1000" dirty="0" err="1"/>
              <a:t>nsidc.org</a:t>
            </a:r>
            <a:r>
              <a:rPr lang="en-US" altLang="ja-JP" sz="1000" dirty="0"/>
              <a:t>/</a:t>
            </a:r>
            <a:r>
              <a:rPr lang="en-US" altLang="ja-JP" sz="1000" dirty="0" err="1"/>
              <a:t>cryosphere</a:t>
            </a:r>
            <a:r>
              <a:rPr lang="en-US" altLang="ja-JP" sz="1000" dirty="0"/>
              <a:t>/</a:t>
            </a:r>
            <a:r>
              <a:rPr lang="en-US" altLang="ja-JP" sz="1000" dirty="0" err="1"/>
              <a:t>seaice</a:t>
            </a:r>
            <a:r>
              <a:rPr lang="en-US" altLang="ja-JP" sz="1000" dirty="0"/>
              <a:t>/</a:t>
            </a:r>
            <a:r>
              <a:rPr lang="en-US" altLang="ja-JP" sz="1000" dirty="0" smtClean="0"/>
              <a:t>)</a:t>
            </a:r>
            <a:r>
              <a:rPr lang="ja-JP" altLang="en-US" sz="1000" dirty="0" smtClean="0"/>
              <a:t>を参考に作成</a:t>
            </a:r>
            <a:endParaRPr lang="ja-JP" altLang="en-US" sz="1000" dirty="0"/>
          </a:p>
        </p:txBody>
      </p:sp>
    </p:spTree>
    <p:extLst>
      <p:ext uri="{BB962C8B-B14F-4D97-AF65-F5344CB8AC3E}">
        <p14:creationId xmlns:p14="http://schemas.microsoft.com/office/powerpoint/2010/main" val="8889328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idx="1"/>
          </p:nvPr>
        </p:nvSpPr>
        <p:spPr/>
        <p:txBody>
          <a:bodyPr/>
          <a:lstStyle/>
          <a:p>
            <a:endParaRPr kumimoji="1" lang="ja-JP" altLang="en-US" dirty="0"/>
          </a:p>
        </p:txBody>
      </p:sp>
      <p:sp>
        <p:nvSpPr>
          <p:cNvPr id="3" name="タイトル 2"/>
          <p:cNvSpPr>
            <a:spLocks noGrp="1"/>
          </p:cNvSpPr>
          <p:nvPr>
            <p:ph type="title"/>
          </p:nvPr>
        </p:nvSpPr>
        <p:spPr/>
        <p:txBody>
          <a:bodyPr/>
          <a:lstStyle/>
          <a:p>
            <a:r>
              <a:rPr kumimoji="1" lang="ja-JP" altLang="en-US" dirty="0" smtClean="0"/>
              <a:t>海氷モデル</a:t>
            </a:r>
            <a:endParaRPr kumimoji="1" lang="ja-JP" altLang="en-US" dirty="0"/>
          </a:p>
        </p:txBody>
      </p:sp>
    </p:spTree>
    <p:extLst>
      <p:ext uri="{BB962C8B-B14F-4D97-AF65-F5344CB8AC3E}">
        <p14:creationId xmlns:p14="http://schemas.microsoft.com/office/powerpoint/2010/main" val="236043647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デザート">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デザート.thmx</Template>
  <TotalTime>4768</TotalTime>
  <Words>2193</Words>
  <Application>Microsoft Macintosh PowerPoint</Application>
  <PresentationFormat>画面に合わせる (4:3)</PresentationFormat>
  <Paragraphs>246</Paragraphs>
  <Slides>23</Slides>
  <Notes>11</Notes>
  <HiddenSlides>1</HiddenSlides>
  <MMClips>0</MMClips>
  <ScaleCrop>false</ScaleCrop>
  <HeadingPairs>
    <vt:vector size="4" baseType="variant">
      <vt:variant>
        <vt:lpstr>テーマ</vt:lpstr>
      </vt:variant>
      <vt:variant>
        <vt:i4>1</vt:i4>
      </vt:variant>
      <vt:variant>
        <vt:lpstr>スライド タイトル</vt:lpstr>
      </vt:variant>
      <vt:variant>
        <vt:i4>23</vt:i4>
      </vt:variant>
    </vt:vector>
  </HeadingPairs>
  <TitlesOfParts>
    <vt:vector size="24" baseType="lpstr">
      <vt:lpstr>デザート</vt:lpstr>
      <vt:lpstr>海氷モデリングの基礎 </vt:lpstr>
      <vt:lpstr>あらすじ</vt:lpstr>
      <vt:lpstr>はじめに</vt:lpstr>
      <vt:lpstr>海氷の基本的特徴</vt:lpstr>
      <vt:lpstr>海氷の特徴1 : 複雑な成長過程</vt:lpstr>
      <vt:lpstr>海氷の特徴2: 塩分の熱力学的効果</vt:lpstr>
      <vt:lpstr>海氷の特徴3: 海氷のすき間</vt:lpstr>
      <vt:lpstr>地球の極域に存在する海氷</vt:lpstr>
      <vt:lpstr>海氷モデル</vt:lpstr>
      <vt:lpstr>海氷モデルが表現する過程</vt:lpstr>
      <vt:lpstr>海氷モデルの概要</vt:lpstr>
      <vt:lpstr>海氷モデル開発の歴史1</vt:lpstr>
      <vt:lpstr>海氷モデル開発の歴史2</vt:lpstr>
      <vt:lpstr>海氷モデルの定式化:熱力学過程</vt:lpstr>
      <vt:lpstr>海氷モデルの定式化:熱力学過程</vt:lpstr>
      <vt:lpstr>厚さ分布の表現</vt:lpstr>
      <vt:lpstr>海氷モデルの定式化: 厚さ分布</vt:lpstr>
      <vt:lpstr>海氷モデルの定式化: 厚さ分布</vt:lpstr>
      <vt:lpstr>海氷モデルの定式化: 力学過程</vt:lpstr>
      <vt:lpstr>海氷モデルの定式化: 力学過程</vt:lpstr>
      <vt:lpstr>まとめ</vt:lpstr>
      <vt:lpstr>参考文献</vt:lpstr>
      <vt:lpstr>(補足)海氷モデルの定式化: 厚さ分布</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海氷モデルの定式化について</dc:title>
  <dc:creator>Kawai Yuta</dc:creator>
  <cp:lastModifiedBy>Kawai Yuta</cp:lastModifiedBy>
  <cp:revision>103</cp:revision>
  <dcterms:created xsi:type="dcterms:W3CDTF">2015-01-11T12:13:26Z</dcterms:created>
  <dcterms:modified xsi:type="dcterms:W3CDTF">2015-01-29T12:53:00Z</dcterms:modified>
</cp:coreProperties>
</file>