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45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32B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45178-93DE-42B4-853F-C6F9A6FECB6D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33FD37-503B-4CCD-A45D-094F62E97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74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7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794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857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301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461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26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742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5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75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06C10-D15B-4B1B-B484-EDC45532EF96}" type="datetimeFigureOut">
              <a:rPr kumimoji="1" lang="ja-JP" altLang="en-US" smtClean="0"/>
              <a:t>2016/3/29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F942-1878-4BC8-9CA9-52AFE064DF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09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427864"/>
            <a:ext cx="9144000" cy="1680858"/>
          </a:xfrm>
        </p:spPr>
        <p:txBody>
          <a:bodyPr>
            <a:noAutofit/>
          </a:bodyPr>
          <a:lstStyle/>
          <a:p>
            <a:r>
              <a:rPr lang="ja-JP" altLang="en-US" sz="4000" b="1" dirty="0"/>
              <a:t>一次元放射平衡モデルを用いた</a:t>
            </a:r>
            <a:r>
              <a:rPr lang="en-US" altLang="ja-JP" sz="4000" b="1" dirty="0"/>
              <a:t/>
            </a:r>
            <a:br>
              <a:rPr lang="en-US" altLang="ja-JP" sz="4000" b="1" dirty="0"/>
            </a:br>
            <a:r>
              <a:rPr lang="ja-JP" altLang="en-US" sz="4000" b="1" dirty="0"/>
              <a:t>灰色大気の鉛直温度構造に関する考察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4225528"/>
            <a:ext cx="9144000" cy="1241822"/>
          </a:xfrm>
        </p:spPr>
        <p:txBody>
          <a:bodyPr>
            <a:normAutofit/>
          </a:bodyPr>
          <a:lstStyle/>
          <a:p>
            <a:pPr algn="r"/>
            <a:r>
              <a:rPr lang="ja-JP" altLang="en-US" sz="2800" dirty="0"/>
              <a:t>地球</a:t>
            </a:r>
            <a:r>
              <a:rPr lang="ja-JP" altLang="en-US" sz="2800" dirty="0" smtClean="0"/>
              <a:t>および惑星大気科学研究室     </a:t>
            </a:r>
            <a:r>
              <a:rPr lang="ja-JP" altLang="en-US" sz="3200" dirty="0" smtClean="0">
                <a:solidFill>
                  <a:schemeClr val="tx1"/>
                </a:solidFill>
              </a:rPr>
              <a:t>西岡</a:t>
            </a:r>
            <a:r>
              <a:rPr lang="ja-JP" altLang="en-US" sz="3200" dirty="0"/>
              <a:t> </a:t>
            </a:r>
            <a:r>
              <a:rPr lang="ja-JP" altLang="en-US" sz="3200" dirty="0" smtClean="0"/>
              <a:t>友樹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25555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785410" y="1007646"/>
            <a:ext cx="7538319" cy="5219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-142874"/>
            <a:ext cx="7886700" cy="1362074"/>
          </a:xfrm>
        </p:spPr>
        <p:txBody>
          <a:bodyPr/>
          <a:lstStyle/>
          <a:p>
            <a:pPr algn="ctr"/>
            <a:r>
              <a:rPr lang="ja-JP" altLang="en-US" dirty="0"/>
              <a:t>大気の鉛直温度構造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075966"/>
            <a:ext cx="6288742" cy="4716557"/>
          </a:xfrm>
        </p:spPr>
      </p:pic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785410" y="3402894"/>
            <a:ext cx="598143" cy="872481"/>
          </a:xfrm>
          <a:prstGeom prst="rect">
            <a:avLst/>
          </a:prstGeom>
          <a:noFill/>
          <a:ln w="19050">
            <a:noFill/>
          </a:ln>
        </p:spPr>
        <p:txBody>
          <a:bodyPr vert="eaVert" lIns="91440" tIns="45720" rIns="91440" bIns="45720" rtlCol="0">
            <a:norm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b="1" dirty="0" smtClean="0"/>
              <a:t>高度</a:t>
            </a:r>
            <a:endParaRPr lang="en-US" altLang="ja-JP" sz="1800" b="1" dirty="0" smtClean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785410" y="3915334"/>
            <a:ext cx="800472" cy="360041"/>
          </a:xfrm>
          <a:prstGeom prst="rect">
            <a:avLst/>
          </a:prstGeom>
          <a:noFill/>
          <a:ln w="19050"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800" b="1" dirty="0" smtClean="0"/>
              <a:t>[ km ]</a:t>
            </a:r>
            <a:endParaRPr lang="en-US" altLang="ja-JP" sz="1600" b="1" dirty="0" smtClean="0"/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1464741" y="4482768"/>
            <a:ext cx="451166" cy="345615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10</a:t>
            </a: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1458882" y="3630535"/>
            <a:ext cx="433828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/>
              <a:t>2</a:t>
            </a:r>
            <a:r>
              <a:rPr lang="en-US" altLang="ja-JP" sz="1600" b="1" dirty="0" smtClean="0"/>
              <a:t>0</a:t>
            </a:r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1464627" y="2778302"/>
            <a:ext cx="433828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/>
              <a:t>3</a:t>
            </a:r>
            <a:r>
              <a:rPr lang="en-US" altLang="ja-JP" sz="1600" b="1" dirty="0" smtClean="0"/>
              <a:t>0</a:t>
            </a:r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1458882" y="1869160"/>
            <a:ext cx="433828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/>
              <a:t>4</a:t>
            </a:r>
            <a:r>
              <a:rPr lang="en-US" altLang="ja-JP" sz="1600" b="1" dirty="0" smtClean="0"/>
              <a:t>0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458882" y="1007646"/>
            <a:ext cx="40292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600" b="1" dirty="0" smtClean="0"/>
              <a:t>50</a:t>
            </a:r>
            <a:endParaRPr kumimoji="1" lang="ja-JP" altLang="en-US" sz="160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51938" y="4942413"/>
            <a:ext cx="101392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対流圏</a:t>
            </a:r>
            <a:endParaRPr kumimoji="1" lang="ja-JP" altLang="en-US" b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338735" y="2408970"/>
            <a:ext cx="101392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/>
              <a:t>成層圏</a:t>
            </a:r>
            <a:endParaRPr kumimoji="1" lang="ja-JP" altLang="en-US" b="1" dirty="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1600200" y="5374303"/>
            <a:ext cx="315707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0</a:t>
            </a:r>
          </a:p>
        </p:txBody>
      </p:sp>
      <p:sp>
        <p:nvSpPr>
          <p:cNvPr id="17" name="コンテンツ プレースホルダー 2"/>
          <p:cNvSpPr txBox="1">
            <a:spLocks/>
          </p:cNvSpPr>
          <p:nvPr/>
        </p:nvSpPr>
        <p:spPr>
          <a:xfrm>
            <a:off x="2389134" y="5564475"/>
            <a:ext cx="502806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220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63490" y="5564475"/>
            <a:ext cx="64807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/>
              <a:t>240</a:t>
            </a:r>
            <a:endParaRPr kumimoji="1" lang="ja-JP" altLang="en-US" sz="1600" b="1" dirty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3998884" y="5780896"/>
            <a:ext cx="1262829" cy="386182"/>
          </a:xfrm>
          <a:prstGeom prst="rect">
            <a:avLst/>
          </a:prstGeom>
          <a:noFill/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b="1" dirty="0" smtClean="0"/>
              <a:t>温度 </a:t>
            </a:r>
            <a:r>
              <a:rPr lang="en-US" altLang="ja-JP" sz="1800" b="1" dirty="0" smtClean="0"/>
              <a:t>[ K ]</a:t>
            </a:r>
          </a:p>
        </p:txBody>
      </p:sp>
      <p:sp>
        <p:nvSpPr>
          <p:cNvPr id="19" name="コンテンツ プレースホルダー 2"/>
          <p:cNvSpPr txBox="1">
            <a:spLocks/>
          </p:cNvSpPr>
          <p:nvPr/>
        </p:nvSpPr>
        <p:spPr>
          <a:xfrm>
            <a:off x="5306731" y="5564475"/>
            <a:ext cx="502806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260</a:t>
            </a:r>
          </a:p>
        </p:txBody>
      </p:sp>
      <p:sp>
        <p:nvSpPr>
          <p:cNvPr id="20" name="コンテンツ プレースホルダー 2"/>
          <p:cNvSpPr txBox="1">
            <a:spLocks/>
          </p:cNvSpPr>
          <p:nvPr/>
        </p:nvSpPr>
        <p:spPr>
          <a:xfrm>
            <a:off x="6723323" y="5540661"/>
            <a:ext cx="502806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/>
              <a:t>2</a:t>
            </a:r>
            <a:r>
              <a:rPr lang="en-US" altLang="ja-JP" sz="1600" b="1" dirty="0" smtClean="0"/>
              <a:t>80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1915907" y="5564475"/>
            <a:ext cx="181834" cy="1930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107296" y="5555715"/>
            <a:ext cx="59860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/>
              <a:t>230</a:t>
            </a:r>
            <a:endParaRPr kumimoji="1" lang="ja-JP" altLang="en-US" sz="1600" b="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583547" y="5555715"/>
            <a:ext cx="54682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600" b="1" dirty="0" smtClean="0"/>
              <a:t>250</a:t>
            </a:r>
            <a:endParaRPr kumimoji="1" lang="ja-JP" altLang="en-US" sz="1600" b="1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044153" y="5564475"/>
            <a:ext cx="49506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/>
              <a:t>270</a:t>
            </a:r>
            <a:endParaRPr kumimoji="1" lang="ja-JP" altLang="en-US" sz="1600" b="1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70218" y="5547573"/>
            <a:ext cx="569317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/>
              <a:t>290</a:t>
            </a:r>
            <a:endParaRPr kumimoji="1" lang="ja-JP" altLang="en-US" sz="1600" b="1" dirty="0"/>
          </a:p>
        </p:txBody>
      </p:sp>
      <p:cxnSp>
        <p:nvCxnSpPr>
          <p:cNvPr id="29" name="直線コネクタ 28"/>
          <p:cNvCxnSpPr/>
          <p:nvPr/>
        </p:nvCxnSpPr>
        <p:spPr>
          <a:xfrm>
            <a:off x="1915907" y="4558553"/>
            <a:ext cx="5782534" cy="93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5215069" y="4230038"/>
            <a:ext cx="181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対流圏界面</a:t>
            </a:r>
            <a:endParaRPr kumimoji="1" lang="ja-JP" altLang="en-US" dirty="0"/>
          </a:p>
        </p:txBody>
      </p:sp>
      <p:sp>
        <p:nvSpPr>
          <p:cNvPr id="35" name="コンテンツ プレースホルダー 2"/>
          <p:cNvSpPr txBox="1">
            <a:spLocks/>
          </p:cNvSpPr>
          <p:nvPr/>
        </p:nvSpPr>
        <p:spPr>
          <a:xfrm>
            <a:off x="1302323" y="6309002"/>
            <a:ext cx="6510037" cy="3906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800" dirty="0" smtClean="0"/>
              <a:t> </a:t>
            </a:r>
            <a:r>
              <a:rPr lang="ja-JP" altLang="en-US" sz="1800" dirty="0"/>
              <a:t>米国</a:t>
            </a:r>
            <a:r>
              <a:rPr lang="ja-JP" altLang="en-US" sz="1800" dirty="0" smtClean="0"/>
              <a:t>標準大気（</a:t>
            </a:r>
            <a:r>
              <a:rPr lang="en-US" altLang="ja-JP" sz="1800" dirty="0" smtClean="0"/>
              <a:t>1976</a:t>
            </a:r>
            <a:r>
              <a:rPr lang="ja-JP" altLang="en-US" sz="1800" dirty="0" smtClean="0"/>
              <a:t>） </a:t>
            </a: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1274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dirty="0"/>
              <a:t>本研究の目的</a:t>
            </a:r>
            <a:r>
              <a:rPr lang="en-US" altLang="ja-JP" dirty="0"/>
              <a:t>, 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485900"/>
            <a:ext cx="7886700" cy="4691063"/>
          </a:xfrm>
        </p:spPr>
        <p:txBody>
          <a:bodyPr/>
          <a:lstStyle/>
          <a:p>
            <a:r>
              <a:rPr lang="ja-JP" altLang="en-US" sz="3600" dirty="0">
                <a:solidFill>
                  <a:srgbClr val="0070C0"/>
                </a:solidFill>
              </a:rPr>
              <a:t>目的</a:t>
            </a:r>
            <a:endParaRPr lang="en-US" altLang="ja-JP" sz="3600" dirty="0">
              <a:solidFill>
                <a:srgbClr val="0070C0"/>
              </a:solidFill>
            </a:endParaRPr>
          </a:p>
          <a:p>
            <a:pPr lvl="1"/>
            <a:r>
              <a:rPr lang="ja-JP" altLang="en-US" sz="3200" dirty="0" smtClean="0"/>
              <a:t>平衡状態における灰色大気</a:t>
            </a:r>
            <a:r>
              <a:rPr lang="ja-JP" altLang="en-US" sz="3200" dirty="0"/>
              <a:t>の</a:t>
            </a:r>
            <a:r>
              <a:rPr lang="ja-JP" altLang="en-US" sz="3200" dirty="0" smtClean="0"/>
              <a:t>鉛直</a:t>
            </a:r>
            <a:r>
              <a:rPr lang="ja-JP" altLang="en-US" sz="3200" dirty="0"/>
              <a:t>温度</a:t>
            </a:r>
            <a:r>
              <a:rPr lang="ja-JP" altLang="en-US" sz="3200" dirty="0" smtClean="0"/>
              <a:t>構造を</a:t>
            </a:r>
            <a:r>
              <a:rPr lang="ja-JP" altLang="en-US" sz="3200" dirty="0"/>
              <a:t>学</a:t>
            </a:r>
            <a:r>
              <a:rPr lang="ja-JP" altLang="en-US" sz="3200" dirty="0" smtClean="0"/>
              <a:t>ぶ</a:t>
            </a:r>
            <a:r>
              <a:rPr lang="en-US" altLang="ja-JP" sz="3200" dirty="0" smtClean="0"/>
              <a:t>.</a:t>
            </a:r>
          </a:p>
          <a:p>
            <a:pPr marL="457200" lvl="1" indent="0">
              <a:buNone/>
            </a:pPr>
            <a:endParaRPr lang="en-US" altLang="ja-JP" sz="1600" dirty="0" smtClean="0"/>
          </a:p>
          <a:p>
            <a:r>
              <a:rPr lang="ja-JP" altLang="en-US" sz="3600" dirty="0" smtClean="0">
                <a:solidFill>
                  <a:srgbClr val="0070C0"/>
                </a:solidFill>
              </a:rPr>
              <a:t>概要</a:t>
            </a:r>
            <a:endParaRPr lang="en-US" altLang="ja-JP" sz="3600" dirty="0" smtClean="0">
              <a:solidFill>
                <a:srgbClr val="0070C0"/>
              </a:solidFill>
            </a:endParaRPr>
          </a:p>
          <a:p>
            <a:pPr lvl="1"/>
            <a:r>
              <a:rPr lang="ja-JP" altLang="en-US" sz="3200" dirty="0" smtClean="0"/>
              <a:t>放射</a:t>
            </a:r>
            <a:r>
              <a:rPr lang="ja-JP" altLang="en-US" sz="3200" dirty="0"/>
              <a:t>伝達方程式を数値的に解き</a:t>
            </a:r>
            <a:r>
              <a:rPr lang="en-US" altLang="ja-JP" sz="3200" dirty="0"/>
              <a:t>, </a:t>
            </a:r>
            <a:r>
              <a:rPr lang="ja-JP" altLang="en-US" sz="3200" dirty="0"/>
              <a:t>灰色</a:t>
            </a:r>
            <a:endParaRPr lang="en-US" altLang="ja-JP" sz="3200" dirty="0"/>
          </a:p>
          <a:p>
            <a:pPr marL="457200" lvl="1" indent="0">
              <a:buNone/>
            </a:pPr>
            <a:r>
              <a:rPr lang="ja-JP" altLang="en-US" sz="3200" dirty="0"/>
              <a:t>　大気の鉛直温度構造を求める</a:t>
            </a:r>
            <a:r>
              <a:rPr lang="en-US" altLang="ja-JP" sz="3200" dirty="0"/>
              <a:t>.</a:t>
            </a:r>
          </a:p>
          <a:p>
            <a:pPr lvl="1"/>
            <a:endParaRPr lang="en-US" altLang="ja-JP" sz="800" dirty="0"/>
          </a:p>
          <a:p>
            <a:pPr lvl="1"/>
            <a:r>
              <a:rPr lang="ja-JP" altLang="en-US" sz="3200" dirty="0"/>
              <a:t>吸収気体による赤外放射の吸収と</a:t>
            </a:r>
            <a:r>
              <a:rPr lang="en-US" altLang="ja-JP" sz="3200" dirty="0"/>
              <a:t>, </a:t>
            </a:r>
            <a:r>
              <a:rPr lang="ja-JP" altLang="en-US" sz="3200" dirty="0"/>
              <a:t>鉛直</a:t>
            </a:r>
            <a:endParaRPr lang="en-US" altLang="ja-JP" sz="3200" dirty="0"/>
          </a:p>
          <a:p>
            <a:pPr marL="457200" lvl="1" indent="0">
              <a:buNone/>
            </a:pPr>
            <a:r>
              <a:rPr lang="en-US" altLang="ja-JP" sz="3200" dirty="0"/>
              <a:t>   </a:t>
            </a:r>
            <a:r>
              <a:rPr lang="ja-JP" altLang="en-US" sz="3200" dirty="0"/>
              <a:t>温度構造との関係を考察する</a:t>
            </a:r>
            <a:r>
              <a:rPr lang="en-US" altLang="ja-JP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070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238126"/>
            <a:ext cx="7886700" cy="1325563"/>
          </a:xfrm>
        </p:spPr>
        <p:txBody>
          <a:bodyPr/>
          <a:lstStyle/>
          <a:p>
            <a:pPr algn="ctr"/>
            <a:r>
              <a:rPr lang="ja-JP" altLang="en-US" dirty="0"/>
              <a:t>支配方程式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1500" y="1492250"/>
            <a:ext cx="8001000" cy="4684713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ja-JP" altLang="en-US" sz="3600" dirty="0">
                <a:solidFill>
                  <a:srgbClr val="0070C0"/>
                </a:solidFill>
              </a:rPr>
              <a:t>灰色大気の放射伝達方程式 </a:t>
            </a:r>
            <a:r>
              <a:rPr lang="en-US" altLang="ja-JP" sz="3600" dirty="0">
                <a:solidFill>
                  <a:srgbClr val="0070C0"/>
                </a:solidFill>
              </a:rPr>
              <a:t>:</a:t>
            </a:r>
            <a:r>
              <a:rPr lang="en-US" altLang="ja-JP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endParaRPr lang="en-US" altLang="ja-JP" sz="4000" dirty="0"/>
          </a:p>
          <a:p>
            <a:r>
              <a:rPr lang="ja-JP" altLang="en-US" sz="3600" dirty="0">
                <a:solidFill>
                  <a:srgbClr val="0070C0"/>
                </a:solidFill>
              </a:rPr>
              <a:t>正味の放射フラックス </a:t>
            </a:r>
            <a:r>
              <a:rPr lang="en-US" altLang="ja-JP" sz="3600" dirty="0">
                <a:solidFill>
                  <a:srgbClr val="0070C0"/>
                </a:solidFill>
              </a:rPr>
              <a:t>:</a:t>
            </a:r>
            <a:endParaRPr lang="en-US" altLang="ja-JP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altLang="ja-JP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altLang="ja-JP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altLang="ja-JP" dirty="0" smtClean="0">
              <a:solidFill>
                <a:srgbClr val="0070C0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ja-JP" altLang="en-US" sz="3600" dirty="0" smtClean="0">
                <a:solidFill>
                  <a:srgbClr val="0070C0"/>
                </a:solidFill>
              </a:rPr>
              <a:t>気層</a:t>
            </a:r>
            <a:r>
              <a:rPr lang="ja-JP" altLang="en-US" sz="3600" dirty="0">
                <a:solidFill>
                  <a:srgbClr val="0070C0"/>
                </a:solidFill>
              </a:rPr>
              <a:t>の加熱率 </a:t>
            </a:r>
            <a:r>
              <a:rPr lang="en-US" altLang="ja-JP" sz="3600" dirty="0">
                <a:solidFill>
                  <a:srgbClr val="0070C0"/>
                </a:solidFill>
              </a:rPr>
              <a:t>:</a:t>
            </a:r>
            <a:r>
              <a:rPr lang="en-US" altLang="ja-JP" sz="1800" dirty="0">
                <a:solidFill>
                  <a:srgbClr val="0070C0"/>
                </a:solidFill>
              </a:rPr>
              <a:t> </a:t>
            </a:r>
            <a:endParaRPr lang="ja-JP" altLang="en-US" sz="18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altLang="ja-JP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202" y="1953717"/>
            <a:ext cx="3096344" cy="864096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998" y="2831978"/>
            <a:ext cx="3168352" cy="641025"/>
          </a:xfrm>
          <a:prstGeom prst="rect">
            <a:avLst/>
          </a:prstGeom>
        </p:spPr>
      </p:pic>
      <p:sp>
        <p:nvSpPr>
          <p:cNvPr id="6" name="下矢印 5"/>
          <p:cNvSpPr/>
          <p:nvPr/>
        </p:nvSpPr>
        <p:spPr>
          <a:xfrm>
            <a:off x="2043150" y="3546573"/>
            <a:ext cx="936104" cy="576065"/>
          </a:xfrm>
          <a:prstGeom prst="downArrow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150" y="5126533"/>
            <a:ext cx="2815327" cy="91396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5" y="3575901"/>
            <a:ext cx="2197076" cy="2483999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13794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>
            <a:off x="4198532" y="1121307"/>
            <a:ext cx="4994817" cy="48745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922" y="1187969"/>
            <a:ext cx="4395609" cy="457142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11126"/>
            <a:ext cx="7886700" cy="1325563"/>
          </a:xfrm>
        </p:spPr>
        <p:txBody>
          <a:bodyPr/>
          <a:lstStyle/>
          <a:p>
            <a:pPr algn="ctr"/>
            <a:r>
              <a:rPr lang="ja-JP" altLang="en-US" dirty="0"/>
              <a:t>結果</a:t>
            </a:r>
            <a:r>
              <a:rPr lang="en-US" altLang="ja-JP" dirty="0"/>
              <a:t>, </a:t>
            </a:r>
            <a:r>
              <a:rPr lang="ja-JP" altLang="en-US" dirty="0"/>
              <a:t>結論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59033" y="1239190"/>
            <a:ext cx="4154353" cy="4906216"/>
          </a:xfrm>
        </p:spPr>
        <p:txBody>
          <a:bodyPr>
            <a:normAutofit lnSpcReduction="10000"/>
          </a:bodyPr>
          <a:lstStyle/>
          <a:p>
            <a:r>
              <a:rPr lang="ja-JP" altLang="en-US" sz="2000" dirty="0"/>
              <a:t>吸収大気の吸収係数が大きいほど</a:t>
            </a:r>
            <a:r>
              <a:rPr lang="en-US" altLang="ja-JP" sz="2000" dirty="0"/>
              <a:t>, </a:t>
            </a:r>
            <a:r>
              <a:rPr lang="ja-JP" altLang="en-US" sz="2000" dirty="0"/>
              <a:t>平衡状態における地表面温度は高くなる</a:t>
            </a:r>
            <a:r>
              <a:rPr lang="en-US" altLang="ja-JP" sz="2000" dirty="0" smtClean="0"/>
              <a:t>.</a:t>
            </a:r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  </a:t>
            </a:r>
            <a:r>
              <a:rPr lang="ja-JP" altLang="en-US" sz="2000" dirty="0" smtClean="0"/>
              <a:t>⇒ 吸収気体による温室効果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1000" dirty="0"/>
          </a:p>
          <a:p>
            <a:r>
              <a:rPr lang="ja-JP" altLang="en-US" sz="2000" dirty="0" smtClean="0"/>
              <a:t>一方</a:t>
            </a:r>
            <a:r>
              <a:rPr lang="en-US" altLang="ja-JP" sz="2000" dirty="0"/>
              <a:t>, </a:t>
            </a:r>
            <a:r>
              <a:rPr lang="ja-JP" altLang="en-US" sz="2000" dirty="0"/>
              <a:t>大気上端における温度は</a:t>
            </a:r>
            <a:r>
              <a:rPr lang="en-US" altLang="ja-JP" sz="2000" dirty="0"/>
              <a:t>, </a:t>
            </a:r>
            <a:r>
              <a:rPr lang="ja-JP" altLang="en-US" sz="2000" dirty="0"/>
              <a:t>吸収係数によらずほぼ一定であることがわかる</a:t>
            </a:r>
            <a:r>
              <a:rPr lang="en-US" altLang="ja-JP" sz="2000" dirty="0"/>
              <a:t>. 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⇒ 太陽放射が一定であるため</a:t>
            </a:r>
            <a:r>
              <a:rPr lang="en-US" altLang="ja-JP" sz="2000" dirty="0" smtClean="0"/>
              <a:t>,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ja-JP" sz="2000" dirty="0" smtClean="0"/>
              <a:t>            </a:t>
            </a:r>
            <a:r>
              <a:rPr lang="ja-JP" altLang="en-US" sz="2000" dirty="0" smtClean="0"/>
              <a:t>熱収支の関係から同じ量の</a:t>
            </a:r>
            <a:endParaRPr lang="en-US" altLang="ja-JP" sz="2000" dirty="0" smtClean="0"/>
          </a:p>
          <a:p>
            <a:pPr marL="0" indent="0">
              <a:lnSpc>
                <a:spcPct val="60000"/>
              </a:lnSpc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　　フラックスを出している</a:t>
            </a:r>
            <a:endParaRPr lang="en-US" altLang="ja-JP" sz="2000" dirty="0" smtClean="0"/>
          </a:p>
          <a:p>
            <a:pPr marL="0" indent="0">
              <a:buNone/>
            </a:pPr>
            <a:endParaRPr lang="en-US" altLang="ja-JP" sz="1000" dirty="0"/>
          </a:p>
          <a:p>
            <a:r>
              <a:rPr lang="ja-JP" altLang="en-US" sz="2000" dirty="0" smtClean="0"/>
              <a:t>地表面付近の大気と地表面の温度に差が生じている</a:t>
            </a:r>
            <a:r>
              <a:rPr lang="en-US" altLang="ja-JP" sz="2000" dirty="0" smtClean="0"/>
              <a:t>. </a:t>
            </a:r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  </a:t>
            </a:r>
            <a:r>
              <a:rPr lang="ja-JP" altLang="en-US" sz="2000" dirty="0" smtClean="0"/>
              <a:t>⇒ その差を解消するために対流　　　　　　　　　　　　　　　　　　　　　　　　</a:t>
            </a:r>
            <a:endParaRPr lang="en-US" altLang="ja-JP" sz="2000" dirty="0"/>
          </a:p>
          <a:p>
            <a:pPr marL="0" indent="0">
              <a:lnSpc>
                <a:spcPct val="60000"/>
              </a:lnSpc>
              <a:buNone/>
            </a:pPr>
            <a:r>
              <a:rPr kumimoji="1" lang="ja-JP" altLang="en-US" sz="2000" dirty="0" smtClean="0"/>
              <a:t>　　　　が存在することを示唆</a:t>
            </a:r>
            <a:endParaRPr kumimoji="1" lang="ja-JP" altLang="en-US" sz="2000" dirty="0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4825382" y="5110825"/>
            <a:ext cx="296416" cy="387543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sz="1600" b="1" dirty="0" smtClean="0"/>
              <a:t>0</a:t>
            </a:r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4696053" y="4361476"/>
            <a:ext cx="440432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sz="1600" b="1" dirty="0" smtClean="0"/>
              <a:t>10</a:t>
            </a:r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4692150" y="3558587"/>
            <a:ext cx="440432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sz="1600" b="1" dirty="0"/>
              <a:t>2</a:t>
            </a:r>
            <a:r>
              <a:rPr lang="en-US" altLang="ja-JP" sz="1600" b="1" dirty="0" smtClean="0"/>
              <a:t>0</a:t>
            </a:r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4681366" y="2755698"/>
            <a:ext cx="440432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sz="1600" b="1" dirty="0" smtClean="0"/>
              <a:t>30</a:t>
            </a:r>
          </a:p>
        </p:txBody>
      </p:sp>
      <p:sp>
        <p:nvSpPr>
          <p:cNvPr id="14" name="コンテンツ プレースホルダー 2"/>
          <p:cNvSpPr txBox="1">
            <a:spLocks/>
          </p:cNvSpPr>
          <p:nvPr/>
        </p:nvSpPr>
        <p:spPr>
          <a:xfrm>
            <a:off x="4681366" y="1952809"/>
            <a:ext cx="440432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sz="1600" b="1" dirty="0"/>
              <a:t>4</a:t>
            </a:r>
            <a:r>
              <a:rPr lang="en-US" altLang="ja-JP" sz="1600" b="1" dirty="0" smtClean="0"/>
              <a:t>0</a:t>
            </a:r>
          </a:p>
        </p:txBody>
      </p:sp>
      <p:sp>
        <p:nvSpPr>
          <p:cNvPr id="15" name="コンテンツ プレースホルダー 2"/>
          <p:cNvSpPr txBox="1">
            <a:spLocks/>
          </p:cNvSpPr>
          <p:nvPr/>
        </p:nvSpPr>
        <p:spPr>
          <a:xfrm>
            <a:off x="4681366" y="1162315"/>
            <a:ext cx="440432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sz="1600" b="1" dirty="0" smtClean="0"/>
              <a:t>50</a:t>
            </a:r>
          </a:p>
        </p:txBody>
      </p:sp>
      <p:sp>
        <p:nvSpPr>
          <p:cNvPr id="16" name="コンテンツ プレースホルダー 2"/>
          <p:cNvSpPr txBox="1">
            <a:spLocks/>
          </p:cNvSpPr>
          <p:nvPr/>
        </p:nvSpPr>
        <p:spPr>
          <a:xfrm>
            <a:off x="4944105" y="5357456"/>
            <a:ext cx="502806" cy="40194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sz="1600" b="1" dirty="0" smtClean="0"/>
              <a:t>200</a:t>
            </a:r>
          </a:p>
        </p:txBody>
      </p:sp>
      <p:sp>
        <p:nvSpPr>
          <p:cNvPr id="17" name="コンテンツ プレースホルダー 2"/>
          <p:cNvSpPr txBox="1">
            <a:spLocks/>
          </p:cNvSpPr>
          <p:nvPr/>
        </p:nvSpPr>
        <p:spPr>
          <a:xfrm>
            <a:off x="5454447" y="5357456"/>
            <a:ext cx="502806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220</a:t>
            </a: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5996914" y="5354368"/>
            <a:ext cx="502806" cy="288000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ja-JP" sz="1600" b="1" dirty="0" smtClean="0"/>
              <a:t>240</a:t>
            </a:r>
          </a:p>
        </p:txBody>
      </p:sp>
      <p:sp>
        <p:nvSpPr>
          <p:cNvPr id="19" name="コンテンツ プレースホルダー 2"/>
          <p:cNvSpPr txBox="1">
            <a:spLocks/>
          </p:cNvSpPr>
          <p:nvPr/>
        </p:nvSpPr>
        <p:spPr>
          <a:xfrm>
            <a:off x="6547477" y="5361756"/>
            <a:ext cx="502806" cy="288000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260</a:t>
            </a:r>
          </a:p>
        </p:txBody>
      </p:sp>
      <p:sp>
        <p:nvSpPr>
          <p:cNvPr id="20" name="コンテンツ プレースホルダー 2"/>
          <p:cNvSpPr txBox="1">
            <a:spLocks/>
          </p:cNvSpPr>
          <p:nvPr/>
        </p:nvSpPr>
        <p:spPr>
          <a:xfrm>
            <a:off x="7098040" y="5361756"/>
            <a:ext cx="502806" cy="288000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280</a:t>
            </a:r>
          </a:p>
        </p:txBody>
      </p:sp>
      <p:sp>
        <p:nvSpPr>
          <p:cNvPr id="21" name="コンテンツ プレースホルダー 2"/>
          <p:cNvSpPr txBox="1">
            <a:spLocks/>
          </p:cNvSpPr>
          <p:nvPr/>
        </p:nvSpPr>
        <p:spPr>
          <a:xfrm>
            <a:off x="7626227" y="5361756"/>
            <a:ext cx="502806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300</a:t>
            </a:r>
          </a:p>
        </p:txBody>
      </p:sp>
      <p:sp>
        <p:nvSpPr>
          <p:cNvPr id="22" name="コンテンツ プレースホルダー 2"/>
          <p:cNvSpPr txBox="1">
            <a:spLocks/>
          </p:cNvSpPr>
          <p:nvPr/>
        </p:nvSpPr>
        <p:spPr>
          <a:xfrm>
            <a:off x="8192478" y="5361756"/>
            <a:ext cx="502806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320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6496189" y="1825625"/>
            <a:ext cx="24242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6502409" y="2101972"/>
            <a:ext cx="242424" cy="0"/>
          </a:xfrm>
          <a:prstGeom prst="line">
            <a:avLst/>
          </a:prstGeom>
          <a:ln w="38100">
            <a:solidFill>
              <a:srgbClr val="80FF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6499720" y="2418886"/>
            <a:ext cx="242424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図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779" y="1671561"/>
            <a:ext cx="1809879" cy="872906"/>
          </a:xfrm>
          <a:prstGeom prst="rect">
            <a:avLst/>
          </a:prstGeom>
        </p:spPr>
      </p:pic>
      <p:sp>
        <p:nvSpPr>
          <p:cNvPr id="29" name="コンテンツ プレースホルダー 2"/>
          <p:cNvSpPr txBox="1">
            <a:spLocks/>
          </p:cNvSpPr>
          <p:nvPr/>
        </p:nvSpPr>
        <p:spPr>
          <a:xfrm>
            <a:off x="8690543" y="5358562"/>
            <a:ext cx="502806" cy="386182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b="1" dirty="0" smtClean="0"/>
              <a:t>340</a:t>
            </a:r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4131170" y="3512278"/>
            <a:ext cx="800472" cy="360041"/>
          </a:xfrm>
          <a:prstGeom prst="rect">
            <a:avLst/>
          </a:prstGeom>
          <a:noFill/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000" b="1" dirty="0" smtClean="0"/>
              <a:t>[ km ]</a:t>
            </a:r>
            <a:endParaRPr lang="en-US" altLang="ja-JP" sz="1800" b="1" dirty="0" smtClean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4220922" y="2930540"/>
            <a:ext cx="551949" cy="872481"/>
          </a:xfrm>
          <a:prstGeom prst="rect">
            <a:avLst/>
          </a:prstGeom>
          <a:noFill/>
          <a:ln w="19050">
            <a:noFill/>
          </a:ln>
        </p:spPr>
        <p:txBody>
          <a:bodyPr vert="eaVert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2000" b="1" dirty="0" smtClean="0"/>
              <a:t>高度</a:t>
            </a:r>
            <a:endParaRPr lang="en-US" altLang="ja-JP" sz="2000" b="1" dirty="0" smtClean="0"/>
          </a:p>
        </p:txBody>
      </p:sp>
      <p:sp>
        <p:nvSpPr>
          <p:cNvPr id="30" name="正方形/長方形 29"/>
          <p:cNvSpPr/>
          <p:nvPr/>
        </p:nvSpPr>
        <p:spPr>
          <a:xfrm>
            <a:off x="4692150" y="3092824"/>
            <a:ext cx="170473" cy="4657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6798880" y="5609980"/>
            <a:ext cx="550563" cy="1494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6477949" y="5595236"/>
            <a:ext cx="1318676" cy="408479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</a:rPr>
              <a:t>温度 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[ K ]</a:t>
            </a:r>
            <a:endParaRPr kumimoji="1" lang="ja-JP" altLang="en-US" sz="2000" b="1" dirty="0"/>
          </a:p>
        </p:txBody>
      </p:sp>
      <p:sp>
        <p:nvSpPr>
          <p:cNvPr id="31" name="コンテンツ プレースホルダー 2"/>
          <p:cNvSpPr txBox="1">
            <a:spLocks/>
          </p:cNvSpPr>
          <p:nvPr/>
        </p:nvSpPr>
        <p:spPr>
          <a:xfrm>
            <a:off x="5121798" y="6046476"/>
            <a:ext cx="3703510" cy="64475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800" dirty="0" smtClean="0"/>
              <a:t> 吸収</a:t>
            </a:r>
            <a:r>
              <a:rPr lang="ja-JP" altLang="en-US" sz="1800" dirty="0"/>
              <a:t>係数</a:t>
            </a:r>
            <a:r>
              <a:rPr lang="ja-JP" altLang="en-US" sz="1800" dirty="0" smtClean="0"/>
              <a:t>を変化させたときの</a:t>
            </a:r>
            <a:endParaRPr lang="en-US" altLang="ja-JP" sz="1800" dirty="0" smtClean="0"/>
          </a:p>
          <a:p>
            <a:pPr marL="0" indent="0" algn="ctr">
              <a:buNone/>
            </a:pPr>
            <a:r>
              <a:rPr lang="ja-JP" altLang="en-US" sz="1800" dirty="0" smtClean="0"/>
              <a:t> 鉛直温度構造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063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3070</TotalTime>
  <Words>184</Words>
  <Application>Microsoft Office PowerPoint</Application>
  <PresentationFormat>画面に合わせる (4:3)</PresentationFormat>
  <Paragraphs>73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Office テーマ</vt:lpstr>
      <vt:lpstr>一次元放射平衡モデルを用いた 灰色大気の鉛直温度構造に関する考察</vt:lpstr>
      <vt:lpstr>大気の鉛直温度構造</vt:lpstr>
      <vt:lpstr>本研究の目的, 概要</vt:lpstr>
      <vt:lpstr>支配方程式</vt:lpstr>
      <vt:lpstr>結果, 結論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一次元放射平衡モデルを用いた 灰色大気の鉛直温度構造に関する考察</dc:title>
  <dc:creator>西岡友樹</dc:creator>
  <cp:lastModifiedBy>西岡友樹</cp:lastModifiedBy>
  <cp:revision>27</cp:revision>
  <cp:lastPrinted>2016-02-17T02:55:04Z</cp:lastPrinted>
  <dcterms:created xsi:type="dcterms:W3CDTF">2016-02-09T09:58:17Z</dcterms:created>
  <dcterms:modified xsi:type="dcterms:W3CDTF">2016-03-29T10:03:09Z</dcterms:modified>
</cp:coreProperties>
</file>