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94" r:id="rId4"/>
    <p:sldId id="262" r:id="rId5"/>
    <p:sldId id="259" r:id="rId6"/>
    <p:sldId id="295" r:id="rId7"/>
    <p:sldId id="272" r:id="rId8"/>
    <p:sldId id="263" r:id="rId9"/>
    <p:sldId id="265" r:id="rId10"/>
    <p:sldId id="270" r:id="rId11"/>
    <p:sldId id="271" r:id="rId12"/>
    <p:sldId id="274" r:id="rId13"/>
    <p:sldId id="275" r:id="rId14"/>
    <p:sldId id="276" r:id="rId15"/>
    <p:sldId id="282" r:id="rId16"/>
    <p:sldId id="296" r:id="rId17"/>
    <p:sldId id="303" r:id="rId18"/>
    <p:sldId id="304" r:id="rId19"/>
    <p:sldId id="305" r:id="rId20"/>
    <p:sldId id="284" r:id="rId21"/>
    <p:sldId id="290" r:id="rId22"/>
    <p:sldId id="309" r:id="rId23"/>
    <p:sldId id="310" r:id="rId24"/>
    <p:sldId id="311" r:id="rId25"/>
    <p:sldId id="314" r:id="rId26"/>
    <p:sldId id="289" r:id="rId27"/>
    <p:sldId id="292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イントロダクション" id="{1C6B91B4-ABFF-6047-A591-670A040C5FDE}">
          <p14:sldIdLst>
            <p14:sldId id="294"/>
            <p14:sldId id="262"/>
          </p14:sldIdLst>
        </p14:section>
        <p14:section name="１研究目的" id="{2706DED0-B947-5941-80AD-9FE3C534FCB9}">
          <p14:sldIdLst>
            <p14:sldId id="259"/>
          </p14:sldIdLst>
        </p14:section>
        <p14:section name="２計算式" id="{8D01EE22-7469-0449-90EB-CE03D58FE50B}">
          <p14:sldIdLst>
            <p14:sldId id="295"/>
            <p14:sldId id="272"/>
            <p14:sldId id="263"/>
            <p14:sldId id="265"/>
            <p14:sldId id="270"/>
            <p14:sldId id="271"/>
            <p14:sldId id="274"/>
            <p14:sldId id="275"/>
            <p14:sldId id="276"/>
            <p14:sldId id="282"/>
          </p14:sldIdLst>
        </p14:section>
        <p14:section name="３研究結果と精度評価" id="{63FC85BD-B2F2-B646-969B-82E45C73A370}">
          <p14:sldIdLst>
            <p14:sldId id="296"/>
            <p14:sldId id="303"/>
            <p14:sldId id="304"/>
            <p14:sldId id="305"/>
            <p14:sldId id="284"/>
            <p14:sldId id="290"/>
            <p14:sldId id="309"/>
            <p14:sldId id="310"/>
            <p14:sldId id="311"/>
            <p14:sldId id="314"/>
          </p14:sldIdLst>
        </p14:section>
        <p14:section name="４まとめ" id="{127974DF-2AED-594C-BD4F-B7A1BF614720}">
          <p14:sldIdLst>
            <p14:sldId id="289"/>
          </p14:sldIdLst>
        </p14:section>
        <p14:section name="参考文献" id="{6B3DD45D-1F99-1045-B04A-917A5DBDE400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4"/>
    <p:restoredTop sz="94341"/>
  </p:normalViewPr>
  <p:slideViewPr>
    <p:cSldViewPr snapToGrid="0" snapToObjects="1">
      <p:cViewPr varScale="1">
        <p:scale>
          <a:sx n="121" d="100"/>
          <a:sy n="121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E8C3-C926-E74E-A171-54EDF0CD511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FE25-6068-DE42-904A-DAFC09CC71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1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58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851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先ほど一様な大気において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11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ヘイズ</a:t>
            </a:r>
            <a:r>
              <a:rPr kumimoji="1" lang="en-US" altLang="ja-JP" dirty="0"/>
              <a:t>(Haze)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煙霧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高層雲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7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ヘイズ</a:t>
            </a:r>
            <a:r>
              <a:rPr kumimoji="1" lang="en-US" altLang="ja-JP" dirty="0"/>
              <a:t>(Haze)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煙霧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高層雲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52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ヘイズ</a:t>
            </a:r>
            <a:r>
              <a:rPr kumimoji="1" lang="en-US" altLang="ja-JP" dirty="0"/>
              <a:t>(Haze)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煙霧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高層雲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9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ヘイズ</a:t>
            </a:r>
            <a:r>
              <a:rPr kumimoji="1" lang="en-US" altLang="ja-JP" dirty="0"/>
              <a:t>(Haze)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煙霧</a:t>
            </a:r>
            <a:r>
              <a:rPr kumimoji="1" lang="en-US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高層雲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006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ほんけ</a:t>
            </a:r>
            <a:r>
              <a:rPr kumimoji="1" lang="en-US" altLang="ja-JP" dirty="0"/>
              <a:t>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514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ここでいう</a:t>
            </a:r>
            <a:r>
              <a:rPr kumimoji="1" lang="en-US" altLang="ja-JP" dirty="0"/>
              <a:t>exact</a:t>
            </a:r>
            <a:r>
              <a:rPr kumimoji="1" lang="ja-JP" altLang="en-US"/>
              <a:t>な値とは</a:t>
            </a:r>
            <a:r>
              <a:rPr kumimoji="1" lang="en-US" altLang="ja-JP" dirty="0"/>
              <a:t>, Toon </a:t>
            </a:r>
            <a:r>
              <a:rPr kumimoji="1" lang="en-US" altLang="ja-JP" dirty="0" err="1"/>
              <a:t>etal</a:t>
            </a:r>
            <a:r>
              <a:rPr kumimoji="1" lang="en-US" altLang="ja-JP" dirty="0"/>
              <a:t> </a:t>
            </a:r>
            <a:r>
              <a:rPr kumimoji="1" lang="ja-JP" altLang="en-US"/>
              <a:t>に掲載された数値であり</a:t>
            </a:r>
            <a:r>
              <a:rPr kumimoji="1" lang="en-US" altLang="ja-JP" dirty="0"/>
              <a:t>, </a:t>
            </a:r>
            <a:r>
              <a:rPr kumimoji="1" lang="ja-JP" altLang="en-US"/>
              <a:t>真に厳密な解というわけではないことに留意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は相対誤差が計算できないため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92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ここでいう</a:t>
            </a:r>
            <a:r>
              <a:rPr kumimoji="1" lang="en-US" altLang="ja-JP" dirty="0"/>
              <a:t>exact</a:t>
            </a:r>
            <a:r>
              <a:rPr kumimoji="1" lang="ja-JP" altLang="en-US"/>
              <a:t>な値とは</a:t>
            </a:r>
            <a:r>
              <a:rPr kumimoji="1" lang="en-US" altLang="ja-JP" dirty="0"/>
              <a:t>, Toon </a:t>
            </a:r>
            <a:r>
              <a:rPr kumimoji="1" lang="en-US" altLang="ja-JP" dirty="0" err="1"/>
              <a:t>etal</a:t>
            </a:r>
            <a:r>
              <a:rPr kumimoji="1" lang="en-US" altLang="ja-JP" dirty="0"/>
              <a:t> </a:t>
            </a:r>
            <a:r>
              <a:rPr kumimoji="1" lang="ja-JP" altLang="en-US"/>
              <a:t>に掲載された数値であり</a:t>
            </a:r>
            <a:r>
              <a:rPr kumimoji="1" lang="en-US" altLang="ja-JP" dirty="0"/>
              <a:t>, </a:t>
            </a:r>
            <a:r>
              <a:rPr kumimoji="1" lang="ja-JP" altLang="en-US"/>
              <a:t>真に厳密な解というわけではないことに留意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は相対誤差が計算できないため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686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ここでいう</a:t>
            </a:r>
            <a:r>
              <a:rPr kumimoji="1" lang="en-US" altLang="ja-JP" dirty="0"/>
              <a:t>exact</a:t>
            </a:r>
            <a:r>
              <a:rPr kumimoji="1" lang="ja-JP" altLang="en-US"/>
              <a:t>な値とは</a:t>
            </a:r>
            <a:r>
              <a:rPr kumimoji="1" lang="en-US" altLang="ja-JP" dirty="0"/>
              <a:t>, Toon </a:t>
            </a:r>
            <a:r>
              <a:rPr kumimoji="1" lang="en-US" altLang="ja-JP" dirty="0" err="1"/>
              <a:t>etal</a:t>
            </a:r>
            <a:r>
              <a:rPr kumimoji="1" lang="en-US" altLang="ja-JP" dirty="0"/>
              <a:t> </a:t>
            </a:r>
            <a:r>
              <a:rPr kumimoji="1" lang="ja-JP" altLang="en-US"/>
              <a:t>に掲載された数値であり</a:t>
            </a:r>
            <a:r>
              <a:rPr kumimoji="1" lang="en-US" altLang="ja-JP" dirty="0"/>
              <a:t>, </a:t>
            </a:r>
            <a:r>
              <a:rPr kumimoji="1" lang="ja-JP" altLang="en-US"/>
              <a:t>真に厳密な解というわけではないことに留意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は相対誤差が計算できないため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33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56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ここでいう</a:t>
            </a:r>
            <a:r>
              <a:rPr kumimoji="1" lang="en-US" altLang="ja-JP" dirty="0"/>
              <a:t>exact</a:t>
            </a:r>
            <a:r>
              <a:rPr kumimoji="1" lang="ja-JP" altLang="en-US"/>
              <a:t>な値とは</a:t>
            </a:r>
            <a:r>
              <a:rPr kumimoji="1" lang="en-US" altLang="ja-JP" dirty="0"/>
              <a:t>, Toon </a:t>
            </a:r>
            <a:r>
              <a:rPr kumimoji="1" lang="en-US" altLang="ja-JP" dirty="0" err="1"/>
              <a:t>etal</a:t>
            </a:r>
            <a:r>
              <a:rPr kumimoji="1" lang="en-US" altLang="ja-JP" dirty="0"/>
              <a:t> </a:t>
            </a:r>
            <a:r>
              <a:rPr kumimoji="1" lang="ja-JP" altLang="en-US"/>
              <a:t>に掲載された数値であり</a:t>
            </a:r>
            <a:r>
              <a:rPr kumimoji="1" lang="en-US" altLang="ja-JP" dirty="0"/>
              <a:t>, </a:t>
            </a:r>
            <a:r>
              <a:rPr kumimoji="1" lang="ja-JP" altLang="en-US"/>
              <a:t>真に厳密な解というわけではないことに留意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/>
              <a:t>は相対誤差が計算できないため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373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242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09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5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05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67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/>
                  <a:t>一次散乱アルベド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kumimoji="1" lang="en-US" altLang="ja-JP" dirty="0"/>
              </a:p>
              <a:p>
                <a:r>
                  <a:rPr kumimoji="1" lang="ja-JP" altLang="en-US"/>
                  <a:t>展開係数は</a:t>
                </a:r>
                <a:r>
                  <a:rPr kumimoji="1" lang="en-US" altLang="ja-JP" dirty="0"/>
                  <a:t>Legendre </a:t>
                </a:r>
                <a:r>
                  <a:rPr kumimoji="1" lang="ja-JP" altLang="en-US"/>
                  <a:t>多項式の直行性を用いることで導出しゅつされる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ja-JP" altLang="en-US"/>
                  <a:t>一次散乱アルベド</a:t>
                </a:r>
                <a:r>
                  <a:rPr lang="en-US" altLang="ja-JP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𝜇</a:t>
                </a:r>
                <a:endParaRPr kumimoji="1" lang="en-US" altLang="ja-JP" dirty="0"/>
              </a:p>
              <a:p>
                <a:r>
                  <a:rPr kumimoji="1" lang="ja-JP" altLang="en-US"/>
                  <a:t>展開係数は</a:t>
                </a:r>
                <a:r>
                  <a:rPr kumimoji="1" lang="en-US" altLang="ja-JP" dirty="0"/>
                  <a:t>Legendre </a:t>
                </a:r>
                <a:r>
                  <a:rPr kumimoji="1" lang="ja-JP" altLang="en-US"/>
                  <a:t>多項式の直行性を用いることで導出しゅつされる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35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Two-Stream </a:t>
            </a:r>
            <a:r>
              <a:rPr kumimoji="1" lang="ja-JP" altLang="en-US"/>
              <a:t>法にはいくつかの近似の手法がある</a:t>
            </a:r>
            <a:endParaRPr kumimoji="1" lang="en-US" altLang="ja-JP" dirty="0"/>
          </a:p>
          <a:p>
            <a:r>
              <a:rPr kumimoji="1" lang="ja-JP" altLang="en-US"/>
              <a:t>今回はそのうち　</a:t>
            </a:r>
            <a:r>
              <a:rPr kumimoji="1" lang="en-US" altLang="ja-JP" dirty="0" err="1"/>
              <a:t>δ</a:t>
            </a:r>
            <a:r>
              <a:rPr kumimoji="1" lang="en-US" altLang="ja-JP" dirty="0"/>
              <a:t>-Eddington</a:t>
            </a:r>
          </a:p>
          <a:p>
            <a:r>
              <a:rPr kumimoji="1" lang="ja-JP" altLang="en-US"/>
              <a:t>散乱位相関数の近似は</a:t>
            </a:r>
            <a:r>
              <a:rPr kumimoji="1" lang="en-US" altLang="ja-JP" dirty="0"/>
              <a:t>γ3</a:t>
            </a:r>
            <a:r>
              <a:rPr kumimoji="1" lang="ja-JP" altLang="en-US"/>
              <a:t>の導出に必要</a:t>
            </a:r>
            <a:r>
              <a:rPr kumimoji="1" lang="en-US" altLang="ja-JP" dirty="0"/>
              <a:t>,</a:t>
            </a:r>
          </a:p>
          <a:p>
            <a:r>
              <a:rPr kumimoji="1" lang="en-US" altLang="ja-JP" dirty="0"/>
              <a:t>g0 </a:t>
            </a:r>
            <a:r>
              <a:rPr kumimoji="1" lang="ja-JP" altLang="en-US"/>
              <a:t>は散乱位相関数の規格化条件より導出される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76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散乱位相関数の近似は</a:t>
            </a:r>
            <a:r>
              <a:rPr kumimoji="1" lang="en-US" altLang="ja-JP" dirty="0"/>
              <a:t>γ3</a:t>
            </a:r>
            <a:r>
              <a:rPr kumimoji="1" lang="ja-JP" altLang="en-US"/>
              <a:t>の導出に必要</a:t>
            </a:r>
            <a:r>
              <a:rPr kumimoji="1" lang="en-US" altLang="ja-JP" dirty="0"/>
              <a:t>,</a:t>
            </a:r>
          </a:p>
          <a:p>
            <a:r>
              <a:rPr kumimoji="1" lang="en-US" altLang="ja-JP" dirty="0"/>
              <a:t>g0 </a:t>
            </a:r>
            <a:r>
              <a:rPr kumimoji="1" lang="ja-JP" altLang="en-US"/>
              <a:t>は散乱位相関数の規格化条件より導出される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95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BFE25-6068-DE42-904A-DAFC09CC71B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94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7BC15-C4CA-3D46-A327-C9D633396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68E4BB-84F2-A744-9203-35DFE8AC8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FD74B-9A68-4344-BB72-DD7448E0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F04E-9F30-1041-96FF-FBF9741884D3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9450C4-DECF-9749-AC7F-AFB16FCB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9EB2-B46F-B846-88E8-68692538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B3C4712-316E-C842-88BD-43213DFC607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458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21E59-E92B-0F4E-9C03-39BC2F11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3197A5-9851-2A4A-9842-3E752380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E35873-702B-2C47-B897-787B1FD3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8E8E-DB5A-AA4B-A10E-CB54D21ED60E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5FC9FE-D2CA-A342-B3B6-D6AF6D5F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6DB5B-6FD0-FA42-B76A-703FA751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65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4C0ED0-B792-834C-8726-E5C79C03C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8DC731-C8D5-764E-A287-58B439656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027122-9FC3-4147-99D3-4B4CEB7B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9491-33C3-E243-BECC-775FB2B2B2A5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9E7FC6-BBFC-AF4D-B317-C8B1570E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C54739-5A9E-5D47-99CC-1F721E0B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0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A5AADF-F95C-564F-AD09-495AB0FCD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B7C6BC-8D79-8B4A-B9C8-55FD49024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9771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E7158-EFDF-A74F-86A0-EE14889D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73317A-B6B5-834C-8017-2075886D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7685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ABBF5B-7CC0-6E42-AB80-BD493977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F8E125-DC53-5449-B236-B985CDA1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20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183FF-3818-BD40-B415-1BA0F334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53F083-6A57-B648-BB88-5E026F102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35983-B679-544D-9E81-1D9345A7A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8963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BC1C4-93FF-1640-BD75-94732D6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442B48-4104-D648-878F-E47B38BA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B22701-B385-AC44-AF73-550EA6FC3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64FF96-B50C-3B43-9AA1-B3971EE9A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ED3EA3-D11E-DC44-8AB1-D274CB5FD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3641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50356-8BA6-FE4C-AF8D-A215ED7B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6257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6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FE1CA-7698-7846-B50D-692F35CF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2D5ED7-31EE-344B-BD87-0BE758056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8C0B41-35F3-9B4C-B7E1-49AD61CF6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9356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BE9A00-1E00-AD48-924E-B902E541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42" y="0"/>
            <a:ext cx="11526716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2F2DE2-C929-E849-B752-DE1A572F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41" y="1390131"/>
            <a:ext cx="11526715" cy="496621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264A96-AA09-024F-8C2E-19286E94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641" y="6492875"/>
            <a:ext cx="2743200" cy="365125"/>
          </a:xfrm>
        </p:spPr>
        <p:txBody>
          <a:bodyPr/>
          <a:lstStyle/>
          <a:p>
            <a:fld id="{274AF2F8-94AA-5247-A122-CD04C99ECE85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50C3F3-7905-5148-BCED-6A04B801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492875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C4E52-6EE2-CD48-B15C-F4E3A292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7200"/>
          </a:xfrm>
        </p:spPr>
        <p:txBody>
          <a:bodyPr/>
          <a:lstStyle>
            <a:lvl1pPr>
              <a:defRPr sz="1600"/>
            </a:lvl1pPr>
          </a:lstStyle>
          <a:p>
            <a:fld id="{4B3C4712-316E-C842-88BD-43213DFC607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5C1E3AC-7E7A-224E-8980-1BB9A56A15C0}"/>
              </a:ext>
            </a:extLst>
          </p:cNvPr>
          <p:cNvCxnSpPr>
            <a:cxnSpLocks/>
          </p:cNvCxnSpPr>
          <p:nvPr userDrawn="1"/>
        </p:nvCxnSpPr>
        <p:spPr>
          <a:xfrm>
            <a:off x="0" y="111653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8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637637-C70F-9D4F-8D94-F71966D7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CA126F-575A-584C-B212-19E7D919D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80D687-83EB-0C4D-ADC8-D16445711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89327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2CAD2-24FB-6A4C-8633-E688B5E4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551BBF-0FCB-954B-B727-4AFB77CAB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62684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76FB1C-7E88-894E-9A84-57A6BD996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7CEB3D-388F-644F-8BE2-4842D2F09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4317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7BC15-C4CA-3D46-A327-C9D633396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68E4BB-84F2-A744-9203-35DFE8AC8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FD74B-9A68-4344-BB72-DD7448E0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6CB-D4D6-D74C-AC12-EDDB68A0F304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9450C4-DECF-9749-AC7F-AFB16FCB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9EB2-B46F-B846-88E8-68692538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01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BE9A00-1E00-AD48-924E-B902E541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2F2DE2-C929-E849-B752-DE1A572F0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264A96-AA09-024F-8C2E-19286E94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C490-6B40-3F45-9B6B-C8FD006BD8D1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50C3F3-7905-5148-BCED-6A04B801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C4E52-6EE2-CD48-B15C-F4E3A292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68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3CE3B-2FCB-8946-8A26-CE59DC17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75D3C5-0FDF-1D4D-8228-DFEDE8081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DD67AE-385B-EA4B-8DAC-18984CEE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09FB-F3E6-024F-BF15-E488E6378CD8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8E5B91-A1C1-934E-A77B-90DC8F34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AFAA9-C8A1-AC47-AE61-FFAB5245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108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BC2B0-8EA3-E24B-BAFA-9B9A1EA6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9BD382-2782-964A-8DDA-A8DE00AB8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010C0B-C095-8747-99EE-50FCBB49B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E90F4-2D17-3940-B95C-D0C9EA4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1FCF-51A9-9C4F-8C5E-8DAA0FCC1D9E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CF257-3B41-AA47-993E-95EBEF7B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C82EC3-C6EA-4244-8DAC-3CEE57CF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76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98E1C-925B-254C-B300-833424A9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1A374C-9FF4-4149-B3E2-62EBE95A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AB68C4-E56A-1748-BBD6-E58CE0EE9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D2CDB6-5C04-834E-ABD3-BAD53CE5A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DD0654-C600-5D47-B997-6566AE479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207E3F-3757-014C-B66E-7E622A49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B16-84BD-B346-853B-C1B4505FFD9C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EBC596-A096-7F47-ACA2-E953DFAB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8FF481-A4E1-8D47-9C82-F8216A71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97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B2487-F8E6-B549-8AC3-14BB28F0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60A0B7-9754-E644-B0A0-B84577F0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C7B-A057-A140-936F-E564E36FCB60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B054A4-626A-0D43-B271-7841B405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0265CD-2D02-C84F-9F69-0C925E6F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659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303201-A6A6-2249-9D23-89B64ED4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E9DF-BC78-9B47-A8FC-6A94464997F4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B09D13-9058-F140-B240-E45FB31C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33578B-34AD-4A4A-84DE-4C6DAE28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2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3CE3B-2FCB-8946-8A26-CE59DC17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75D3C5-0FDF-1D4D-8228-DFEDE8081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DD67AE-385B-EA4B-8DAC-18984CEE1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6482-A0FC-1A47-BFDD-DF492F62E530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8E5B91-A1C1-934E-A77B-90DC8F34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AFAA9-C8A1-AC47-AE61-FFAB5245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588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F092E-FB89-EB40-BF7B-5C536149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D6691E-1A71-2148-A7E2-064565A1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3EEFDB-879A-0343-AF2B-4D73D56F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F095BA-CBED-A54A-8C0A-FA17A205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E27-78BA-D14C-BBDE-376162FD51B0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380E5C-E372-7B4F-B600-4DF54E0F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8F9581-2A2B-E94A-B0F6-0E02F600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0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067CA-6D0B-5948-BF77-7CD36515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DA80E5-851B-4941-A70F-E19E2BF04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95F27D-CACE-7745-B529-F954D9FCE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069E79-F2E8-A84B-B36C-29B9868A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5732-B947-8F46-A368-77683EBFE138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3663F3-E46B-EE41-8036-2B26445C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A095B1-307D-404F-889B-88484B52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409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21E59-E92B-0F4E-9C03-39BC2F11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3197A5-9851-2A4A-9842-3E752380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E35873-702B-2C47-B897-787B1FD3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5C0-79F2-5742-A541-D39ACD4AE8E8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5FC9FE-D2CA-A342-B3B6-D6AF6D5F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6DB5B-6FD0-FA42-B76A-703FA751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6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4C0ED0-B792-834C-8726-E5C79C03C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8DC731-C8D5-764E-A287-58B439656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027122-9FC3-4147-99D3-4B4CEB7B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094-6745-8444-9446-A232BD42171F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9E7FC6-BBFC-AF4D-B317-C8B1570E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C54739-5A9E-5D47-99CC-1F721E0B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BC2B0-8EA3-E24B-BAFA-9B9A1EA6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9BD382-2782-964A-8DDA-A8DE00AB8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010C0B-C095-8747-99EE-50FCBB49B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E90F4-2D17-3940-B95C-D0C9EA4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8040-D586-C042-86BF-78B8F1ABFCBA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CF257-3B41-AA47-993E-95EBEF7B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C82EC3-C6EA-4244-8DAC-3CEE57CF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18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98E1C-925B-254C-B300-833424A9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1A374C-9FF4-4149-B3E2-62EBE95A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AB68C4-E56A-1748-BBD6-E58CE0EE9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D2CDB6-5C04-834E-ABD3-BAD53CE5A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DD0654-C600-5D47-B997-6566AE479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207E3F-3757-014C-B66E-7E622A49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E810-34F2-424E-8FA9-FAECAEBDED05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EBC596-A096-7F47-ACA2-E953DFAB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8FF481-A4E1-8D47-9C82-F8216A71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87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B2487-F8E6-B549-8AC3-14BB28F0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60A0B7-9754-E644-B0A0-B84577F0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A57C-683E-794F-94DC-5878ABF37D71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B054A4-626A-0D43-B271-7841B405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0265CD-2D02-C84F-9F69-0C925E6F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47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303201-A6A6-2249-9D23-89B64ED4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0268-184F-D54F-993E-31D26A822DFD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B09D13-9058-F140-B240-E45FB31C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33578B-34AD-4A4A-84DE-4C6DAE28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F092E-FB89-EB40-BF7B-5C536149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D6691E-1A71-2148-A7E2-064565A1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3EEFDB-879A-0343-AF2B-4D73D56F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F095BA-CBED-A54A-8C0A-FA17A205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AC30-57BB-534B-B5CA-EA894567CEF8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380E5C-E372-7B4F-B600-4DF54E0F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8F9581-2A2B-E94A-B0F6-0E02F600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067CA-6D0B-5948-BF77-7CD36515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DA80E5-851B-4941-A70F-E19E2BF04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95F27D-CACE-7745-B529-F954D9FCE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069E79-F2E8-A84B-B36C-29B9868A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17DE-4DA7-9848-8260-1976C274B668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3663F3-E46B-EE41-8036-2B26445C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A095B1-307D-404F-889B-88484B52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630E08-5DD2-9D4B-A004-B8C06D6D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07BA49-A8E2-4C40-8F5D-8485005B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3D4700-718E-454D-9A8D-1E7986645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DFB1-1092-1347-B1B5-25E275E3D86F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B05B8-B76D-534E-A8FF-6ABF070F6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B709B6-E548-F541-A8BC-B5E59FFC1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95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73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630E08-5DD2-9D4B-A004-B8C06D6D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07BA49-A8E2-4C40-8F5D-8485005B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3D4700-718E-454D-9A8D-1E7986645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131A-7AF2-3B46-B387-C33F4690943C}" type="datetime1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B05B8-B76D-534E-A8FF-6ABF070F6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B709B6-E548-F541-A8BC-B5E59FFC1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4712-316E-C842-88BD-43213DFC6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44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d-dennou.org/library/dcpam/dcpam5/dcpam5_latest/doc/basic_equations/pub/basic_equations.pdf" TargetMode="External"/><Relationship Id="rId2" Type="http://schemas.openxmlformats.org/officeDocument/2006/relationships/hyperlink" Target="http://www.gfd-dennou.org/arch/prepri/2012/kobe-u/120210_tbseki-Bthesis/paper/pub/sotsur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21788-1053-2445-8B86-8454E94CD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>
                <a:solidFill>
                  <a:srgbClr val="0070C0"/>
                </a:solidFill>
              </a:rPr>
              <a:t>二流近似</a:t>
            </a:r>
            <a:r>
              <a:rPr kumimoji="1" lang="ja-JP" altLang="en-US" sz="4800" b="1">
                <a:solidFill>
                  <a:srgbClr val="0070C0"/>
                </a:solidFill>
              </a:rPr>
              <a:t>を用いた</a:t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lang="ja-JP" altLang="en-US" sz="4800" b="1">
                <a:solidFill>
                  <a:srgbClr val="0070C0"/>
                </a:solidFill>
              </a:rPr>
              <a:t>地球</a:t>
            </a:r>
            <a:r>
              <a:rPr kumimoji="1" lang="ja-JP" altLang="en-US" sz="4800" b="1">
                <a:solidFill>
                  <a:srgbClr val="0070C0"/>
                </a:solidFill>
              </a:rPr>
              <a:t>大気の放射伝達計算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2990E7-1163-1147-84B5-88E18AF92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  <a:p>
            <a:r>
              <a:rPr lang="ja-JP" altLang="en-US"/>
              <a:t>流体地球物理学教育研究分野</a:t>
            </a:r>
            <a:endParaRPr lang="en-US" altLang="ja-JP" dirty="0"/>
          </a:p>
          <a:p>
            <a:r>
              <a:rPr lang="en-US" altLang="ja-JP" dirty="0"/>
              <a:t>1863426S</a:t>
            </a:r>
            <a:r>
              <a:rPr lang="ja-JP" altLang="en-US"/>
              <a:t>　田村</a:t>
            </a:r>
            <a:r>
              <a:rPr lang="en-US" altLang="ja-JP" dirty="0"/>
              <a:t> </a:t>
            </a:r>
            <a:r>
              <a:rPr lang="ja-JP" altLang="en-US"/>
              <a:t>笙</a:t>
            </a:r>
          </a:p>
        </p:txBody>
      </p:sp>
    </p:spTree>
    <p:extLst>
      <p:ext uri="{BB962C8B-B14F-4D97-AF65-F5344CB8AC3E}">
        <p14:creationId xmlns:p14="http://schemas.microsoft.com/office/powerpoint/2010/main" val="399784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7"/>
            <a:ext cx="11518558" cy="549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/>
              <a:t>Eddington </a:t>
            </a:r>
            <a:r>
              <a:rPr lang="ja-JP" altLang="en-US" sz="3200"/>
              <a:t>近似を用いた二流近似方程式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67E1F7-B4F2-AD4E-8EB1-6924B6033281}"/>
                  </a:ext>
                </a:extLst>
              </p:cNvPr>
              <p:cNvSpPr txBox="1"/>
              <p:nvPr/>
            </p:nvSpPr>
            <p:spPr>
              <a:xfrm>
                <a:off x="1022001" y="1975827"/>
                <a:ext cx="7721552" cy="259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ja-JP" altLang="en-US" sz="28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667E1F7-B4F2-AD4E-8EB1-6924B6033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1" y="1975827"/>
                <a:ext cx="7721552" cy="2596032"/>
              </a:xfrm>
              <a:prstGeom prst="rect">
                <a:avLst/>
              </a:prstGeom>
              <a:blipFill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5FA5DAC-CD3B-6449-97EA-4CEFDE125E8D}"/>
                  </a:ext>
                </a:extLst>
              </p:cNvPr>
              <p:cNvSpPr txBox="1"/>
              <p:nvPr/>
            </p:nvSpPr>
            <p:spPr>
              <a:xfrm>
                <a:off x="7557332" y="2332834"/>
                <a:ext cx="3119766" cy="212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acc>
                            <m:accPr>
                              <m:chr m:val="̃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[1−</m:t>
                      </m:r>
                      <m:acc>
                        <m:accPr>
                          <m:chr m:val="̃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(4−3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(2−3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5FA5DAC-CD3B-6449-97EA-4CEFDE12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332" y="2332834"/>
                <a:ext cx="3119766" cy="212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571B7B-B3DC-644C-A058-D92D6D90CEC5}"/>
              </a:ext>
            </a:extLst>
          </p:cNvPr>
          <p:cNvSpPr/>
          <p:nvPr/>
        </p:nvSpPr>
        <p:spPr>
          <a:xfrm>
            <a:off x="7376160" y="2245360"/>
            <a:ext cx="3300937" cy="232649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51B37B-EE9A-024D-B006-53CAD9A0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8"/>
            <a:ext cx="11518558" cy="5514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err="1"/>
              <a:t>δ</a:t>
            </a:r>
            <a:r>
              <a:rPr lang="en-US" altLang="ja-JP" sz="3200" dirty="0"/>
              <a:t>-Eddington </a:t>
            </a:r>
            <a:r>
              <a:rPr lang="ja-JP" altLang="en-US" sz="3200"/>
              <a:t>近似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2400"/>
              <a:t>前方散乱（入射光と同じ向きの散乱）が他の散乱と比べて強くなることを考慮し</a:t>
            </a:r>
            <a:r>
              <a:rPr lang="en-US" altLang="ja-JP" sz="2400" dirty="0"/>
              <a:t>, </a:t>
            </a:r>
            <a:r>
              <a:rPr lang="ja-JP" altLang="en-US" sz="2400"/>
              <a:t>散乱位相関数を次のように近似する</a:t>
            </a:r>
            <a:endParaRPr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03D839-2E30-2544-8B34-29BF8978859D}"/>
                  </a:ext>
                </a:extLst>
              </p:cNvPr>
              <p:cNvSpPr txBox="1"/>
              <p:nvPr/>
            </p:nvSpPr>
            <p:spPr>
              <a:xfrm>
                <a:off x="2488375" y="3198395"/>
                <a:ext cx="72152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)(1+3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𝜇𝜇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kumimoji="1" lang="en-US" altLang="ja-JP" sz="2800" dirty="0"/>
              </a:p>
              <a:p>
                <a:endParaRPr lang="en-US" altLang="ja-JP" sz="2800" dirty="0"/>
              </a:p>
              <a:p>
                <a:r>
                  <a:rPr lang="en-US" altLang="ja-JP" sz="28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/>
                  <a:t>	</a:t>
                </a:r>
                <a:r>
                  <a:rPr lang="en-US" altLang="ja-JP" sz="2000" dirty="0"/>
                  <a:t>(Joseph </a:t>
                </a:r>
                <a:r>
                  <a:rPr lang="en-US" altLang="ja-JP" sz="2000" i="1" dirty="0"/>
                  <a:t>et al. </a:t>
                </a:r>
                <a:r>
                  <a:rPr lang="en-US" altLang="ja-JP" sz="2000" dirty="0"/>
                  <a:t>(1976))</a:t>
                </a:r>
                <a:endParaRPr lang="ja-JP" altLang="en-US" sz="28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03D839-2E30-2544-8B34-29BF8978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75" y="3198395"/>
                <a:ext cx="7215249" cy="1384995"/>
              </a:xfrm>
              <a:prstGeom prst="rect">
                <a:avLst/>
              </a:prstGeom>
              <a:blipFill>
                <a:blip r:embed="rId3"/>
                <a:stretch>
                  <a:fillRect l="-351" b="-64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4EEBF3A-E2EF-B544-BE89-7EC6FB8C62A3}"/>
                  </a:ext>
                </a:extLst>
              </p:cNvPr>
              <p:cNvSpPr txBox="1"/>
              <p:nvPr/>
            </p:nvSpPr>
            <p:spPr>
              <a:xfrm>
                <a:off x="7955341" y="4874740"/>
                <a:ext cx="30473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kumimoji="1" lang="en-US" altLang="ja-JP" sz="2000" dirty="0"/>
                  <a:t> Dirac </a:t>
                </a:r>
                <a:r>
                  <a:rPr kumimoji="1" lang="ja-JP" altLang="en-US" sz="2000"/>
                  <a:t>のデルタ関数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4EEBF3A-E2EF-B544-BE89-7EC6FB8C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341" y="4874740"/>
                <a:ext cx="3047395" cy="400110"/>
              </a:xfrm>
              <a:prstGeom prst="rect">
                <a:avLst/>
              </a:prstGeom>
              <a:blipFill>
                <a:blip r:embed="rId4"/>
                <a:stretch>
                  <a:fillRect t="-6250" r="-1660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60913F-DB09-1B4F-AF33-815D9C5F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94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7"/>
            <a:ext cx="11518558" cy="551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err="1"/>
              <a:t>δ</a:t>
            </a:r>
            <a:r>
              <a:rPr lang="en-US" altLang="ja-JP" sz="3200" dirty="0"/>
              <a:t>-Eddington </a:t>
            </a:r>
            <a:r>
              <a:rPr lang="ja-JP" altLang="en-US" sz="3200"/>
              <a:t>近似を用いた二流近似方程式</a:t>
            </a:r>
            <a:endParaRPr lang="en-US" altLang="ja-JP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7F6F25B-27DF-DA4E-BD71-3E59FD865442}"/>
                  </a:ext>
                </a:extLst>
              </p:cNvPr>
              <p:cNvSpPr txBox="1"/>
              <p:nvPr/>
            </p:nvSpPr>
            <p:spPr>
              <a:xfrm>
                <a:off x="7557332" y="2332834"/>
                <a:ext cx="3119766" cy="212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acc>
                            <m:accPr>
                              <m:chr m:val="̃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[1−</m:t>
                      </m:r>
                      <m:acc>
                        <m:accPr>
                          <m:chr m:val="̃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′(4−3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′)]</m:t>
                      </m:r>
                    </m:oMath>
                  </m:oMathPara>
                </a14:m>
                <a:endParaRPr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(2−3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7F6F25B-27DF-DA4E-BD71-3E59FD86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332" y="2332834"/>
                <a:ext cx="3119766" cy="2128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E3CFD4-EFDE-A143-932A-0D687BACBE8E}"/>
                  </a:ext>
                </a:extLst>
              </p:cNvPr>
              <p:cNvSpPr txBox="1"/>
              <p:nvPr/>
            </p:nvSpPr>
            <p:spPr>
              <a:xfrm>
                <a:off x="1022001" y="5126109"/>
                <a:ext cx="6076382" cy="107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0">
                    <a:latin typeface="Cambria Math" panose="02040503050406030204" pitchFamily="18" charset="0"/>
                  </a:rPr>
                  <a:t>パラメータのスケーリング</a:t>
                </a:r>
                <a:endParaRPr lang="en-US" altLang="ja-JP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̃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̃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̃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E3CFD4-EFDE-A143-932A-0D687BACB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1" y="5126109"/>
                <a:ext cx="6076382" cy="1071640"/>
              </a:xfrm>
              <a:prstGeom prst="rect">
                <a:avLst/>
              </a:prstGeom>
              <a:blipFill>
                <a:blip r:embed="rId4"/>
                <a:stretch>
                  <a:fillRect l="-835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CD53128-4BB9-5643-A27A-7C3B44D7C61D}"/>
                  </a:ext>
                </a:extLst>
              </p:cNvPr>
              <p:cNvSpPr txBox="1"/>
              <p:nvPr/>
            </p:nvSpPr>
            <p:spPr>
              <a:xfrm>
                <a:off x="1022001" y="1975827"/>
                <a:ext cx="7721552" cy="259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800" b="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ja-JP" altLang="en-US" sz="28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CD53128-4BB9-5643-A27A-7C3B44D7C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1" y="1975827"/>
                <a:ext cx="7721552" cy="2596032"/>
              </a:xfrm>
              <a:prstGeom prst="rect">
                <a:avLst/>
              </a:prstGeom>
              <a:blipFill>
                <a:blip r:embed="rId5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28FB6F-12EC-6547-AA8C-9A104CF424F7}"/>
              </a:ext>
            </a:extLst>
          </p:cNvPr>
          <p:cNvSpPr/>
          <p:nvPr/>
        </p:nvSpPr>
        <p:spPr>
          <a:xfrm>
            <a:off x="951721" y="5057192"/>
            <a:ext cx="6223519" cy="12129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387546-723F-4941-A1A8-A25C0BB4A59D}"/>
              </a:ext>
            </a:extLst>
          </p:cNvPr>
          <p:cNvSpPr/>
          <p:nvPr/>
        </p:nvSpPr>
        <p:spPr>
          <a:xfrm>
            <a:off x="7376160" y="2245360"/>
            <a:ext cx="3300937" cy="232649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4FC5C3-2E9C-D54F-980D-0211865F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6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343818"/>
                <a:ext cx="11518558" cy="55141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3200"/>
                  <a:t>放射フラックスの計算式</a:t>
                </a:r>
                <a:endParaRPr lang="en-US" altLang="ja-JP" sz="3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𝑑𝑖𝑟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2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altLang="ja-JP" sz="15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altLang="ja-JP" sz="15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𝑑𝑖𝑟</m:t>
                          </m:r>
                        </m:sub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sz="15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altLang="ja-JP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ja-JP" sz="15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sSub>
                        <m:sSubPr>
                          <m:ctrlP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ja-JP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5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−1/</m:t>
                              </m:r>
                              <m:sSub>
                                <m:sSub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</m:t>
                          </m:r>
                          <m:sSubSup>
                            <m:sSub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ja-JP" sz="15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</m:t>
                              </m:r>
                              <m:sSub>
                                <m:sSubPr>
                                  <m:ctrlP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</m:t>
                          </m:r>
                          <m:sSubSup>
                            <m:sSubSupPr>
                              <m:ctrlP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sz="170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343818"/>
                <a:ext cx="11518558" cy="5514182"/>
              </a:xfrm>
              <a:blipFill>
                <a:blip r:embed="rId3"/>
                <a:stretch>
                  <a:fillRect l="-1322" t="-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9856EE-1BF1-3E42-ACCA-CE23B8AE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4083670-F3B9-4C47-A836-27D74651BF95}"/>
              </a:ext>
            </a:extLst>
          </p:cNvPr>
          <p:cNvGrpSpPr/>
          <p:nvPr/>
        </p:nvGrpSpPr>
        <p:grpSpPr>
          <a:xfrm>
            <a:off x="6122452" y="5107072"/>
            <a:ext cx="4633165" cy="1547371"/>
            <a:chOff x="5977787" y="5060589"/>
            <a:chExt cx="4633165" cy="1547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D263A5CD-AE80-FA4F-9223-E8C76E43341D}"/>
                    </a:ext>
                  </a:extLst>
                </p:cNvPr>
                <p:cNvSpPr txBox="1"/>
                <p:nvPr/>
              </p:nvSpPr>
              <p:spPr>
                <a:xfrm>
                  <a:off x="6150976" y="5060589"/>
                  <a:ext cx="4459976" cy="1514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ja-JP" altLang="en-US" sz="2000"/>
                    <a:t>境界条件</a:t>
                  </a:r>
                  <a:endParaRPr lang="en-US" altLang="ja-JP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𝑠𝑓𝑐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ja-JP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D263A5CD-AE80-FA4F-9223-E8C76E433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976" y="5060589"/>
                  <a:ext cx="4459976" cy="1514261"/>
                </a:xfrm>
                <a:prstGeom prst="rect">
                  <a:avLst/>
                </a:prstGeom>
                <a:blipFill>
                  <a:blip r:embed="rId4"/>
                  <a:stretch>
                    <a:fillRect l="-14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5956B71D-29B6-3D41-ADB0-007F5274BF9A}"/>
                    </a:ext>
                  </a:extLst>
                </p:cNvPr>
                <p:cNvSpPr txBox="1"/>
                <p:nvPr/>
              </p:nvSpPr>
              <p:spPr>
                <a:xfrm>
                  <a:off x="8334737" y="6099183"/>
                  <a:ext cx="1900392" cy="3583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𝑠𝑓𝑐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en-US" altLang="ja-JP" sz="1600" dirty="0"/>
                    <a:t> </a:t>
                  </a:r>
                  <a:r>
                    <a:rPr kumimoji="1" lang="ja-JP" altLang="en-US" sz="1600"/>
                    <a:t>地表の反射率</a:t>
                  </a:r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5956B71D-29B6-3D41-ADB0-007F5274B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737" y="6099183"/>
                  <a:ext cx="1900392" cy="358303"/>
                </a:xfrm>
                <a:prstGeom prst="rect">
                  <a:avLst/>
                </a:prstGeom>
                <a:blipFill>
                  <a:blip r:embed="rId5"/>
                  <a:stretch>
                    <a:fillRect t="-3333" r="-662"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D786913-45C9-AC4E-9064-5137A7F5245D}"/>
                </a:ext>
              </a:extLst>
            </p:cNvPr>
            <p:cNvSpPr/>
            <p:nvPr/>
          </p:nvSpPr>
          <p:spPr>
            <a:xfrm>
              <a:off x="5977787" y="5089098"/>
              <a:ext cx="4392203" cy="1518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2E7A9E4-65D0-3D41-A8E1-A9780473B44C}"/>
              </a:ext>
            </a:extLst>
          </p:cNvPr>
          <p:cNvGrpSpPr/>
          <p:nvPr/>
        </p:nvGrpSpPr>
        <p:grpSpPr>
          <a:xfrm>
            <a:off x="5952668" y="1266903"/>
            <a:ext cx="5597017" cy="4210208"/>
            <a:chOff x="6332428" y="1870942"/>
            <a:chExt cx="5597017" cy="4210208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BAA861AC-DADE-504E-8880-20FD3EB244CC}"/>
                </a:ext>
              </a:extLst>
            </p:cNvPr>
            <p:cNvSpPr/>
            <p:nvPr/>
          </p:nvSpPr>
          <p:spPr>
            <a:xfrm>
              <a:off x="6347953" y="2902055"/>
              <a:ext cx="4941684" cy="24442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69E0ADD9-01AD-0E4E-B8D4-A9EA74308BD1}"/>
                </a:ext>
              </a:extLst>
            </p:cNvPr>
            <p:cNvCxnSpPr>
              <a:cxnSpLocks/>
            </p:cNvCxnSpPr>
            <p:nvPr/>
          </p:nvCxnSpPr>
          <p:spPr>
            <a:xfrm>
              <a:off x="8372499" y="3895797"/>
              <a:ext cx="0" cy="52255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0D3CD1C9-DE55-DD47-BD28-D2C567C3D221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89" y="2889706"/>
              <a:ext cx="5175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9D2FB173-BA4A-9548-B7D4-2A8170A15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9889" y="3887584"/>
              <a:ext cx="0" cy="52255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45C120B8-3CA7-194F-AF25-42BDED9B31F0}"/>
                </a:ext>
              </a:extLst>
            </p:cNvPr>
            <p:cNvCxnSpPr>
              <a:cxnSpLocks/>
            </p:cNvCxnSpPr>
            <p:nvPr/>
          </p:nvCxnSpPr>
          <p:spPr>
            <a:xfrm>
              <a:off x="10633066" y="2681027"/>
              <a:ext cx="0" cy="173732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太陽 56">
              <a:extLst>
                <a:ext uri="{FF2B5EF4-FFF2-40B4-BE49-F238E27FC236}">
                  <a16:creationId xmlns:a16="http://schemas.microsoft.com/office/drawing/2014/main" id="{2C9E1AD5-A35A-4646-BF74-7367948B0453}"/>
                </a:ext>
              </a:extLst>
            </p:cNvPr>
            <p:cNvSpPr/>
            <p:nvPr/>
          </p:nvSpPr>
          <p:spPr>
            <a:xfrm>
              <a:off x="10254321" y="1870942"/>
              <a:ext cx="757489" cy="757489"/>
            </a:xfrm>
            <a:prstGeom prst="su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44FC878-C303-F344-993A-7026030ED623}"/>
                    </a:ext>
                  </a:extLst>
                </p:cNvPr>
                <p:cNvSpPr txBox="1"/>
                <p:nvPr/>
              </p:nvSpPr>
              <p:spPr>
                <a:xfrm>
                  <a:off x="8424104" y="3985438"/>
                  <a:ext cx="9605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/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44FC878-C303-F344-993A-7026030ED6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104" y="3985438"/>
                  <a:ext cx="96053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AEBBCFF9-6256-5C41-8137-878AF658454C}"/>
                    </a:ext>
                  </a:extLst>
                </p:cNvPr>
                <p:cNvSpPr txBox="1"/>
                <p:nvPr/>
              </p:nvSpPr>
              <p:spPr>
                <a:xfrm>
                  <a:off x="6804847" y="3994742"/>
                  <a:ext cx="8143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/>
                </a:p>
              </p:txBody>
            </p:sp>
          </mc:Choice>
          <mc:Fallback xmlns="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AEBBCFF9-6256-5C41-8137-878AF6584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847" y="3994742"/>
                  <a:ext cx="814325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4545" b="-1212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0FEF2F3A-7FF6-164F-AC88-4096BF7ED7DB}"/>
                    </a:ext>
                  </a:extLst>
                </p:cNvPr>
                <p:cNvSpPr txBox="1"/>
                <p:nvPr/>
              </p:nvSpPr>
              <p:spPr>
                <a:xfrm>
                  <a:off x="9708724" y="3248149"/>
                  <a:ext cx="728469" cy="400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/>
                </a:p>
              </p:txBody>
            </p:sp>
          </mc:Choice>
          <mc:Fallback xmlns=""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0FEF2F3A-7FF6-164F-AC88-4096BF7ED7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724" y="3248149"/>
                  <a:ext cx="728469" cy="400302"/>
                </a:xfrm>
                <a:prstGeom prst="rect">
                  <a:avLst/>
                </a:prstGeom>
                <a:blipFill>
                  <a:blip r:embed="rId8"/>
                  <a:stretch>
                    <a:fillRect r="-32759"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9E708C9C-59A2-AE42-9E73-90F225C3EB54}"/>
                    </a:ext>
                  </a:extLst>
                </p:cNvPr>
                <p:cNvSpPr txBox="1"/>
                <p:nvPr/>
              </p:nvSpPr>
              <p:spPr>
                <a:xfrm>
                  <a:off x="11453248" y="2681027"/>
                  <a:ext cx="4173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000"/>
                </a:p>
              </p:txBody>
            </p:sp>
          </mc:Choice>
          <mc:Fallback xmlns="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9E708C9C-59A2-AE42-9E73-90F225C3E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3248" y="2681027"/>
                  <a:ext cx="41731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9E9FDA62-53D8-BF4C-B821-49B6512D5C9B}"/>
                    </a:ext>
                  </a:extLst>
                </p:cNvPr>
                <p:cNvSpPr txBox="1"/>
                <p:nvPr/>
              </p:nvSpPr>
              <p:spPr>
                <a:xfrm>
                  <a:off x="11512135" y="5146205"/>
                  <a:ext cx="4173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/>
                </a:p>
              </p:txBody>
            </p:sp>
          </mc:Choice>
          <mc:Fallback xmlns="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9E9FDA62-53D8-BF4C-B821-49B6512D5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2135" y="5146205"/>
                  <a:ext cx="417310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3B74CB2B-AAE1-4442-A392-FAC8D36D98E6}"/>
                </a:ext>
              </a:extLst>
            </p:cNvPr>
            <p:cNvCxnSpPr>
              <a:cxnSpLocks/>
            </p:cNvCxnSpPr>
            <p:nvPr/>
          </p:nvCxnSpPr>
          <p:spPr>
            <a:xfrm>
              <a:off x="6332428" y="4418347"/>
              <a:ext cx="495720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AEA8DECA-E9B0-7F47-90CA-09DA32A19D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636" y="2878555"/>
              <a:ext cx="0" cy="27754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7DB30057-00F0-9049-947C-7EA8828DCBD9}"/>
                    </a:ext>
                  </a:extLst>
                </p:cNvPr>
                <p:cNvSpPr txBox="1"/>
                <p:nvPr/>
              </p:nvSpPr>
              <p:spPr>
                <a:xfrm>
                  <a:off x="11093391" y="5557930"/>
                  <a:ext cx="4173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kumimoji="1" lang="ja-JP" altLang="en-US" sz="2400"/>
                </a:p>
              </p:txBody>
            </p:sp>
          </mc:Choice>
          <mc:Fallback xmlns=""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7DB30057-00F0-9049-947C-7EA8828DC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391" y="5557930"/>
                  <a:ext cx="417310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289FBE09-08F8-FA45-8B02-34FC35C80C27}"/>
                </a:ext>
              </a:extLst>
            </p:cNvPr>
            <p:cNvCxnSpPr>
              <a:cxnSpLocks/>
            </p:cNvCxnSpPr>
            <p:nvPr/>
          </p:nvCxnSpPr>
          <p:spPr>
            <a:xfrm>
              <a:off x="6347953" y="5346260"/>
              <a:ext cx="51753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190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ja-JP" sz="2400" dirty="0"/>
                  <a:t>Toon </a:t>
                </a:r>
                <a:r>
                  <a:rPr lang="en-US" altLang="ja-JP" sz="2400" i="1" dirty="0"/>
                  <a:t>et al.</a:t>
                </a:r>
                <a:r>
                  <a:rPr lang="en-US" altLang="ja-JP" sz="2400" dirty="0"/>
                  <a:t> (1989) </a:t>
                </a:r>
                <a:r>
                  <a:rPr lang="ja-JP" altLang="en-US" sz="2400"/>
                  <a:t>が用いたパラメータ条件について放射フラックス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/>
                  <a:t>を計算し</a:t>
                </a:r>
                <a:r>
                  <a:rPr lang="en-US" altLang="ja-JP" sz="2400" dirty="0"/>
                  <a:t>, </a:t>
                </a:r>
                <a:r>
                  <a:rPr lang="ja-JP" altLang="en-US" sz="2400"/>
                  <a:t>計算結果の正確さを評価する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  <a:blipFill>
                <a:blip r:embed="rId3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308597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800"/>
                            <a:t>太陽天頂角の余弦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光学的深さ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一次散乱アルベド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非対称因子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全ての事例において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𝑠𝑢𝑓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  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308597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50590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189130" r="-215135" b="-3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282979" r="-215135" b="-2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382979" r="-215135" b="-1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493478" r="-215135" b="-8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453644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" t="-758333" r="-172" b="-13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DACED-ADEB-8A48-97E8-FF6C9C8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55B0445-313E-354A-A516-6A4B52F9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95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ja-JP" sz="2400" dirty="0"/>
                  <a:t>Toon </a:t>
                </a:r>
                <a:r>
                  <a:rPr lang="en-US" altLang="ja-JP" sz="2400" i="1" dirty="0"/>
                  <a:t>et al.</a:t>
                </a:r>
                <a:r>
                  <a:rPr lang="en-US" altLang="ja-JP" sz="2400" dirty="0"/>
                  <a:t> (1989) </a:t>
                </a:r>
                <a:r>
                  <a:rPr lang="ja-JP" altLang="en-US" sz="2400"/>
                  <a:t>が用いたパラメータ条件について放射フラックス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/>
                  <a:t>を計算し</a:t>
                </a:r>
                <a:r>
                  <a:rPr lang="en-US" altLang="ja-JP" sz="2400" dirty="0"/>
                  <a:t>, </a:t>
                </a:r>
                <a:r>
                  <a:rPr lang="ja-JP" altLang="en-US" sz="2400"/>
                  <a:t>計算結果の正確さを評価する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  <a:blipFill>
                <a:blip r:embed="rId3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706698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800"/>
                            <a:t>太陽天頂角の余弦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光学的深さ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一次散乱アルベド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非対称因子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全ての事例において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𝑠𝑢𝑓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  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706698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50590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189130" r="-215135" b="-3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282979" r="-215135" b="-2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382979" r="-215135" b="-1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493478" r="-215135" b="-8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453644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" t="-758333" r="-172" b="-13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DACED-ADEB-8A48-97E8-FF6C9C8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55B0445-313E-354A-A516-6A4B52F9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05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ja-JP" sz="2400" dirty="0"/>
                  <a:t>Toon </a:t>
                </a:r>
                <a:r>
                  <a:rPr lang="en-US" altLang="ja-JP" sz="2400" i="1" dirty="0"/>
                  <a:t>et al.</a:t>
                </a:r>
                <a:r>
                  <a:rPr lang="en-US" altLang="ja-JP" sz="2400" dirty="0"/>
                  <a:t> (1989) </a:t>
                </a:r>
                <a:r>
                  <a:rPr lang="ja-JP" altLang="en-US" sz="2400"/>
                  <a:t>が用いたパラメータ条件について放射フラックス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/>
                  <a:t>を計算し</a:t>
                </a:r>
                <a:r>
                  <a:rPr lang="en-US" altLang="ja-JP" sz="2400" dirty="0"/>
                  <a:t>, </a:t>
                </a:r>
                <a:r>
                  <a:rPr lang="ja-JP" altLang="en-US" sz="2400"/>
                  <a:t>計算結果の正確さを評価する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  <a:blipFill>
                <a:blip r:embed="rId3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341357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800"/>
                            <a:t>太陽天頂角の余弦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光学的深さ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一次散乱アルベド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非対称因子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全ての事例において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𝑠𝑢𝑓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  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341357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50590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189130" r="-215135" b="-3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282979" r="-215135" b="-2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382979" r="-215135" b="-1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493478" r="-215135" b="-8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453644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" t="-758333" r="-172" b="-13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DACED-ADEB-8A48-97E8-FF6C9C8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55B0445-313E-354A-A516-6A4B52F9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01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ja-JP" sz="2400" dirty="0"/>
                  <a:t>Toon </a:t>
                </a:r>
                <a:r>
                  <a:rPr lang="en-US" altLang="ja-JP" sz="2400" i="1" dirty="0"/>
                  <a:t>et al.</a:t>
                </a:r>
                <a:r>
                  <a:rPr lang="en-US" altLang="ja-JP" sz="2400" dirty="0"/>
                  <a:t> (1989) </a:t>
                </a:r>
                <a:r>
                  <a:rPr lang="ja-JP" altLang="en-US" sz="2400"/>
                  <a:t>が用いたパラメータ条件について放射フラックス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/>
                  <a:t>を計算し</a:t>
                </a:r>
                <a:r>
                  <a:rPr lang="en-US" altLang="ja-JP" sz="2400" dirty="0"/>
                  <a:t>, </a:t>
                </a:r>
                <a:r>
                  <a:rPr lang="ja-JP" altLang="en-US" sz="2400"/>
                  <a:t>計算結果の正確さを評価する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253330"/>
                <a:ext cx="11518558" cy="5604669"/>
              </a:xfrm>
              <a:blipFill>
                <a:blip r:embed="rId3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770032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ja-JP" altLang="en-US" sz="1800"/>
                            <a:t>太陽天頂角の余弦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光学的深さ</a:t>
                          </a:r>
                          <a:r>
                            <a:rPr lang="en-US" altLang="ja-JP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一次散乱アルベド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</a:pPr>
                          <a:r>
                            <a:rPr lang="ja-JP" altLang="en-US" sz="1800"/>
                            <a:t>非対称因子</a:t>
                          </a:r>
                          <a:r>
                            <a:rPr lang="en-US" altLang="ja-JP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全ての事例において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𝑠𝑢𝑓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  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1">
                <a:extLst>
                  <a:ext uri="{FF2B5EF4-FFF2-40B4-BE49-F238E27FC236}">
                    <a16:creationId xmlns:a16="http://schemas.microsoft.com/office/drawing/2014/main" id="{5FBFE774-29B0-E046-AC1A-71D40BDFD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770032"/>
                  </p:ext>
                </p:extLst>
              </p:nvPr>
            </p:nvGraphicFramePr>
            <p:xfrm>
              <a:off x="2406000" y="2578893"/>
              <a:ext cx="7380000" cy="3911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0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505905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1: </a:t>
                          </a:r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各パターンのパラメータ値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2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189130" r="-215135" b="-3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282979" r="-215135" b="-2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41" t="-382979" r="-215135" b="-185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0.9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904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1" t="-493478" r="-215135" b="-8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0.794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2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0.848</a:t>
                          </a:r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453644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" t="-758333" r="-172" b="-138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DACED-ADEB-8A48-97E8-FF6C9C8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55B0445-313E-354A-A516-6A4B52F9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0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E3DE7DA-3C02-AD4F-BFC7-DEA9751D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7"/>
            <a:ext cx="11518558" cy="5495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/>
              <a:t>正確さの評価</a:t>
            </a:r>
            <a:endParaRPr lang="en-US" altLang="ja-JP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01549F9-2677-F64A-A881-E428FFD9DAE8}"/>
                  </a:ext>
                </a:extLst>
              </p:cNvPr>
              <p:cNvSpPr txBox="1"/>
              <p:nvPr/>
            </p:nvSpPr>
            <p:spPr>
              <a:xfrm>
                <a:off x="2235224" y="2241148"/>
                <a:ext cx="7721552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dirty="0"/>
                  <a:t>(</a:t>
                </a:r>
                <a:r>
                  <a:rPr lang="ja-JP" altLang="en-US" sz="3200"/>
                  <a:t>相対誤差</a:t>
                </a:r>
                <a:r>
                  <a:rPr lang="en-US" altLang="ja-JP" sz="3200" dirty="0"/>
                  <a:t>)</a:t>
                </a:r>
                <a:r>
                  <a:rPr lang="en-US" altLang="ja-JP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altLang="ja-JP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ja-JP" altLang="en-US" sz="28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01549F9-2677-F64A-A881-E428FFD9D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24" y="2241148"/>
                <a:ext cx="7721552" cy="1262140"/>
              </a:xfrm>
              <a:prstGeom prst="rect">
                <a:avLst/>
              </a:prstGeom>
              <a:blipFill>
                <a:blip r:embed="rId3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DC6F0D8-AE6A-E449-A261-9A96F99F30A1}"/>
                  </a:ext>
                </a:extLst>
              </p:cNvPr>
              <p:cNvSpPr txBox="1"/>
              <p:nvPr/>
            </p:nvSpPr>
            <p:spPr>
              <a:xfrm>
                <a:off x="2477265" y="4400619"/>
                <a:ext cx="93780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計算値</a:t>
                </a:r>
                <a:endParaRPr lang="en-US" altLang="ja-JP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 Toon </a:t>
                </a:r>
                <a:r>
                  <a:rPr lang="en-US" altLang="ja-JP" sz="2400" i="1" dirty="0"/>
                  <a:t>et al. </a:t>
                </a:r>
                <a:r>
                  <a:rPr lang="en-US" altLang="ja-JP" sz="2400" dirty="0"/>
                  <a:t>(1989) </a:t>
                </a:r>
                <a:r>
                  <a:rPr lang="ja-JP" altLang="en-US" sz="2400"/>
                  <a:t>に示された</a:t>
                </a:r>
                <a:r>
                  <a:rPr lang="en-US" altLang="ja-JP" sz="2400" dirty="0"/>
                  <a:t> ‘exact’ </a:t>
                </a:r>
                <a:r>
                  <a:rPr lang="ja-JP" altLang="en-US" sz="2400"/>
                  <a:t>な値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DC6F0D8-AE6A-E449-A261-9A96F99F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65" y="4400619"/>
                <a:ext cx="9378014" cy="830997"/>
              </a:xfrm>
              <a:prstGeom prst="rect">
                <a:avLst/>
              </a:prstGeom>
              <a:blipFill>
                <a:blip r:embed="rId4"/>
                <a:stretch>
                  <a:fillRect l="-541" t="-6061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31714E-1C90-CF4B-B703-3EB8F746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9EA222E-BCB3-3243-937F-EBECB0D3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140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3200"/>
                  <a:t>計算結果</a:t>
                </a:r>
                <a:endParaRPr lang="en-US" altLang="ja-JP" sz="3200" dirty="0"/>
              </a:p>
              <a:p>
                <a:pPr marL="0" indent="0">
                  <a:buNone/>
                </a:pPr>
                <a:r>
                  <a:rPr lang="ja-JP" altLang="en-US" sz="2400"/>
                  <a:t>・ヘイズ</a:t>
                </a:r>
                <a:r>
                  <a:rPr lang="en-US" altLang="ja-JP" sz="2400" dirty="0"/>
                  <a:t> A, B </a:t>
                </a:r>
                <a:r>
                  <a:rPr lang="ja-JP" altLang="en-US" sz="2400"/>
                  <a:t>で誤差が大きい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(</a:t>
                </a:r>
                <a:r>
                  <a:rPr lang="ja-JP" altLang="en-US" sz="2400"/>
                  <a:t>特に</a:t>
                </a:r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で</a:t>
                </a:r>
                <a:r>
                  <a:rPr lang="en-US" altLang="ja-JP" sz="2400" dirty="0"/>
                  <a:t> 20%~ 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・雲</a:t>
                </a:r>
                <a:r>
                  <a:rPr lang="en-US" altLang="ja-JP" sz="2400" dirty="0"/>
                  <a:t> A, B </a:t>
                </a:r>
                <a:r>
                  <a:rPr lang="ja-JP" altLang="en-US" sz="2400"/>
                  <a:t>の誤差は比較的小さい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(~6% </a:t>
                </a:r>
                <a:r>
                  <a:rPr lang="ja-JP" altLang="en-US" sz="2400"/>
                  <a:t>程度</a:t>
                </a:r>
                <a:r>
                  <a:rPr lang="en-US" altLang="ja-JP" sz="2400" dirty="0"/>
                  <a:t>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・</a:t>
                </a:r>
                <a:r>
                  <a:rPr lang="en-US" altLang="ja-JP" sz="2400" dirty="0"/>
                  <a:t>A </a:t>
                </a:r>
                <a:r>
                  <a:rPr lang="ja-JP" altLang="en-US" sz="2400"/>
                  <a:t>の方が</a:t>
                </a:r>
                <a:r>
                  <a:rPr lang="en-US" altLang="ja-JP" sz="2400" dirty="0"/>
                  <a:t> B </a:t>
                </a:r>
                <a:r>
                  <a:rPr lang="ja-JP" altLang="en-US" sz="2400"/>
                  <a:t>よりも誤差が小さい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  <a:blipFill>
                <a:blip r:embed="rId3"/>
                <a:stretch>
                  <a:fillRect l="-1322" t="-2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577318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10099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oMath>
                          </a14:m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kumimoji="1" lang="ja-JP" altLang="en-US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は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Toon </a:t>
                          </a:r>
                          <a:r>
                            <a:rPr lang="en-US" altLang="ja-JP" sz="1600" b="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et al.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(1989) </a:t>
                          </a:r>
                          <a:r>
                            <a:rPr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より引用</a:t>
                          </a:r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577318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79070" r="-400000" b="-5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79070" r="-400000" b="-4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76744" r="-400000" b="-2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76744" r="-400000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22539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2121" r="-414" b="-212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66B256-EA92-0E44-B94D-35DEF36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3767080-6B70-934F-9C66-7E728B32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65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0" y="0"/>
            <a:ext cx="11518558" cy="1325563"/>
          </a:xfrm>
        </p:spPr>
        <p:txBody>
          <a:bodyPr/>
          <a:lstStyle/>
          <a:p>
            <a:r>
              <a:rPr lang="ja-JP" altLang="en-US" b="1">
                <a:solidFill>
                  <a:srgbClr val="0070C0"/>
                </a:solidFill>
              </a:rPr>
              <a:t>発表の流れ</a:t>
            </a:r>
            <a:endParaRPr kumimoji="1" lang="ja-JP" altLang="en-US" b="1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0" y="1240220"/>
            <a:ext cx="11518558" cy="561777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/>
              <a:t>１研究目的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/>
              <a:t>２計算式の導出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/>
              <a:t>３計算式の検討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/>
              <a:t>４まとめ</a:t>
            </a:r>
            <a:endParaRPr lang="en-US" altLang="ja-JP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28DC8B0-8465-F94B-9A40-245EB845E2AE}"/>
              </a:ext>
            </a:extLst>
          </p:cNvPr>
          <p:cNvCxnSpPr/>
          <p:nvPr/>
        </p:nvCxnSpPr>
        <p:spPr>
          <a:xfrm>
            <a:off x="0" y="1082562"/>
            <a:ext cx="1219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ECB9F82-4376-554A-A237-579ADA5D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1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3200"/>
                  <a:t>計算結果</a:t>
                </a:r>
                <a:endParaRPr lang="en-US" altLang="ja-JP" sz="3200" dirty="0"/>
              </a:p>
              <a:p>
                <a:pPr marL="0" indent="0">
                  <a:buNone/>
                </a:pPr>
                <a:r>
                  <a:rPr lang="ja-JP" altLang="en-US" sz="2400" b="1"/>
                  <a:t>・ヘイズ</a:t>
                </a:r>
                <a:r>
                  <a:rPr lang="en-US" altLang="ja-JP" sz="2400" b="1" dirty="0"/>
                  <a:t> A, B </a:t>
                </a:r>
                <a:r>
                  <a:rPr lang="ja-JP" altLang="en-US" sz="2400" b="1"/>
                  <a:t>で誤差が大きい</a:t>
                </a:r>
                <a:endParaRPr lang="en-US" altLang="ja-JP" sz="2400" b="1" dirty="0"/>
              </a:p>
              <a:p>
                <a:pPr marL="0" indent="0">
                  <a:buNone/>
                </a:pPr>
                <a:r>
                  <a:rPr lang="ja-JP" altLang="en-US" sz="2400" b="1"/>
                  <a:t>　</a:t>
                </a:r>
                <a:r>
                  <a:rPr lang="en-US" altLang="ja-JP" sz="2400" b="1" dirty="0"/>
                  <a:t>(</a:t>
                </a:r>
                <a:r>
                  <a:rPr lang="ja-JP" altLang="en-US" sz="2400" b="1"/>
                  <a:t>特に</a:t>
                </a:r>
                <a:r>
                  <a:rPr lang="en-US" altLang="ja-JP" sz="2400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b="1" dirty="0"/>
                  <a:t> </a:t>
                </a:r>
                <a:r>
                  <a:rPr lang="ja-JP" altLang="en-US" sz="2400" b="1"/>
                  <a:t>で</a:t>
                </a:r>
                <a:r>
                  <a:rPr lang="en-US" altLang="ja-JP" sz="2400" b="1" dirty="0"/>
                  <a:t> 20%~ 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・雲</a:t>
                </a:r>
                <a:r>
                  <a:rPr lang="en-US" altLang="ja-JP" sz="2400" dirty="0"/>
                  <a:t> A, B </a:t>
                </a:r>
                <a:r>
                  <a:rPr lang="ja-JP" altLang="en-US" sz="2400"/>
                  <a:t>の誤差は比較的小さい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(~6% </a:t>
                </a:r>
                <a:r>
                  <a:rPr lang="ja-JP" altLang="en-US" sz="2400"/>
                  <a:t>程度</a:t>
                </a:r>
                <a:r>
                  <a:rPr lang="en-US" altLang="ja-JP" sz="2400" dirty="0"/>
                  <a:t>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・</a:t>
                </a:r>
                <a:r>
                  <a:rPr lang="en-US" altLang="ja-JP" sz="2400" dirty="0"/>
                  <a:t>A </a:t>
                </a:r>
                <a:r>
                  <a:rPr lang="ja-JP" altLang="en-US" sz="2400"/>
                  <a:t>の方が</a:t>
                </a:r>
                <a:r>
                  <a:rPr lang="en-US" altLang="ja-JP" sz="2400" dirty="0"/>
                  <a:t> B </a:t>
                </a:r>
                <a:r>
                  <a:rPr lang="ja-JP" altLang="en-US" sz="2400"/>
                  <a:t>よりも誤差が小さい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  <a:blipFill>
                <a:blip r:embed="rId3"/>
                <a:stretch>
                  <a:fillRect l="-1322" t="-2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807021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10099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oMath>
                          </a14:m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kumimoji="1" lang="ja-JP" altLang="en-US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は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Toon </a:t>
                          </a:r>
                          <a:r>
                            <a:rPr lang="en-US" altLang="ja-JP" sz="1600" b="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et al.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(1989) </a:t>
                          </a:r>
                          <a:r>
                            <a:rPr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より引用</a:t>
                          </a:r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807021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79070" r="-400000" b="-5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79070" r="-400000" b="-4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76744" r="-400000" b="-2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76744" r="-400000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22539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2121" r="-414" b="-212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66B256-EA92-0E44-B94D-35DEF36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3767080-6B70-934F-9C66-7E728B32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6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3200"/>
                  <a:t>計算結果</a:t>
                </a:r>
                <a:endParaRPr lang="en-US" altLang="ja-JP" sz="3200" dirty="0"/>
              </a:p>
              <a:p>
                <a:pPr marL="0" indent="0">
                  <a:buNone/>
                </a:pPr>
                <a:r>
                  <a:rPr lang="ja-JP" altLang="en-US" sz="2400"/>
                  <a:t>・ヘイズ</a:t>
                </a:r>
                <a:r>
                  <a:rPr lang="en-US" altLang="ja-JP" sz="2400" dirty="0"/>
                  <a:t> A, B </a:t>
                </a:r>
                <a:r>
                  <a:rPr lang="ja-JP" altLang="en-US" sz="2400"/>
                  <a:t>で誤差が大きい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(</a:t>
                </a:r>
                <a:r>
                  <a:rPr lang="ja-JP" altLang="en-US" sz="2400"/>
                  <a:t>特に</a:t>
                </a:r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で</a:t>
                </a:r>
                <a:r>
                  <a:rPr lang="en-US" altLang="ja-JP" sz="2400" dirty="0"/>
                  <a:t> 20%~ 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b="1"/>
                  <a:t>・雲</a:t>
                </a:r>
                <a:r>
                  <a:rPr lang="en-US" altLang="ja-JP" sz="2400" b="1" dirty="0"/>
                  <a:t> A, B </a:t>
                </a:r>
                <a:r>
                  <a:rPr lang="ja-JP" altLang="en-US" sz="2400" b="1"/>
                  <a:t>の誤差は比較的小さい</a:t>
                </a:r>
                <a:endParaRPr lang="en-US" altLang="ja-JP" sz="2400" b="1" dirty="0"/>
              </a:p>
              <a:p>
                <a:pPr marL="0" indent="0">
                  <a:buNone/>
                </a:pPr>
                <a:r>
                  <a:rPr lang="ja-JP" altLang="en-US" sz="2400" b="1"/>
                  <a:t>　</a:t>
                </a:r>
                <a:r>
                  <a:rPr lang="en-US" altLang="ja-JP" sz="2400" b="1" dirty="0"/>
                  <a:t>(~6% </a:t>
                </a:r>
                <a:r>
                  <a:rPr lang="ja-JP" altLang="en-US" sz="2400" b="1"/>
                  <a:t>程度</a:t>
                </a:r>
                <a:r>
                  <a:rPr lang="en-US" altLang="ja-JP" sz="2400" b="1" dirty="0"/>
                  <a:t>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・</a:t>
                </a:r>
                <a:r>
                  <a:rPr lang="en-US" altLang="ja-JP" sz="2400" dirty="0"/>
                  <a:t>A </a:t>
                </a:r>
                <a:r>
                  <a:rPr lang="ja-JP" altLang="en-US" sz="2400"/>
                  <a:t>の方が</a:t>
                </a:r>
                <a:r>
                  <a:rPr lang="en-US" altLang="ja-JP" sz="2400" dirty="0"/>
                  <a:t> B </a:t>
                </a:r>
                <a:r>
                  <a:rPr lang="ja-JP" altLang="en-US" sz="2400"/>
                  <a:t>よりも誤差が小さい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  <a:blipFill>
                <a:blip r:embed="rId3"/>
                <a:stretch>
                  <a:fillRect l="-1322" t="-2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207079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10099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oMath>
                          </a14:m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kumimoji="1" lang="ja-JP" altLang="en-US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は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Toon </a:t>
                          </a:r>
                          <a:r>
                            <a:rPr lang="en-US" altLang="ja-JP" sz="1600" b="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et al.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(1989) </a:t>
                          </a:r>
                          <a:r>
                            <a:rPr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より引用</a:t>
                          </a:r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207079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79070" r="-400000" b="-5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79070" r="-400000" b="-4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76744" r="-400000" b="-2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76744" r="-400000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22539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2121" r="-414" b="-212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66B256-EA92-0E44-B94D-35DEF36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3767080-6B70-934F-9C66-7E728B32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749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3200"/>
                  <a:t>計算結果</a:t>
                </a:r>
                <a:endParaRPr lang="en-US" altLang="ja-JP" sz="3200" dirty="0"/>
              </a:p>
              <a:p>
                <a:pPr marL="0" indent="0">
                  <a:buNone/>
                </a:pPr>
                <a:r>
                  <a:rPr lang="ja-JP" altLang="en-US" sz="2400"/>
                  <a:t>・ヘイズ</a:t>
                </a:r>
                <a:r>
                  <a:rPr lang="en-US" altLang="ja-JP" sz="2400" dirty="0"/>
                  <a:t> A, B </a:t>
                </a:r>
                <a:r>
                  <a:rPr lang="ja-JP" altLang="en-US" sz="2400"/>
                  <a:t>で誤差が大きい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(</a:t>
                </a:r>
                <a:r>
                  <a:rPr lang="ja-JP" altLang="en-US" sz="2400"/>
                  <a:t>特に</a:t>
                </a:r>
                <a:r>
                  <a:rPr lang="en-US" altLang="ja-JP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で</a:t>
                </a:r>
                <a:r>
                  <a:rPr lang="en-US" altLang="ja-JP" sz="2400" dirty="0"/>
                  <a:t> 20%~ 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・雲</a:t>
                </a:r>
                <a:r>
                  <a:rPr lang="en-US" altLang="ja-JP" sz="2400" dirty="0"/>
                  <a:t> A, B </a:t>
                </a:r>
                <a:r>
                  <a:rPr lang="ja-JP" altLang="en-US" sz="2400"/>
                  <a:t>の誤差は比較的小さい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(~6% </a:t>
                </a:r>
                <a:r>
                  <a:rPr lang="ja-JP" altLang="en-US" sz="2400"/>
                  <a:t>程度</a:t>
                </a:r>
                <a:r>
                  <a:rPr lang="en-US" altLang="ja-JP" sz="2400" dirty="0"/>
                  <a:t>)</a:t>
                </a:r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b="1"/>
                  <a:t>・</a:t>
                </a:r>
                <a:r>
                  <a:rPr lang="en-US" altLang="ja-JP" sz="2400" b="1" dirty="0"/>
                  <a:t>A </a:t>
                </a:r>
                <a:r>
                  <a:rPr lang="ja-JP" altLang="en-US" sz="2400" b="1"/>
                  <a:t>の方が</a:t>
                </a:r>
                <a:r>
                  <a:rPr lang="en-US" altLang="ja-JP" sz="2400" b="1" dirty="0"/>
                  <a:t> B </a:t>
                </a:r>
                <a:r>
                  <a:rPr lang="ja-JP" altLang="en-US" sz="2400" b="1"/>
                  <a:t>よりも誤差が小さい</a:t>
                </a:r>
                <a:endParaRPr lang="en-US" altLang="ja-JP" sz="2400" b="1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1E3DE7DA-3C02-AD4F-BFC7-DEA9751DD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343817"/>
                <a:ext cx="11518558" cy="5495927"/>
              </a:xfrm>
              <a:blipFill>
                <a:blip r:embed="rId3"/>
                <a:stretch>
                  <a:fillRect l="-1322" t="-2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129645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kumimoji="1"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10099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oMath>
                          </a14:m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kumimoji="1" lang="ja-JP" altLang="en-US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は</a:t>
                          </a:r>
                          <a:r>
                            <a:rPr kumimoji="1"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Toon </a:t>
                          </a:r>
                          <a:r>
                            <a:rPr lang="en-US" altLang="ja-JP" sz="1600" b="0" i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et al. </a:t>
                          </a:r>
                          <a:r>
                            <a:rPr lang="en-US" altLang="ja-JP" sz="1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(1989) </a:t>
                          </a:r>
                          <a:r>
                            <a:rPr lang="ja-JP" altLang="en-US" sz="16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より引用</a:t>
                          </a:r>
                          <a:endParaRPr kumimoji="1" lang="ja-JP" altLang="en-US" sz="16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11">
                <a:extLst>
                  <a:ext uri="{FF2B5EF4-FFF2-40B4-BE49-F238E27FC236}">
                    <a16:creationId xmlns:a16="http://schemas.microsoft.com/office/drawing/2014/main" id="{F83F56B9-2073-DA4D-9506-5B8C6C6377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129645"/>
                  </p:ext>
                </p:extLst>
              </p:nvPr>
            </p:nvGraphicFramePr>
            <p:xfrm>
              <a:off x="5651199" y="1612027"/>
              <a:ext cx="6120000" cy="4612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16940153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8465849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1116729160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529977798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605377031"/>
                        </a:ext>
                      </a:extLst>
                    </a:gridCol>
                  </a:tblGrid>
                  <a:tr h="410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2: </a:t>
                          </a:r>
                          <a:r>
                            <a:rPr kumimoji="1" lang="ja-JP" altLang="en-US" sz="18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計算結果</a:t>
                          </a:r>
                        </a:p>
                      </a:txBody>
                      <a:tcPr marL="92465" marR="92465" marT="46233" marB="46233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表</a:t>
                          </a:r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 </a:t>
                          </a:r>
                          <a:r>
                            <a:rPr kumimoji="1" lang="ja-JP" altLang="en-US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各事例の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416438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ヘイズ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ja-JP" altLang="en-US" sz="2000" b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雲</a:t>
                          </a:r>
                          <a:r>
                            <a:rPr kumimoji="1" lang="en-US" altLang="ja-JP" sz="20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</a:t>
                          </a:r>
                          <a:endParaRPr kumimoji="1" lang="ja-JP" altLang="en-US" sz="20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713172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79070" r="-400000" b="-5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0.210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0.156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2.668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0.354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94734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79070" r="-400000" b="-49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0.173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0.124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2.662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0.376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964341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21.5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25.8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0.234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794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76744" r="-400000" b="-2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1.916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0.473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327046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76744" r="-400000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1.830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1.516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0.480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0.000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576747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kumimoji="1" lang="ja-JP" altLang="en-US" sz="14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相対誤差</a:t>
                          </a:r>
                          <a:r>
                            <a:rPr kumimoji="1" lang="en-US" altLang="ja-JP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[%]</a:t>
                          </a:r>
                          <a:endParaRPr kumimoji="1" lang="ja-JP" altLang="en-US" sz="14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5.69</a:t>
                          </a:r>
                          <a:endParaRPr kumimoji="1" lang="ja-JP" altLang="en-US" sz="1800" b="1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16.2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1.38</a:t>
                          </a: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kumimoji="1" lang="en-US" altLang="ja-JP" sz="1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-</a:t>
                          </a:r>
                          <a:endParaRPr kumimoji="1" lang="ja-JP" altLang="en-US" sz="18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963" marR="68963" marT="34481" marB="34481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637744"/>
                      </a:ext>
                    </a:extLst>
                  </a:tr>
                  <a:tr h="422539">
                    <a:tc gridSpan="5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92465" marR="92465" marT="46233" marB="46233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2121" r="-414" b="-212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2000" b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共通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kumimoji="1" lang="ja-JP" altLang="en-US" sz="2000" b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93272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66B256-EA92-0E44-B94D-35DEF36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3767080-6B70-934F-9C66-7E728B32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E3DE7DA-3C02-AD4F-BFC7-DEA9751D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7"/>
            <a:ext cx="11518558" cy="549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/>
              <a:t>計算式の検討</a:t>
            </a:r>
            <a:endParaRPr lang="en-US" altLang="ja-JP" sz="32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/>
              <a:t>・計算による誤差が</a:t>
            </a:r>
            <a:r>
              <a:rPr lang="en-US" altLang="ja-JP" sz="2400" dirty="0"/>
              <a:t>10% </a:t>
            </a:r>
            <a:r>
              <a:rPr lang="ja-JP" altLang="en-US" sz="2400"/>
              <a:t>程度であれば許容できる</a:t>
            </a:r>
            <a:r>
              <a:rPr lang="en-US" altLang="ja-JP" sz="2400" dirty="0"/>
              <a:t> (Toon </a:t>
            </a:r>
            <a:r>
              <a:rPr lang="en-US" altLang="ja-JP" sz="2400" i="1" dirty="0"/>
              <a:t>et al. </a:t>
            </a:r>
            <a:r>
              <a:rPr lang="en-US" altLang="ja-JP" sz="2400" dirty="0"/>
              <a:t>(1989))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/>
              <a:t>・雲</a:t>
            </a:r>
            <a:r>
              <a:rPr lang="en-US" altLang="ja-JP" sz="2400" dirty="0"/>
              <a:t>A, B </a:t>
            </a:r>
            <a:r>
              <a:rPr lang="ja-JP" altLang="en-US" sz="2400"/>
              <a:t>は許容範囲内</a:t>
            </a:r>
            <a:r>
              <a:rPr lang="en-US" altLang="ja-JP" sz="2400" dirty="0"/>
              <a:t> (</a:t>
            </a:r>
            <a:r>
              <a:rPr lang="ja-JP" altLang="en-US" sz="2400"/>
              <a:t>相対誤差</a:t>
            </a:r>
            <a:r>
              <a:rPr lang="en-US" altLang="ja-JP" sz="2400" dirty="0"/>
              <a:t>: ~6%)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/>
              <a:t>・ヘイズ</a:t>
            </a:r>
            <a:r>
              <a:rPr lang="en-US" altLang="ja-JP" sz="2400" dirty="0"/>
              <a:t>A, B </a:t>
            </a:r>
            <a:r>
              <a:rPr lang="ja-JP" altLang="en-US" sz="2400"/>
              <a:t>については正確さを上げる必要がある</a:t>
            </a:r>
            <a:endParaRPr lang="en-US" altLang="ja-JP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66B256-EA92-0E44-B94D-35DEF36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3767080-6B70-934F-9C66-7E728B32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３計算式の検討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４まとめ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4363" y="1343818"/>
                <a:ext cx="11649334" cy="55141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1600"/>
                  </a:spcBef>
                </a:pPr>
                <a:r>
                  <a:rPr lang="ja-JP" altLang="en-US"/>
                  <a:t>二流近似を用いた放射フラックスの計算式を考えた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  <a:spcBef>
                    <a:spcPts val="1600"/>
                  </a:spcBef>
                </a:pPr>
                <a:r>
                  <a:rPr lang="ja-JP" altLang="en-US"/>
                  <a:t>四つのパターンについて放射フラックスを計算し</a:t>
                </a:r>
                <a:r>
                  <a:rPr lang="en-US" altLang="ja-JP" dirty="0"/>
                  <a:t>, </a:t>
                </a:r>
                <a:r>
                  <a:rPr lang="ja-JP" altLang="en-US"/>
                  <a:t>正確さを評価した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  <a:spcBef>
                    <a:spcPts val="1600"/>
                  </a:spcBef>
                </a:pPr>
                <a:r>
                  <a:rPr lang="ja-JP" altLang="en-US"/>
                  <a:t>雲</a:t>
                </a:r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=64,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=0.848</m:t>
                    </m:r>
                  </m:oMath>
                </a14:m>
                <a:r>
                  <a:rPr lang="en-US" altLang="ja-JP" dirty="0"/>
                  <a:t>) </a:t>
                </a:r>
                <a:r>
                  <a:rPr lang="ja-JP" altLang="en-US"/>
                  <a:t>で小さな相対誤差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  <a:spcBef>
                    <a:spcPts val="1600"/>
                  </a:spcBef>
                </a:pPr>
                <a:r>
                  <a:rPr lang="ja-JP" altLang="en-US"/>
                  <a:t>ヘイズ</a:t>
                </a:r>
                <a:r>
                  <a:rPr lang="en-US" altLang="ja-JP" dirty="0"/>
                  <a:t>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=0.794</m:t>
                    </m:r>
                  </m:oMath>
                </a14:m>
                <a:r>
                  <a:rPr lang="en-US" altLang="ja-JP" dirty="0"/>
                  <a:t>) </a:t>
                </a:r>
                <a:r>
                  <a:rPr lang="ja-JP" altLang="en-US"/>
                  <a:t>で大きな相対誤差</a:t>
                </a:r>
                <a:endParaRPr lang="en-US" altLang="ja-JP" dirty="0"/>
              </a:p>
              <a:p>
                <a:pPr marL="457200" lvl="1" indent="0">
                  <a:lnSpc>
                    <a:spcPct val="100000"/>
                  </a:lnSpc>
                  <a:spcBef>
                    <a:spcPts val="1600"/>
                  </a:spcBef>
                  <a:buNone/>
                </a:pPr>
                <a:r>
                  <a:rPr lang="ja-JP" altLang="en-US"/>
                  <a:t>→正確さを上げる必要がある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  <a:spcBef>
                    <a:spcPts val="1600"/>
                  </a:spcBef>
                </a:pPr>
                <a:r>
                  <a:rPr lang="ja-JP" altLang="en-US"/>
                  <a:t>ヘイズ</a:t>
                </a:r>
                <a:r>
                  <a:rPr lang="en-US" altLang="ja-JP" dirty="0"/>
                  <a:t>, </a:t>
                </a:r>
                <a:r>
                  <a:rPr lang="ja-JP" altLang="en-US"/>
                  <a:t>雲で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の</a:t>
                </a:r>
                <a:r>
                  <a:rPr lang="ja-JP" altLang="en-US"/>
                  <a:t>方が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/>
                  <a:t>よりも相対誤差が小さい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363" y="1343818"/>
                <a:ext cx="11649334" cy="5514182"/>
              </a:xfrm>
              <a:blipFill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FEE354-9E53-574D-8E8D-C7138B80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16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参考文献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0" y="1343818"/>
            <a:ext cx="11518558" cy="5514182"/>
          </a:xfrm>
        </p:spPr>
        <p:txBody>
          <a:bodyPr>
            <a:normAutofit/>
          </a:bodyPr>
          <a:lstStyle/>
          <a:p>
            <a:r>
              <a:rPr kumimoji="1" lang="en-US" altLang="ja-JP" sz="1800" dirty="0"/>
              <a:t>Jos</a:t>
            </a:r>
            <a:r>
              <a:rPr lang="en-US" altLang="ja-JP" sz="1800" dirty="0"/>
              <a:t>eph, J. E., 1976: The Delta-Eddington Approximation for Radiative Flux Transfer. </a:t>
            </a:r>
            <a:r>
              <a:rPr lang="en-US" altLang="ja-JP" sz="1800" i="1" dirty="0"/>
              <a:t>J. Atmos. Sci.</a:t>
            </a:r>
            <a:r>
              <a:rPr lang="en-US" altLang="ja-JP" sz="1800" dirty="0"/>
              <a:t>, </a:t>
            </a:r>
            <a:r>
              <a:rPr lang="en-US" altLang="ja-JP" sz="1800" b="1" dirty="0"/>
              <a:t>33</a:t>
            </a:r>
            <a:r>
              <a:rPr lang="en-US" altLang="ja-JP" sz="1800" dirty="0"/>
              <a:t>, 2452-2459.</a:t>
            </a:r>
          </a:p>
          <a:p>
            <a:r>
              <a:rPr kumimoji="1" lang="en-US" altLang="ja-JP" sz="1800" dirty="0"/>
              <a:t>Meador</a:t>
            </a:r>
            <a:r>
              <a:rPr lang="en-US" altLang="ja-JP" sz="1800" dirty="0"/>
              <a:t>, W. E., and W. R. Weaver, 1980: Two-Stream Approximation to Radiative Transfer in Planetary Atmospheres: A Unified Description of Existing Methods and a New Improvement. </a:t>
            </a:r>
            <a:r>
              <a:rPr lang="en-US" altLang="ja-JP" sz="1800" i="1" dirty="0"/>
              <a:t>J. Atmos. Sci., </a:t>
            </a:r>
            <a:r>
              <a:rPr lang="en-US" altLang="ja-JP" sz="1800" b="1" dirty="0"/>
              <a:t>37</a:t>
            </a:r>
            <a:r>
              <a:rPr lang="en-US" altLang="ja-JP" sz="1800" dirty="0"/>
              <a:t>, 630-643.</a:t>
            </a:r>
          </a:p>
          <a:p>
            <a:r>
              <a:rPr lang="en-US" altLang="ja-JP" sz="1800" dirty="0"/>
              <a:t>Toon, O. B., C. P. McKay, and T. P. Ackerman, 1989: Rapid Calculation of Radiative Heating Rates and Photodissociation Rate in Inhomogeneous Multiple Scattering Atmospheres. </a:t>
            </a:r>
            <a:r>
              <a:rPr lang="en-US" altLang="ja-JP" sz="1800" i="1" dirty="0"/>
              <a:t>J. </a:t>
            </a:r>
            <a:r>
              <a:rPr lang="en-US" altLang="ja-JP" sz="1800" i="1" dirty="0" err="1"/>
              <a:t>Geophys</a:t>
            </a:r>
            <a:r>
              <a:rPr lang="en-US" altLang="ja-JP" sz="1800" i="1" dirty="0"/>
              <a:t>, Res</a:t>
            </a:r>
            <a:r>
              <a:rPr lang="en-US" altLang="ja-JP" sz="1800" dirty="0"/>
              <a:t>., </a:t>
            </a:r>
            <a:r>
              <a:rPr lang="en-US" altLang="ja-JP" sz="1800" b="1" dirty="0"/>
              <a:t>94</a:t>
            </a:r>
            <a:r>
              <a:rPr lang="en-US" altLang="ja-JP" sz="1800" dirty="0"/>
              <a:t>, 287-301.</a:t>
            </a:r>
          </a:p>
          <a:p>
            <a:r>
              <a:rPr lang="en-US" altLang="ja-JP" sz="1800" dirty="0" err="1"/>
              <a:t>Wiscombe</a:t>
            </a:r>
            <a:r>
              <a:rPr lang="en-US" altLang="ja-JP" sz="1800" dirty="0"/>
              <a:t>, W. J., 1977: The Delta-Eddington Approximation for a Vertically Inhomogeneous Atmosphere. </a:t>
            </a:r>
            <a:r>
              <a:rPr lang="en-US" altLang="ja-JP" sz="1800" i="1" dirty="0"/>
              <a:t>Tech. Note TN-121 +  STR</a:t>
            </a:r>
            <a:r>
              <a:rPr lang="en-US" altLang="ja-JP" sz="1800" dirty="0"/>
              <a:t>, Natl. Cent. for Atmos. Res., Boulder, Colo.</a:t>
            </a:r>
          </a:p>
          <a:p>
            <a:r>
              <a:rPr lang="ja-JP" altLang="en-US" sz="1800"/>
              <a:t>グラント</a:t>
            </a:r>
            <a:r>
              <a:rPr lang="en-US" altLang="ja-JP" sz="1800" dirty="0"/>
              <a:t> W. </a:t>
            </a:r>
            <a:r>
              <a:rPr lang="ja-JP" altLang="en-US" sz="1800"/>
              <a:t>ペティ</a:t>
            </a:r>
            <a:r>
              <a:rPr lang="en-US" altLang="ja-JP" sz="1800" dirty="0"/>
              <a:t>. “</a:t>
            </a:r>
            <a:r>
              <a:rPr lang="ja-JP" altLang="en-US" sz="1800"/>
              <a:t>詳解</a:t>
            </a:r>
            <a:r>
              <a:rPr lang="en-US" altLang="ja-JP" sz="1800" dirty="0"/>
              <a:t> </a:t>
            </a:r>
            <a:r>
              <a:rPr lang="ja-JP" altLang="en-US" sz="1800"/>
              <a:t>大気放射学</a:t>
            </a:r>
            <a:r>
              <a:rPr lang="en-US" altLang="ja-JP" sz="1800" dirty="0"/>
              <a:t> </a:t>
            </a:r>
            <a:r>
              <a:rPr lang="ja-JP" altLang="en-US" sz="1800"/>
              <a:t>基礎と気象・気候学への応用</a:t>
            </a:r>
            <a:r>
              <a:rPr lang="en-US" altLang="ja-JP" sz="1800" dirty="0"/>
              <a:t>”. </a:t>
            </a:r>
            <a:r>
              <a:rPr lang="ja-JP" altLang="en-US" sz="1800"/>
              <a:t>近藤豊</a:t>
            </a:r>
            <a:r>
              <a:rPr lang="en-US" altLang="ja-JP" sz="1800" dirty="0"/>
              <a:t>, </a:t>
            </a:r>
            <a:r>
              <a:rPr lang="ja-JP" altLang="en-US" sz="1800"/>
              <a:t>茂木信宏訳</a:t>
            </a:r>
            <a:r>
              <a:rPr lang="en-US" altLang="ja-JP" sz="1800" dirty="0"/>
              <a:t>. </a:t>
            </a:r>
            <a:r>
              <a:rPr lang="ja-JP" altLang="en-US" sz="1800"/>
              <a:t>東京大出版会</a:t>
            </a:r>
            <a:r>
              <a:rPr lang="en-US" altLang="ja-JP" sz="1800" dirty="0"/>
              <a:t>, 2019, 416p.</a:t>
            </a:r>
          </a:p>
          <a:p>
            <a:r>
              <a:rPr lang="ja-JP" altLang="en-US" sz="1800"/>
              <a:t>関</a:t>
            </a:r>
            <a:r>
              <a:rPr lang="en-US" altLang="ja-JP" sz="1800" dirty="0"/>
              <a:t> </a:t>
            </a:r>
            <a:r>
              <a:rPr lang="ja-JP" altLang="en-US" sz="1800"/>
              <a:t>友也</a:t>
            </a:r>
            <a:r>
              <a:rPr lang="en-US" altLang="ja-JP" sz="1800" dirty="0"/>
              <a:t>. “</a:t>
            </a:r>
            <a:r>
              <a:rPr lang="ja-JP" altLang="en-US" sz="1800"/>
              <a:t>地球大気の放射場に関する放射伝達方程式についての考察</a:t>
            </a:r>
            <a:r>
              <a:rPr lang="en-US" altLang="ja-JP" sz="1800" dirty="0"/>
              <a:t>”. 2012. </a:t>
            </a:r>
            <a:r>
              <a:rPr lang="en-US" altLang="ja-JP" sz="1800" dirty="0">
                <a:hlinkClick r:id="rId2"/>
              </a:rPr>
              <a:t>http://www.gfd-dennou.org/arch/prepri/2012/kobe-u/120210_tbseki-Bthesis/paper/pub/sotsuron.pdf</a:t>
            </a:r>
            <a:r>
              <a:rPr lang="en-US" altLang="ja-JP" sz="1800" dirty="0"/>
              <a:t>. (</a:t>
            </a:r>
            <a:r>
              <a:rPr lang="ja-JP" altLang="en-US" sz="1800"/>
              <a:t>参照</a:t>
            </a:r>
            <a:r>
              <a:rPr lang="en-US" altLang="ja-JP" sz="1800" dirty="0"/>
              <a:t>: 2022/01/13)</a:t>
            </a:r>
            <a:endParaRPr lang="ja-JP" altLang="en-US" sz="1800"/>
          </a:p>
          <a:p>
            <a:r>
              <a:rPr lang="ja-JP" altLang="en-US" sz="1800"/>
              <a:t>地球流体電脳倶楽部</a:t>
            </a:r>
            <a:r>
              <a:rPr lang="en-US" altLang="ja-JP" sz="1800" dirty="0"/>
              <a:t>. “DCPAM5 </a:t>
            </a:r>
            <a:r>
              <a:rPr lang="ja-JP" altLang="en-US" sz="1800"/>
              <a:t>支配方程式とその離散化</a:t>
            </a:r>
            <a:r>
              <a:rPr lang="en-US" altLang="ja-JP" sz="1800" dirty="0"/>
              <a:t>”. 2014. </a:t>
            </a:r>
            <a:r>
              <a:rPr lang="en-US" altLang="ja-JP" sz="1800" dirty="0">
                <a:hlinkClick r:id="rId3"/>
              </a:rPr>
              <a:t>https://www.gfd-dennou.org/library/dcpam/dcpam5/dcpam5_latest/doc/basic_equations/pub/basic_equations.pdf</a:t>
            </a:r>
            <a:r>
              <a:rPr lang="en-US" altLang="ja-JP" sz="1800" dirty="0"/>
              <a:t>. (</a:t>
            </a:r>
            <a:r>
              <a:rPr lang="ja-JP" altLang="en-US" sz="1800"/>
              <a:t>参照</a:t>
            </a:r>
            <a:r>
              <a:rPr lang="en-US" altLang="ja-JP" sz="1800" dirty="0"/>
              <a:t>: 2022/01/13)</a:t>
            </a:r>
            <a:endParaRPr lang="ja-JP" altLang="en-US" sz="18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B7712A-CBBE-7842-96FC-9BFCC814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68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B90EB9E-135E-A94E-A4E5-24B34CC418BE}"/>
              </a:ext>
            </a:extLst>
          </p:cNvPr>
          <p:cNvCxnSpPr/>
          <p:nvPr/>
        </p:nvCxnSpPr>
        <p:spPr>
          <a:xfrm>
            <a:off x="0" y="1082562"/>
            <a:ext cx="1219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E4394F1-24CA-EA40-858D-04CBD65ED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0" y="1240220"/>
            <a:ext cx="11518558" cy="56177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2400"/>
              <a:t>多くの気候モデルにおいて放射伝達過程が考慮される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/>
              <a:t>気候モデルのシミュレーション時間短縮のため</a:t>
            </a:r>
            <a:r>
              <a:rPr lang="en-US" altLang="ja-JP" sz="2400" dirty="0"/>
              <a:t>, </a:t>
            </a:r>
            <a:r>
              <a:rPr lang="ja-JP" altLang="en-US" sz="2400"/>
              <a:t>放射伝達計算の高速化が必要</a:t>
            </a:r>
          </a:p>
          <a:p>
            <a:pPr>
              <a:lnSpc>
                <a:spcPct val="150000"/>
              </a:lnSpc>
            </a:pPr>
            <a:endParaRPr lang="ja-JP" altLang="en-US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1"/>
              <a:t>→放射伝達計算を高速に行うための計算式を考え</a:t>
            </a:r>
            <a:r>
              <a:rPr lang="en-US" altLang="ja-JP" b="1" dirty="0"/>
              <a:t>, </a:t>
            </a:r>
            <a:r>
              <a:rPr lang="ja-JP" altLang="en-US" b="1"/>
              <a:t>検証する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/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AFC8B4E7-A72C-0E4A-A055-4CA7A2A0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１研究目的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8CA3963-0E7C-6E4B-884A-0122FB5D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9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488975-81C1-E842-8865-7C63EF6F0803}"/>
              </a:ext>
            </a:extLst>
          </p:cNvPr>
          <p:cNvSpPr/>
          <p:nvPr/>
        </p:nvSpPr>
        <p:spPr>
          <a:xfrm>
            <a:off x="6379538" y="3016312"/>
            <a:ext cx="5027437" cy="2415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一様な大気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8"/>
            <a:ext cx="5544168" cy="55141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ja-JP" altLang="en-US" sz="3200"/>
              <a:t>方針</a:t>
            </a:r>
            <a:endParaRPr lang="en-US" altLang="ja-JP" sz="32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ja-JP" altLang="en-US" sz="2400"/>
              <a:t>光学的特性が一様な大気を仮定</a:t>
            </a:r>
            <a:endParaRPr lang="en-US" altLang="ja-JP" sz="24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ja-JP" altLang="en-US" sz="2400"/>
              <a:t>太陽放射を想定</a:t>
            </a:r>
            <a:endParaRPr lang="en-US" altLang="ja-JP" sz="24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ja-JP" altLang="en-US" sz="2400"/>
              <a:t>放射伝達方程式を</a:t>
            </a:r>
            <a:r>
              <a:rPr lang="ja-JP" altLang="en-US" sz="2400" b="1"/>
              <a:t>二流近似</a:t>
            </a:r>
            <a:r>
              <a:rPr lang="ja-JP" altLang="en-US" sz="2400"/>
              <a:t>する</a:t>
            </a:r>
            <a:r>
              <a:rPr lang="en-US" altLang="ja-JP" sz="2400" dirty="0"/>
              <a:t>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ja-JP" altLang="en-US" sz="2400"/>
              <a:t>大気上端および下端での上向き</a:t>
            </a:r>
            <a:r>
              <a:rPr lang="en-US" altLang="ja-JP" sz="2400" dirty="0"/>
              <a:t>, </a:t>
            </a:r>
            <a:r>
              <a:rPr lang="ja-JP" altLang="en-US" sz="2400"/>
              <a:t>下向き放射フラックスの計算式を考える</a:t>
            </a:r>
            <a:r>
              <a:rPr lang="en-US" altLang="ja-JP" sz="2400"/>
              <a:t>.</a:t>
            </a:r>
            <a:endParaRPr lang="en-US" altLang="ja-JP" sz="2400" dirty="0"/>
          </a:p>
        </p:txBody>
      </p: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F2BFDE7D-E8EB-724B-BCB5-159A6502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C10E481B-DED1-E140-9FA8-018393D9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956DDEB-4B4E-1543-B819-3A7BD738EF2E}"/>
              </a:ext>
            </a:extLst>
          </p:cNvPr>
          <p:cNvCxnSpPr>
            <a:cxnSpLocks/>
          </p:cNvCxnSpPr>
          <p:nvPr/>
        </p:nvCxnSpPr>
        <p:spPr>
          <a:xfrm>
            <a:off x="6366975" y="3008623"/>
            <a:ext cx="50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太陽 30">
            <a:extLst>
              <a:ext uri="{FF2B5EF4-FFF2-40B4-BE49-F238E27FC236}">
                <a16:creationId xmlns:a16="http://schemas.microsoft.com/office/drawing/2014/main" id="{815111E8-66AF-054B-A9A2-919348F85B98}"/>
              </a:ext>
            </a:extLst>
          </p:cNvPr>
          <p:cNvSpPr/>
          <p:nvPr/>
        </p:nvSpPr>
        <p:spPr>
          <a:xfrm>
            <a:off x="10329869" y="1523333"/>
            <a:ext cx="1077106" cy="1077106"/>
          </a:xfrm>
          <a:prstGeom prst="su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8C0A244E-CCCD-1F41-BA3A-26C846AA927F}"/>
              </a:ext>
            </a:extLst>
          </p:cNvPr>
          <p:cNvSpPr/>
          <p:nvPr/>
        </p:nvSpPr>
        <p:spPr>
          <a:xfrm>
            <a:off x="9825045" y="3017865"/>
            <a:ext cx="504825" cy="53990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>
            <a:extLst>
              <a:ext uri="{FF2B5EF4-FFF2-40B4-BE49-F238E27FC236}">
                <a16:creationId xmlns:a16="http://schemas.microsoft.com/office/drawing/2014/main" id="{B1FBC88F-E7F5-984C-9A45-46E43F785570}"/>
              </a:ext>
            </a:extLst>
          </p:cNvPr>
          <p:cNvSpPr/>
          <p:nvPr/>
        </p:nvSpPr>
        <p:spPr>
          <a:xfrm>
            <a:off x="9825044" y="4882085"/>
            <a:ext cx="504825" cy="53990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>
            <a:extLst>
              <a:ext uri="{FF2B5EF4-FFF2-40B4-BE49-F238E27FC236}">
                <a16:creationId xmlns:a16="http://schemas.microsoft.com/office/drawing/2014/main" id="{9E24BFB7-C5D7-E64F-A980-639D08D7B98E}"/>
              </a:ext>
            </a:extLst>
          </p:cNvPr>
          <p:cNvSpPr/>
          <p:nvPr/>
        </p:nvSpPr>
        <p:spPr>
          <a:xfrm rot="10800000">
            <a:off x="7429062" y="3016311"/>
            <a:ext cx="504825" cy="53990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>
            <a:extLst>
              <a:ext uri="{FF2B5EF4-FFF2-40B4-BE49-F238E27FC236}">
                <a16:creationId xmlns:a16="http://schemas.microsoft.com/office/drawing/2014/main" id="{84EE79E2-D2BA-3044-B3E4-AC802E61CAE5}"/>
              </a:ext>
            </a:extLst>
          </p:cNvPr>
          <p:cNvSpPr/>
          <p:nvPr/>
        </p:nvSpPr>
        <p:spPr>
          <a:xfrm rot="10800000">
            <a:off x="7428663" y="4896372"/>
            <a:ext cx="504825" cy="53990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334A009-0732-104C-85B8-4CDBE9051093}"/>
              </a:ext>
            </a:extLst>
          </p:cNvPr>
          <p:cNvCxnSpPr>
            <a:cxnSpLocks/>
          </p:cNvCxnSpPr>
          <p:nvPr/>
        </p:nvCxnSpPr>
        <p:spPr>
          <a:xfrm>
            <a:off x="6379538" y="5432009"/>
            <a:ext cx="50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0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1" y="1343818"/>
            <a:ext cx="11518558" cy="549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/>
              <a:t>二流近似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2400"/>
              <a:t>放射伝達方程式を</a:t>
            </a:r>
            <a:r>
              <a:rPr lang="en-US" altLang="ja-JP" sz="2400" dirty="0"/>
              <a:t>,  </a:t>
            </a:r>
            <a:r>
              <a:rPr lang="ja-JP" altLang="en-US" sz="2400"/>
              <a:t>上向き及び下向きフラックスに関する二つの微分方程式に近似</a:t>
            </a:r>
            <a:r>
              <a:rPr lang="en-US" altLang="ja-JP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4447740-0074-8A4E-998E-950BB447DB8C}"/>
                  </a:ext>
                </a:extLst>
              </p:cNvPr>
              <p:cNvSpPr txBox="1"/>
              <p:nvPr/>
            </p:nvSpPr>
            <p:spPr>
              <a:xfrm>
                <a:off x="1398577" y="3079725"/>
                <a:ext cx="4697423" cy="283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>
                    <a:ea typeface="+mj-ea"/>
                  </a:rPr>
                  <a:t>二流近似方程式</a:t>
                </a:r>
                <a:endParaRPr lang="en-US" altLang="ja-JP" sz="2800" dirty="0"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ja-JP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sz="28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4447740-0074-8A4E-998E-950BB447D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77" y="3079725"/>
                <a:ext cx="4697423" cy="2833211"/>
              </a:xfrm>
              <a:prstGeom prst="rect">
                <a:avLst/>
              </a:prstGeom>
              <a:blipFill>
                <a:blip r:embed="rId3"/>
                <a:stretch>
                  <a:fillRect l="-2419"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FB9AFC-8802-4F4D-B574-97FEBA6194BE}"/>
                  </a:ext>
                </a:extLst>
              </p:cNvPr>
              <p:cNvSpPr txBox="1"/>
              <p:nvPr/>
            </p:nvSpPr>
            <p:spPr>
              <a:xfrm>
                <a:off x="6288320" y="4313853"/>
                <a:ext cx="4063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上向き放射フラックス</a:t>
                </a:r>
                <a:endParaRPr lang="en-US" altLang="ja-JP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下向き放射フラックス</a:t>
                </a:r>
                <a:endParaRPr lang="en-US" altLang="ja-JP" sz="2400" dirty="0"/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光学的深さ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FB9AFC-8802-4F4D-B574-97FEBA61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20" y="4313853"/>
                <a:ext cx="4063145" cy="1200329"/>
              </a:xfrm>
              <a:prstGeom prst="rect">
                <a:avLst/>
              </a:prstGeom>
              <a:blipFill>
                <a:blip r:embed="rId4"/>
                <a:stretch>
                  <a:fillRect l="-1558" t="-3125"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25425A-DB54-E64B-88FA-3A1CBB495BB0}"/>
              </a:ext>
            </a:extLst>
          </p:cNvPr>
          <p:cNvSpPr/>
          <p:nvPr/>
        </p:nvSpPr>
        <p:spPr>
          <a:xfrm>
            <a:off x="963507" y="2943225"/>
            <a:ext cx="9580278" cy="31455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83D2C4-8B05-6640-8FEA-85C8348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90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0" y="1343817"/>
            <a:ext cx="11518558" cy="549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/>
              <a:t>平行平面大気の放射伝達方程式</a:t>
            </a:r>
            <a:endParaRPr lang="en-US" altLang="ja-JP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6B35AEF-C3B3-0A42-9A3F-45EB3B35EFA4}"/>
                  </a:ext>
                </a:extLst>
              </p:cNvPr>
              <p:cNvSpPr txBox="1"/>
              <p:nvPr/>
            </p:nvSpPr>
            <p:spPr>
              <a:xfrm>
                <a:off x="0" y="1854204"/>
                <a:ext cx="12192000" cy="81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altLang="ja-JP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altLang="ja-JP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ja-JP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r>
                        <a:rPr lang="en-US" altLang="ja-JP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1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ja-JP" sz="2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;−</m:t>
                      </m:r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10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6B35AEF-C3B3-0A42-9A3F-45EB3B35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4204"/>
                <a:ext cx="12192000" cy="818942"/>
              </a:xfrm>
              <a:prstGeom prst="rect">
                <a:avLst/>
              </a:prstGeom>
              <a:blipFill>
                <a:blip r:embed="rId3"/>
                <a:stretch>
                  <a:fillRect t="-151515" b="-2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95197F1-063E-0D4F-A8A3-02FC03014647}"/>
              </a:ext>
            </a:extLst>
          </p:cNvPr>
          <p:cNvGrpSpPr/>
          <p:nvPr/>
        </p:nvGrpSpPr>
        <p:grpSpPr>
          <a:xfrm>
            <a:off x="78118" y="3467474"/>
            <a:ext cx="6166425" cy="2342286"/>
            <a:chOff x="416713" y="3405982"/>
            <a:chExt cx="6166425" cy="2342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B355122A-AF26-C546-92DE-C1A1DC6BB911}"/>
                    </a:ext>
                  </a:extLst>
                </p:cNvPr>
                <p:cNvSpPr txBox="1"/>
                <p:nvPr/>
              </p:nvSpPr>
              <p:spPr>
                <a:xfrm>
                  <a:off x="1160101" y="3439944"/>
                  <a:ext cx="542303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400"/>
                    <a:t>天頂角の余弦</a:t>
                  </a:r>
                  <a:endParaRPr lang="en-US" altLang="ja-JP" sz="2400" dirty="0"/>
                </a:p>
                <a:p>
                  <a:r>
                    <a:rPr lang="ja-JP" altLang="en-US" sz="2400"/>
                    <a:t>方位角</a:t>
                  </a:r>
                  <a:endParaRPr lang="en-US" altLang="ja-JP" sz="2400" dirty="0"/>
                </a:p>
                <a:p>
                  <a:r>
                    <a:rPr lang="ja-JP" altLang="en-US" sz="2400"/>
                    <a:t>振動数</a:t>
                  </a:r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en-US" altLang="ja-JP" sz="2400" dirty="0"/>
                    <a:t> </a:t>
                  </a:r>
                  <a:r>
                    <a:rPr lang="ja-JP" altLang="en-US" sz="2400" dirty="0"/>
                    <a:t>から</a:t>
                  </a:r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𝛿𝜈</m:t>
                      </m:r>
                    </m:oMath>
                  </a14:m>
                  <a:r>
                    <a:rPr lang="en-US" altLang="ja-JP" sz="2400" dirty="0"/>
                    <a:t> </a:t>
                  </a:r>
                  <a:r>
                    <a:rPr lang="ja-JP" altLang="en-US" sz="2400"/>
                    <a:t>の間の放射輝度</a:t>
                  </a:r>
                  <a:endParaRPr lang="en-US" altLang="ja-JP" sz="2400" dirty="0"/>
                </a:p>
                <a:p>
                  <a:r>
                    <a:rPr lang="ja-JP" altLang="en-US" sz="2400"/>
                    <a:t>振動数</a:t>
                  </a:r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en-US" altLang="ja-JP" sz="2400" dirty="0"/>
                    <a:t> </a:t>
                  </a:r>
                  <a:r>
                    <a:rPr lang="ja-JP" altLang="en-US" sz="2400" dirty="0"/>
                    <a:t>の</a:t>
                  </a:r>
                  <a:r>
                    <a:rPr lang="ja-JP" altLang="en-US" sz="2400"/>
                    <a:t>散乱位相関数</a:t>
                  </a:r>
                  <a:endParaRPr lang="en-US" altLang="ja-JP" sz="2400" dirty="0"/>
                </a:p>
                <a:p>
                  <a:r>
                    <a:rPr lang="ja-JP" altLang="en-US" sz="2400"/>
                    <a:t>振動数</a:t>
                  </a:r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en-US" altLang="ja-JP" sz="2400" dirty="0"/>
                    <a:t> </a:t>
                  </a:r>
                  <a:r>
                    <a:rPr lang="ja-JP" altLang="en-US" sz="2400" dirty="0"/>
                    <a:t>の一次散乱アルベド</a:t>
                  </a:r>
                  <a:endParaRPr lang="en-US" altLang="ja-JP" sz="2400" dirty="0"/>
                </a:p>
                <a:p>
                  <a:r>
                    <a:rPr lang="ja-JP" altLang="en-US" sz="2400"/>
                    <a:t>振動数</a:t>
                  </a:r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a14:m>
                  <a:r>
                    <a:rPr lang="en-US" altLang="ja-JP" sz="2400" dirty="0"/>
                    <a:t> </a:t>
                  </a:r>
                  <a:r>
                    <a:rPr lang="ja-JP" altLang="en-US" sz="2400"/>
                    <a:t>の太陽放射フラックス</a:t>
                  </a:r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B355122A-AF26-C546-92DE-C1A1DC6BB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101" y="3439944"/>
                  <a:ext cx="5423037" cy="2308324"/>
                </a:xfrm>
                <a:prstGeom prst="rect">
                  <a:avLst/>
                </a:prstGeom>
                <a:blipFill>
                  <a:blip r:embed="rId7"/>
                  <a:stretch>
                    <a:fillRect l="-1636" t="-2186" b="-546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22E9734C-B596-DE45-908C-AAEF19CA6C8D}"/>
                    </a:ext>
                  </a:extLst>
                </p:cNvPr>
                <p:cNvSpPr txBox="1"/>
                <p:nvPr/>
              </p:nvSpPr>
              <p:spPr>
                <a:xfrm>
                  <a:off x="416713" y="3405982"/>
                  <a:ext cx="839523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ja-JP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altLang="ja-JP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:r>
                    <a:rPr lang="en-US" altLang="ja-JP" sz="24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altLang="ja-JP" sz="2400" dirty="0"/>
                </a:p>
                <a:p>
                  <a:pPr algn="r"/>
                  <a:r>
                    <a:rPr lang="en-US" altLang="ja-JP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altLang="ja-JP" sz="2400" dirty="0"/>
                </a:p>
                <a:p>
                  <a:pPr algn="r"/>
                  <a:r>
                    <a:rPr lang="en-US" altLang="ja-JP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altLang="ja-JP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:r>
                    <a:rPr lang="en-US" altLang="ja-JP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altLang="ja-JP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22E9734C-B596-DE45-908C-AAEF19CA6C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13" y="3405982"/>
                  <a:ext cx="839523" cy="230832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918F499-A8E6-BF40-A28D-5602942FA5CF}"/>
              </a:ext>
            </a:extLst>
          </p:cNvPr>
          <p:cNvSpPr/>
          <p:nvPr/>
        </p:nvSpPr>
        <p:spPr>
          <a:xfrm>
            <a:off x="208127" y="3295293"/>
            <a:ext cx="6036415" cy="270006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FF724A-BED5-7145-A55E-5DF301C5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8D83D6B-BAEE-3549-A660-701473B2A5A1}"/>
              </a:ext>
            </a:extLst>
          </p:cNvPr>
          <p:cNvCxnSpPr>
            <a:cxnSpLocks/>
          </p:cNvCxnSpPr>
          <p:nvPr/>
        </p:nvCxnSpPr>
        <p:spPr>
          <a:xfrm>
            <a:off x="7408392" y="4956716"/>
            <a:ext cx="36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E319578-CD30-0D43-9902-DE3087BF4154}"/>
              </a:ext>
            </a:extLst>
          </p:cNvPr>
          <p:cNvCxnSpPr>
            <a:cxnSpLocks/>
          </p:cNvCxnSpPr>
          <p:nvPr/>
        </p:nvCxnSpPr>
        <p:spPr>
          <a:xfrm flipH="1">
            <a:off x="9323145" y="3483002"/>
            <a:ext cx="566336" cy="13824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F207769-C86C-574C-9BA3-C2AF17C493A5}"/>
              </a:ext>
            </a:extLst>
          </p:cNvPr>
          <p:cNvCxnSpPr>
            <a:cxnSpLocks/>
          </p:cNvCxnSpPr>
          <p:nvPr/>
        </p:nvCxnSpPr>
        <p:spPr>
          <a:xfrm flipH="1" flipV="1">
            <a:off x="9153948" y="4981431"/>
            <a:ext cx="706701" cy="11623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62E4E869-81A6-8947-B500-9D74C8262A8A}"/>
              </a:ext>
            </a:extLst>
          </p:cNvPr>
          <p:cNvCxnSpPr>
            <a:cxnSpLocks/>
          </p:cNvCxnSpPr>
          <p:nvPr/>
        </p:nvCxnSpPr>
        <p:spPr>
          <a:xfrm flipH="1" flipV="1">
            <a:off x="9304976" y="4931436"/>
            <a:ext cx="945890" cy="23211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太陽 37">
            <a:extLst>
              <a:ext uri="{FF2B5EF4-FFF2-40B4-BE49-F238E27FC236}">
                <a16:creationId xmlns:a16="http://schemas.microsoft.com/office/drawing/2014/main" id="{7CD8469B-72F7-954D-81DA-B34F1A348B35}"/>
              </a:ext>
            </a:extLst>
          </p:cNvPr>
          <p:cNvSpPr/>
          <p:nvPr/>
        </p:nvSpPr>
        <p:spPr>
          <a:xfrm>
            <a:off x="9711559" y="2945613"/>
            <a:ext cx="531341" cy="531341"/>
          </a:xfrm>
          <a:prstGeom prst="su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B1D3FC9-97E4-C34A-97ED-4F44CD6085FF}"/>
                  </a:ext>
                </a:extLst>
              </p:cNvPr>
              <p:cNvSpPr txBox="1"/>
              <p:nvPr/>
            </p:nvSpPr>
            <p:spPr>
              <a:xfrm>
                <a:off x="9772625" y="3432002"/>
                <a:ext cx="13221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5B1D3FC9-97E4-C34A-97ED-4F44CD608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25" y="3432002"/>
                <a:ext cx="132217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704370B-DF8F-4146-81C6-28F7579BF4CE}"/>
                  </a:ext>
                </a:extLst>
              </p:cNvPr>
              <p:cNvSpPr txBox="1"/>
              <p:nvPr/>
            </p:nvSpPr>
            <p:spPr>
              <a:xfrm>
                <a:off x="10181940" y="5004161"/>
                <a:ext cx="1002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704370B-DF8F-4146-81C6-28F7579BF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940" y="5004161"/>
                <a:ext cx="1002601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28F67C-5DCB-CD47-BB27-E09F87F50956}"/>
                  </a:ext>
                </a:extLst>
              </p:cNvPr>
              <p:cNvSpPr txBox="1"/>
              <p:nvPr/>
            </p:nvSpPr>
            <p:spPr>
              <a:xfrm>
                <a:off x="9650599" y="6095293"/>
                <a:ext cx="1002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28F67C-5DCB-CD47-BB27-E09F87F50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599" y="6095293"/>
                <a:ext cx="1002601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450F1DF-7AF7-4C4E-B509-B67619CCF6CE}"/>
              </a:ext>
            </a:extLst>
          </p:cNvPr>
          <p:cNvCxnSpPr>
            <a:cxnSpLocks/>
          </p:cNvCxnSpPr>
          <p:nvPr/>
        </p:nvCxnSpPr>
        <p:spPr>
          <a:xfrm>
            <a:off x="7408392" y="4111589"/>
            <a:ext cx="36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EA04A50-5948-0A44-AB59-AA89A7DB28E7}"/>
              </a:ext>
            </a:extLst>
          </p:cNvPr>
          <p:cNvCxnSpPr>
            <a:cxnSpLocks/>
          </p:cNvCxnSpPr>
          <p:nvPr/>
        </p:nvCxnSpPr>
        <p:spPr>
          <a:xfrm>
            <a:off x="7408392" y="5809760"/>
            <a:ext cx="36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6092CB8-2B73-404E-9A84-F01CD95F1B7E}"/>
              </a:ext>
            </a:extLst>
          </p:cNvPr>
          <p:cNvCxnSpPr>
            <a:cxnSpLocks/>
          </p:cNvCxnSpPr>
          <p:nvPr/>
        </p:nvCxnSpPr>
        <p:spPr>
          <a:xfrm flipH="1" flipV="1">
            <a:off x="8492683" y="3685892"/>
            <a:ext cx="706701" cy="11623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DF85F5A-9BD7-8345-A998-79A521292D62}"/>
              </a:ext>
            </a:extLst>
          </p:cNvPr>
          <p:cNvCxnSpPr>
            <a:cxnSpLocks/>
          </p:cNvCxnSpPr>
          <p:nvPr/>
        </p:nvCxnSpPr>
        <p:spPr>
          <a:xfrm flipH="1" flipV="1">
            <a:off x="8584216" y="3640243"/>
            <a:ext cx="706701" cy="11623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327139BE-DBEA-2140-941A-F12175818AF7}"/>
              </a:ext>
            </a:extLst>
          </p:cNvPr>
          <p:cNvCxnSpPr>
            <a:cxnSpLocks/>
          </p:cNvCxnSpPr>
          <p:nvPr/>
        </p:nvCxnSpPr>
        <p:spPr>
          <a:xfrm flipH="1" flipV="1">
            <a:off x="8417584" y="3742712"/>
            <a:ext cx="706701" cy="11623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1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A41C0-A319-1E44-9416-7D93A532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20" y="1343817"/>
            <a:ext cx="11518558" cy="549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/>
              <a:t>平行平面大気の放射伝達方程式</a:t>
            </a:r>
            <a:endParaRPr lang="en-US" altLang="ja-JP" sz="32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9B290F-E4FA-414A-9C08-1CC877D9B7EE}"/>
              </a:ext>
            </a:extLst>
          </p:cNvPr>
          <p:cNvSpPr/>
          <p:nvPr/>
        </p:nvSpPr>
        <p:spPr>
          <a:xfrm>
            <a:off x="1866379" y="1884331"/>
            <a:ext cx="1181602" cy="83625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FEA32F-4B93-7B4C-9E3C-1C3079176783}"/>
              </a:ext>
            </a:extLst>
          </p:cNvPr>
          <p:cNvSpPr/>
          <p:nvPr/>
        </p:nvSpPr>
        <p:spPr>
          <a:xfrm>
            <a:off x="3331028" y="1884332"/>
            <a:ext cx="5094515" cy="8362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82EBDA5-2F08-1B4B-A677-2ECA9BAF8B67}"/>
              </a:ext>
            </a:extLst>
          </p:cNvPr>
          <p:cNvSpPr/>
          <p:nvPr/>
        </p:nvSpPr>
        <p:spPr>
          <a:xfrm>
            <a:off x="8670148" y="1887605"/>
            <a:ext cx="3378128" cy="8362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D8806C0-F861-F445-9126-7E8EFEB14F73}"/>
                  </a:ext>
                </a:extLst>
              </p:cNvPr>
              <p:cNvSpPr txBox="1"/>
              <p:nvPr/>
            </p:nvSpPr>
            <p:spPr>
              <a:xfrm>
                <a:off x="0" y="1854204"/>
                <a:ext cx="12192000" cy="81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altLang="ja-JP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altLang="ja-JP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ja-JP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r>
                        <a:rPr lang="en-US" altLang="ja-JP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1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sz="2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1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ja-JP" sz="2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;−</m:t>
                      </m:r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ja-JP" altLang="en-US" sz="210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D8806C0-F861-F445-9126-7E8EFEB14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4204"/>
                <a:ext cx="12192000" cy="818942"/>
              </a:xfrm>
              <a:prstGeom prst="rect">
                <a:avLst/>
              </a:prstGeom>
              <a:blipFill>
                <a:blip r:embed="rId3"/>
                <a:stretch>
                  <a:fillRect t="-151515" b="-2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B268C94-1539-1448-A832-60FB89A80903}"/>
              </a:ext>
            </a:extLst>
          </p:cNvPr>
          <p:cNvGrpSpPr/>
          <p:nvPr/>
        </p:nvGrpSpPr>
        <p:grpSpPr>
          <a:xfrm>
            <a:off x="204638" y="3581911"/>
            <a:ext cx="6290823" cy="1702517"/>
            <a:chOff x="336718" y="3414546"/>
            <a:chExt cx="6290823" cy="1702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9D75E204-3EB0-4744-937F-FF292F165E00}"/>
                    </a:ext>
                  </a:extLst>
                </p:cNvPr>
                <p:cNvSpPr txBox="1"/>
                <p:nvPr/>
              </p:nvSpPr>
              <p:spPr>
                <a:xfrm>
                  <a:off x="336718" y="3414546"/>
                  <a:ext cx="6290823" cy="1702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ja-JP" altLang="en-US" sz="2400"/>
                    <a:t>第一項</a:t>
                  </a:r>
                  <a:r>
                    <a:rPr lang="en-US" altLang="ja-JP" sz="24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2000"/>
                    <a:t>方向からの放射</a:t>
                  </a:r>
                  <a:endParaRPr lang="en-US" altLang="ja-JP" sz="2000" dirty="0"/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400"/>
                    <a:t>第二項</a:t>
                  </a:r>
                  <a:r>
                    <a:rPr lang="en-US" altLang="ja-JP" sz="24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2000"/>
                    <a:t>方向への全ての散乱</a:t>
                  </a:r>
                  <a:endParaRPr lang="en-US" altLang="ja-JP" sz="2000" dirty="0"/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400"/>
                    <a:t>第三項</a:t>
                  </a:r>
                  <a:r>
                    <a:rPr lang="en-US" altLang="ja-JP" sz="24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2000"/>
                    <a:t>方向からの太陽直達光の散乱</a:t>
                  </a:r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9D75E204-3EB0-4744-937F-FF292F165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18" y="3414546"/>
                  <a:ext cx="6290823" cy="1702517"/>
                </a:xfrm>
                <a:prstGeom prst="rect">
                  <a:avLst/>
                </a:prstGeom>
                <a:blipFill>
                  <a:blip r:embed="rId4"/>
                  <a:stretch>
                    <a:fillRect l="-1613" b="-74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AAA18477-AB7C-5040-83EB-B5F0BAA3995A}"/>
                </a:ext>
              </a:extLst>
            </p:cNvPr>
            <p:cNvSpPr/>
            <p:nvPr/>
          </p:nvSpPr>
          <p:spPr>
            <a:xfrm>
              <a:off x="337910" y="3529173"/>
              <a:ext cx="1094650" cy="46370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FF78C7D-12F5-1B45-9DDC-CA98D2487F51}"/>
                </a:ext>
              </a:extLst>
            </p:cNvPr>
            <p:cNvSpPr/>
            <p:nvPr/>
          </p:nvSpPr>
          <p:spPr>
            <a:xfrm>
              <a:off x="337910" y="4091264"/>
              <a:ext cx="1094650" cy="46370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9D21F4D-812A-234E-8937-EA4D0683A2F8}"/>
                </a:ext>
              </a:extLst>
            </p:cNvPr>
            <p:cNvSpPr/>
            <p:nvPr/>
          </p:nvSpPr>
          <p:spPr>
            <a:xfrm>
              <a:off x="337910" y="4653356"/>
              <a:ext cx="1094650" cy="46370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4373FCA-F477-D742-B239-E1E17F38964B}"/>
                  </a:ext>
                </a:extLst>
              </p:cNvPr>
              <p:cNvSpPr txBox="1"/>
              <p:nvPr/>
            </p:nvSpPr>
            <p:spPr>
              <a:xfrm>
                <a:off x="204639" y="609276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※</a:t>
                </a:r>
                <a:r>
                  <a:rPr lang="ja-JP" altLang="en-US" sz="2000"/>
                  <a:t>添字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は今後省略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4373FCA-F477-D742-B239-E1E17F389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9" y="6092765"/>
                <a:ext cx="2743200" cy="400110"/>
              </a:xfrm>
              <a:prstGeom prst="rect">
                <a:avLst/>
              </a:prstGeom>
              <a:blipFill>
                <a:blip r:embed="rId5"/>
                <a:stretch>
                  <a:fillRect l="-2304" t="-3030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96BE6B-44D9-D54D-A393-56CDFE04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70E1E42-ABBC-C44F-91AE-39E2D6908444}"/>
              </a:ext>
            </a:extLst>
          </p:cNvPr>
          <p:cNvCxnSpPr>
            <a:cxnSpLocks/>
          </p:cNvCxnSpPr>
          <p:nvPr/>
        </p:nvCxnSpPr>
        <p:spPr>
          <a:xfrm>
            <a:off x="7408392" y="4956716"/>
            <a:ext cx="36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2FC8522-3631-8C42-B8DD-B0EB6FB5A41F}"/>
              </a:ext>
            </a:extLst>
          </p:cNvPr>
          <p:cNvCxnSpPr>
            <a:cxnSpLocks/>
          </p:cNvCxnSpPr>
          <p:nvPr/>
        </p:nvCxnSpPr>
        <p:spPr>
          <a:xfrm flipH="1">
            <a:off x="9323145" y="3483002"/>
            <a:ext cx="566336" cy="13824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6C0D6B0-1D49-2A4D-9AD6-5733B247283B}"/>
              </a:ext>
            </a:extLst>
          </p:cNvPr>
          <p:cNvCxnSpPr>
            <a:cxnSpLocks/>
          </p:cNvCxnSpPr>
          <p:nvPr/>
        </p:nvCxnSpPr>
        <p:spPr>
          <a:xfrm flipH="1" flipV="1">
            <a:off x="9153948" y="4981431"/>
            <a:ext cx="706701" cy="116233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D3CE99C-940E-2E48-9AC9-38404C1AE15F}"/>
              </a:ext>
            </a:extLst>
          </p:cNvPr>
          <p:cNvCxnSpPr>
            <a:cxnSpLocks/>
          </p:cNvCxnSpPr>
          <p:nvPr/>
        </p:nvCxnSpPr>
        <p:spPr>
          <a:xfrm flipH="1" flipV="1">
            <a:off x="9304976" y="4931436"/>
            <a:ext cx="945890" cy="23211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太陽 44">
            <a:extLst>
              <a:ext uri="{FF2B5EF4-FFF2-40B4-BE49-F238E27FC236}">
                <a16:creationId xmlns:a16="http://schemas.microsoft.com/office/drawing/2014/main" id="{9C9C2D6C-3190-5245-B957-1860CB812C43}"/>
              </a:ext>
            </a:extLst>
          </p:cNvPr>
          <p:cNvSpPr/>
          <p:nvPr/>
        </p:nvSpPr>
        <p:spPr>
          <a:xfrm>
            <a:off x="9711559" y="2945613"/>
            <a:ext cx="531341" cy="531341"/>
          </a:xfrm>
          <a:prstGeom prst="su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754D7B3-3910-E546-AAD5-583ABB5BA796}"/>
                  </a:ext>
                </a:extLst>
              </p:cNvPr>
              <p:cNvSpPr txBox="1"/>
              <p:nvPr/>
            </p:nvSpPr>
            <p:spPr>
              <a:xfrm>
                <a:off x="9772625" y="3432002"/>
                <a:ext cx="13221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754D7B3-3910-E546-AAD5-583ABB5B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25" y="3432002"/>
                <a:ext cx="132217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3CC660E-CCEE-4C42-88C9-E431F18402A1}"/>
                  </a:ext>
                </a:extLst>
              </p:cNvPr>
              <p:cNvSpPr txBox="1"/>
              <p:nvPr/>
            </p:nvSpPr>
            <p:spPr>
              <a:xfrm>
                <a:off x="10181940" y="5004161"/>
                <a:ext cx="1002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3CC660E-CCEE-4C42-88C9-E431F184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940" y="5004161"/>
                <a:ext cx="1002601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31E0F41-C569-C84F-9174-6D91F2B41AD9}"/>
                  </a:ext>
                </a:extLst>
              </p:cNvPr>
              <p:cNvSpPr txBox="1"/>
              <p:nvPr/>
            </p:nvSpPr>
            <p:spPr>
              <a:xfrm>
                <a:off x="9650599" y="6095293"/>
                <a:ext cx="1002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31E0F41-C569-C84F-9174-6D91F2B41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599" y="6095293"/>
                <a:ext cx="1002601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4F8C5A6-3DFF-7D4B-B72F-CFC6D629462C}"/>
              </a:ext>
            </a:extLst>
          </p:cNvPr>
          <p:cNvCxnSpPr>
            <a:cxnSpLocks/>
          </p:cNvCxnSpPr>
          <p:nvPr/>
        </p:nvCxnSpPr>
        <p:spPr>
          <a:xfrm>
            <a:off x="7408392" y="4111589"/>
            <a:ext cx="36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4834721-7EFA-7A48-98C2-EC434DD5B96C}"/>
              </a:ext>
            </a:extLst>
          </p:cNvPr>
          <p:cNvCxnSpPr>
            <a:cxnSpLocks/>
          </p:cNvCxnSpPr>
          <p:nvPr/>
        </p:nvCxnSpPr>
        <p:spPr>
          <a:xfrm>
            <a:off x="7408392" y="5809760"/>
            <a:ext cx="36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426C328F-AAE5-C446-B885-5452FFE2E24C}"/>
              </a:ext>
            </a:extLst>
          </p:cNvPr>
          <p:cNvCxnSpPr>
            <a:cxnSpLocks/>
          </p:cNvCxnSpPr>
          <p:nvPr/>
        </p:nvCxnSpPr>
        <p:spPr>
          <a:xfrm flipH="1" flipV="1">
            <a:off x="8492683" y="3685892"/>
            <a:ext cx="706701" cy="11623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285002C5-A30F-9B47-A77E-80B5D5425E97}"/>
              </a:ext>
            </a:extLst>
          </p:cNvPr>
          <p:cNvCxnSpPr>
            <a:cxnSpLocks/>
          </p:cNvCxnSpPr>
          <p:nvPr/>
        </p:nvCxnSpPr>
        <p:spPr>
          <a:xfrm flipH="1" flipV="1">
            <a:off x="8584216" y="3640243"/>
            <a:ext cx="706701" cy="11623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5417648-2674-ED44-82D6-F1168631D77A}"/>
              </a:ext>
            </a:extLst>
          </p:cNvPr>
          <p:cNvCxnSpPr>
            <a:cxnSpLocks/>
          </p:cNvCxnSpPr>
          <p:nvPr/>
        </p:nvCxnSpPr>
        <p:spPr>
          <a:xfrm flipH="1" flipV="1">
            <a:off x="8417584" y="3742712"/>
            <a:ext cx="706701" cy="11623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2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BFE15628-C9B6-9E45-A3F7-AC94A0C92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720" y="1343818"/>
                <a:ext cx="11518558" cy="4602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/>
                  <a:t>放射伝達方程式を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ja-JP" altLang="en-US" sz="2400"/>
                  <a:t>について積分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BFE15628-C9B6-9E45-A3F7-AC94A0C92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0" y="1343818"/>
                <a:ext cx="11518558" cy="460268"/>
              </a:xfrm>
              <a:prstGeom prst="rect">
                <a:avLst/>
              </a:prstGeom>
              <a:blipFill>
                <a:blip r:embed="rId3"/>
                <a:stretch>
                  <a:fillRect l="-771" t="-18421" b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15EE7A-1841-5146-AFBA-2CB3A2EE23F9}"/>
                  </a:ext>
                </a:extLst>
              </p:cNvPr>
              <p:cNvSpPr txBox="1"/>
              <p:nvPr/>
            </p:nvSpPr>
            <p:spPr>
              <a:xfrm>
                <a:off x="5489520" y="5546420"/>
                <a:ext cx="5497967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−</m:t>
                              </m:r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−</m:t>
                              </m:r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715EE7A-1841-5146-AFBA-2CB3A2EE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20" y="5546420"/>
                <a:ext cx="5497967" cy="783741"/>
              </a:xfrm>
              <a:prstGeom prst="rect">
                <a:avLst/>
              </a:prstGeom>
              <a:blipFill>
                <a:blip r:embed="rId4"/>
                <a:stretch>
                  <a:fillRect l="-4388" t="-152381" b="-2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AC80BA-03F5-9C42-B5A4-FB0F6C709F6A}"/>
                  </a:ext>
                </a:extLst>
              </p:cNvPr>
              <p:cNvSpPr txBox="1"/>
              <p:nvPr/>
            </p:nvSpPr>
            <p:spPr>
              <a:xfrm>
                <a:off x="608879" y="1798957"/>
                <a:ext cx="10657234" cy="1751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AAC80BA-03F5-9C42-B5A4-FB0F6C709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79" y="1798957"/>
                <a:ext cx="10657234" cy="1751633"/>
              </a:xfrm>
              <a:prstGeom prst="rect">
                <a:avLst/>
              </a:prstGeom>
              <a:blipFill>
                <a:blip r:embed="rId5"/>
                <a:stretch>
                  <a:fillRect l="-2857" t="-84173" b="-125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F41EAD-33FE-334D-9374-0CF1947B1190}"/>
                  </a:ext>
                </a:extLst>
              </p:cNvPr>
              <p:cNvSpPr txBox="1"/>
              <p:nvPr/>
            </p:nvSpPr>
            <p:spPr>
              <a:xfrm>
                <a:off x="5489520" y="4762038"/>
                <a:ext cx="5497967" cy="78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0F41EAD-33FE-334D-9374-0CF1947B1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20" y="4762038"/>
                <a:ext cx="5497967" cy="784382"/>
              </a:xfrm>
              <a:prstGeom prst="rect">
                <a:avLst/>
              </a:prstGeom>
              <a:blipFill>
                <a:blip r:embed="rId6"/>
                <a:stretch>
                  <a:fillRect t="-150794" b="-2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F8CCBF3-2A6E-C541-B0E6-4F9A6D826144}"/>
                  </a:ext>
                </a:extLst>
              </p:cNvPr>
              <p:cNvSpPr txBox="1"/>
              <p:nvPr/>
            </p:nvSpPr>
            <p:spPr>
              <a:xfrm>
                <a:off x="5489520" y="3995518"/>
                <a:ext cx="5497967" cy="78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F8CCBF3-2A6E-C541-B0E6-4F9A6D82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20" y="3995518"/>
                <a:ext cx="5497967" cy="784382"/>
              </a:xfrm>
              <a:prstGeom prst="rect">
                <a:avLst/>
              </a:prstGeom>
              <a:blipFill>
                <a:blip r:embed="rId7"/>
                <a:stretch>
                  <a:fillRect t="-152381" b="-2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D26B7C3-B4FD-5C4B-87E6-D22218BD0F4A}"/>
              </a:ext>
            </a:extLst>
          </p:cNvPr>
          <p:cNvSpPr/>
          <p:nvPr/>
        </p:nvSpPr>
        <p:spPr>
          <a:xfrm>
            <a:off x="608879" y="3832803"/>
            <a:ext cx="10728812" cy="266007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8C168E-2CFF-0F4A-AC27-99AFA2E9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D45B5A0-0898-B34A-90DD-7B4E5DDA1EB0}"/>
                  </a:ext>
                </a:extLst>
              </p:cNvPr>
              <p:cNvSpPr txBox="1"/>
              <p:nvPr/>
            </p:nvSpPr>
            <p:spPr>
              <a:xfrm>
                <a:off x="854309" y="4003153"/>
                <a:ext cx="4285007" cy="784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τ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D45B5A0-0898-B34A-90DD-7B4E5DDA1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09" y="4003153"/>
                <a:ext cx="4285007" cy="784382"/>
              </a:xfrm>
              <a:prstGeom prst="rect">
                <a:avLst/>
              </a:prstGeom>
              <a:blipFill>
                <a:blip r:embed="rId8"/>
                <a:stretch>
                  <a:fillRect l="-888" t="-154839" b="-232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15A415-C9A8-ED47-953C-206787AA9159}"/>
                  </a:ext>
                </a:extLst>
              </p:cNvPr>
              <p:cNvSpPr txBox="1"/>
              <p:nvPr/>
            </p:nvSpPr>
            <p:spPr>
              <a:xfrm>
                <a:off x="854309" y="4841092"/>
                <a:ext cx="4285007" cy="147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τ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altLang="ja-JP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=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τ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F15A415-C9A8-ED47-953C-206787AA9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09" y="4841092"/>
                <a:ext cx="4285007" cy="1476430"/>
              </a:xfrm>
              <a:prstGeom prst="rect">
                <a:avLst/>
              </a:prstGeom>
              <a:blipFill>
                <a:blip r:embed="rId9"/>
                <a:stretch>
                  <a:fillRect l="-888" t="-82051" b="-1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54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FBBA6-3A8D-104D-AB89-8101E90E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1" y="18255"/>
            <a:ext cx="11518558" cy="1325563"/>
          </a:xfrm>
        </p:spPr>
        <p:txBody>
          <a:bodyPr/>
          <a:lstStyle/>
          <a:p>
            <a:r>
              <a:rPr lang="ja-JP" altLang="en-US"/>
              <a:t>２計算式の導出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721" y="1343818"/>
                <a:ext cx="11518558" cy="10308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dirty="0"/>
                  <a:t>Eddington </a:t>
                </a:r>
                <a:r>
                  <a:rPr lang="ja-JP" altLang="en-US" sz="3200"/>
                  <a:t>近似</a:t>
                </a:r>
                <a:endParaRPr lang="en-US" altLang="ja-JP" sz="3200" dirty="0"/>
              </a:p>
              <a:p>
                <a:pPr marL="0" indent="0">
                  <a:buNone/>
                </a:pPr>
                <a:r>
                  <a:rPr lang="ja-JP" altLang="en-US" sz="2400"/>
                  <a:t>放射輝度の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/>
                  <a:t>積分を</a:t>
                </a:r>
                <a:r>
                  <a:rPr lang="en-US" altLang="ja-JP" sz="2400" dirty="0"/>
                  <a:t> Legendre </a:t>
                </a:r>
                <a:r>
                  <a:rPr lang="ja-JP" altLang="en-US" sz="2400"/>
                  <a:t>多項式で展開し</a:t>
                </a:r>
                <a:r>
                  <a:rPr lang="en-US" altLang="ja-JP" sz="2400" dirty="0"/>
                  <a:t>, </a:t>
                </a:r>
                <a:r>
                  <a:rPr lang="ja-JP" altLang="en-US" sz="2400"/>
                  <a:t>第二項までで打ち切る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FA41C0-A319-1E44-9416-7D93A5327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721" y="1343818"/>
                <a:ext cx="11518558" cy="1030871"/>
              </a:xfrm>
              <a:blipFill>
                <a:blip r:embed="rId3"/>
                <a:stretch>
                  <a:fillRect l="-1322" t="-10843" b="-9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C213403-2F09-0F4D-B91F-4E585BF93932}"/>
                  </a:ext>
                </a:extLst>
              </p:cNvPr>
              <p:cNvSpPr txBox="1"/>
              <p:nvPr/>
            </p:nvSpPr>
            <p:spPr>
              <a:xfrm>
                <a:off x="662394" y="2379946"/>
                <a:ext cx="6064083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altLang="ja-JP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 sz="220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C213403-2F09-0F4D-B91F-4E585BF9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4" y="2379946"/>
                <a:ext cx="6064083" cy="988540"/>
              </a:xfrm>
              <a:prstGeom prst="rect">
                <a:avLst/>
              </a:prstGeom>
              <a:blipFill>
                <a:blip r:embed="rId4"/>
                <a:stretch>
                  <a:fillRect l="-418" t="-130380" b="-179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03D839-2E30-2544-8B34-29BF8978859D}"/>
                  </a:ext>
                </a:extLst>
              </p:cNvPr>
              <p:cNvSpPr txBox="1"/>
              <p:nvPr/>
            </p:nvSpPr>
            <p:spPr>
              <a:xfrm>
                <a:off x="662394" y="4254540"/>
                <a:ext cx="8807283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≈1+3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03D839-2E30-2544-8B34-29BF8978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4" y="4254540"/>
                <a:ext cx="8807283" cy="988540"/>
              </a:xfrm>
              <a:prstGeom prst="rect">
                <a:avLst/>
              </a:prstGeom>
              <a:blipFill>
                <a:blip r:embed="rId5"/>
                <a:stretch>
                  <a:fillRect l="-288" t="-132051" b="-182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BB69469B-E8AA-5C43-9AF0-50BCA5B2F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721" y="3813811"/>
                <a:ext cx="11518558" cy="4407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400"/>
                  <a:t>散乱位相関数の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/>
                  <a:t>積分を</a:t>
                </a:r>
                <a:r>
                  <a:rPr lang="en-US" altLang="ja-JP" sz="2400" dirty="0"/>
                  <a:t>Legendre </a:t>
                </a:r>
                <a:r>
                  <a:rPr lang="ja-JP" altLang="en-US" sz="2400"/>
                  <a:t>多項式で展開し</a:t>
                </a:r>
                <a:r>
                  <a:rPr lang="en-US" altLang="ja-JP" sz="2400" dirty="0"/>
                  <a:t>, </a:t>
                </a:r>
                <a:r>
                  <a:rPr lang="ja-JP" altLang="en-US" sz="2400"/>
                  <a:t>第二項までで打ち切る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BB69469B-E8AA-5C43-9AF0-50BCA5B2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1" y="3813811"/>
                <a:ext cx="11518558" cy="440730"/>
              </a:xfrm>
              <a:prstGeom prst="rect">
                <a:avLst/>
              </a:prstGeom>
              <a:blipFill>
                <a:blip r:embed="rId6"/>
                <a:stretch>
                  <a:fillRect l="-771" t="-1944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5F93EF-BD8C-D94E-BC1B-90FEA484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712-316E-C842-88BD-43213DFC607C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FEF633-5CC0-344D-96BD-1EE7A870EC05}"/>
                  </a:ext>
                </a:extLst>
              </p:cNvPr>
              <p:cNvSpPr txBox="1"/>
              <p:nvPr/>
            </p:nvSpPr>
            <p:spPr>
              <a:xfrm>
                <a:off x="8091069" y="4459191"/>
                <a:ext cx="34085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ja-JP" altLang="en-US" sz="2000"/>
                  <a:t>次の</a:t>
                </a:r>
                <a:r>
                  <a:rPr lang="en-US" altLang="ja-JP" sz="2000" dirty="0"/>
                  <a:t> Legendre </a:t>
                </a:r>
                <a:r>
                  <a:rPr lang="ja-JP" altLang="en-US" sz="2000"/>
                  <a:t>多項式</a:t>
                </a:r>
                <a:endParaRPr lang="en-US" altLang="ja-JP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展開係数</a:t>
                </a:r>
                <a:endParaRPr lang="en-US" altLang="ja-JP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非対称因子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FEF633-5CC0-344D-96BD-1EE7A870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69" y="4459191"/>
                <a:ext cx="3408562" cy="1015663"/>
              </a:xfrm>
              <a:prstGeom prst="rect">
                <a:avLst/>
              </a:prstGeom>
              <a:blipFill>
                <a:blip r:embed="rId7"/>
                <a:stretch>
                  <a:fillRect t="-1220" b="-10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16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2604</Words>
  <Application>Microsoft Macintosh PowerPoint</Application>
  <PresentationFormat>ワイド画面</PresentationFormat>
  <Paragraphs>508</Paragraphs>
  <Slides>25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游ゴシック Light</vt:lpstr>
      <vt:lpstr>Arial</vt:lpstr>
      <vt:lpstr>Cambria Math</vt:lpstr>
      <vt:lpstr>Office テーマ</vt:lpstr>
      <vt:lpstr>1_Office テーマ</vt:lpstr>
      <vt:lpstr>2_Office テーマ</vt:lpstr>
      <vt:lpstr>二流近似を用いた 地球大気の放射伝達計算</vt:lpstr>
      <vt:lpstr>発表の流れ</vt:lpstr>
      <vt:lpstr>１研究目的</vt:lpstr>
      <vt:lpstr>２計算式の導出</vt:lpstr>
      <vt:lpstr>２計算式の導出</vt:lpstr>
      <vt:lpstr>２計算式の導出</vt:lpstr>
      <vt:lpstr>２計算式の導出</vt:lpstr>
      <vt:lpstr>２計算式の導出</vt:lpstr>
      <vt:lpstr>２計算式の導出</vt:lpstr>
      <vt:lpstr>２計算式の導出</vt:lpstr>
      <vt:lpstr>２計算式の導出</vt:lpstr>
      <vt:lpstr>２計算式の導出</vt:lpstr>
      <vt:lpstr>２計算式の導出</vt:lpstr>
      <vt:lpstr>３計算式の検討</vt:lpstr>
      <vt:lpstr>３計算式の検討</vt:lpstr>
      <vt:lpstr>３計算式の検討</vt:lpstr>
      <vt:lpstr>３計算式の検討</vt:lpstr>
      <vt:lpstr>３計算式の検討</vt:lpstr>
      <vt:lpstr>３計算式の検討</vt:lpstr>
      <vt:lpstr>３計算式の検討</vt:lpstr>
      <vt:lpstr>３計算式の検討</vt:lpstr>
      <vt:lpstr>３計算式の検討</vt:lpstr>
      <vt:lpstr>３計算式の検討</vt:lpstr>
      <vt:lpstr>４まとめ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Two-Stream  近似を用いた惑星大気の放射伝達モデル</dc:title>
  <dc:creator>sho.tamura.b612@gmail.com</dc:creator>
  <cp:lastModifiedBy>sho.tamura.b612@gmail.com</cp:lastModifiedBy>
  <cp:revision>171</cp:revision>
  <dcterms:created xsi:type="dcterms:W3CDTF">2022-01-12T02:34:46Z</dcterms:created>
  <dcterms:modified xsi:type="dcterms:W3CDTF">2022-02-18T06:31:52Z</dcterms:modified>
</cp:coreProperties>
</file>