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0296"/>
    <a:srgbClr val="8B5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69FDC-D862-4B6A-8CBA-BFD2BC9A8CBA}" v="979" dt="2025-02-18T04:12:41.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3" autoAdjust="0"/>
    <p:restoredTop sz="95670" autoAdjust="0"/>
  </p:normalViewPr>
  <p:slideViewPr>
    <p:cSldViewPr>
      <p:cViewPr>
        <p:scale>
          <a:sx n="50" d="100"/>
          <a:sy n="50" d="100"/>
        </p:scale>
        <p:origin x="312" y="-7518"/>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友子 本間" userId="867b923af38d926d" providerId="LiveId" clId="{90D69FDC-D862-4B6A-8CBA-BFD2BC9A8CBA}"/>
    <pc:docChg chg="undo redo custSel addSld delSld modSld modNotesMaster">
      <pc:chgData name="友子 本間" userId="867b923af38d926d" providerId="LiveId" clId="{90D69FDC-D862-4B6A-8CBA-BFD2BC9A8CBA}" dt="2025-02-18T04:13:14.262" v="3140" actId="1076"/>
      <pc:docMkLst>
        <pc:docMk/>
      </pc:docMkLst>
      <pc:sldChg chg="addSp delSp modSp mod modNotesTx">
        <pc:chgData name="友子 本間" userId="867b923af38d926d" providerId="LiveId" clId="{90D69FDC-D862-4B6A-8CBA-BFD2BC9A8CBA}" dt="2025-02-18T04:13:14.262" v="3140" actId="1076"/>
        <pc:sldMkLst>
          <pc:docMk/>
          <pc:sldMk cId="2686271498" sldId="256"/>
        </pc:sldMkLst>
        <pc:spChg chg="add del mod">
          <ac:chgData name="友子 本間" userId="867b923af38d926d" providerId="LiveId" clId="{90D69FDC-D862-4B6A-8CBA-BFD2BC9A8CBA}" dt="2025-02-18T01:45:37.247" v="1238" actId="478"/>
          <ac:spMkLst>
            <pc:docMk/>
            <pc:sldMk cId="2686271498" sldId="256"/>
            <ac:spMk id="2" creationId="{0D3DD4E2-D8F9-2E03-282D-2687D6F372C2}"/>
          </ac:spMkLst>
        </pc:spChg>
        <pc:spChg chg="add del mod topLvl">
          <ac:chgData name="友子 本間" userId="867b923af38d926d" providerId="LiveId" clId="{90D69FDC-D862-4B6A-8CBA-BFD2BC9A8CBA}" dt="2025-02-18T01:03:57.926" v="933" actId="478"/>
          <ac:spMkLst>
            <pc:docMk/>
            <pc:sldMk cId="2686271498" sldId="256"/>
            <ac:spMk id="2" creationId="{3C0F1A7D-82A3-69C0-E441-A1A43D069E58}"/>
          </ac:spMkLst>
        </pc:spChg>
        <pc:spChg chg="add mod topLvl">
          <ac:chgData name="友子 本間" userId="867b923af38d926d" providerId="LiveId" clId="{90D69FDC-D862-4B6A-8CBA-BFD2BC9A8CBA}" dt="2025-02-18T03:41:42.525" v="2639" actId="14100"/>
          <ac:spMkLst>
            <pc:docMk/>
            <pc:sldMk cId="2686271498" sldId="256"/>
            <ac:spMk id="3" creationId="{3FC1ECE3-9132-7FFB-85ED-03D05DA3C2B9}"/>
          </ac:spMkLst>
        </pc:spChg>
        <pc:spChg chg="add mod topLvl">
          <ac:chgData name="友子 本間" userId="867b923af38d926d" providerId="LiveId" clId="{90D69FDC-D862-4B6A-8CBA-BFD2BC9A8CBA}" dt="2025-02-18T03:41:48.474" v="2640" actId="1076"/>
          <ac:spMkLst>
            <pc:docMk/>
            <pc:sldMk cId="2686271498" sldId="256"/>
            <ac:spMk id="4" creationId="{1AE4D811-25D1-40AB-1BB3-EF22051CA02B}"/>
          </ac:spMkLst>
        </pc:spChg>
        <pc:spChg chg="add del">
          <ac:chgData name="友子 本間" userId="867b923af38d926d" providerId="LiveId" clId="{90D69FDC-D862-4B6A-8CBA-BFD2BC9A8CBA}" dt="2025-02-17T03:44:30.016" v="851" actId="22"/>
          <ac:spMkLst>
            <pc:docMk/>
            <pc:sldMk cId="2686271498" sldId="256"/>
            <ac:spMk id="4" creationId="{F1FCB218-F678-E229-3E76-9C9232B8A716}"/>
          </ac:spMkLst>
        </pc:spChg>
        <pc:spChg chg="add del mod">
          <ac:chgData name="友子 本間" userId="867b923af38d926d" providerId="LiveId" clId="{90D69FDC-D862-4B6A-8CBA-BFD2BC9A8CBA}" dt="2025-02-18T01:03:57.926" v="933" actId="478"/>
          <ac:spMkLst>
            <pc:docMk/>
            <pc:sldMk cId="2686271498" sldId="256"/>
            <ac:spMk id="5" creationId="{CE188088-915C-6570-E94C-05AE3BCA1887}"/>
          </ac:spMkLst>
        </pc:spChg>
        <pc:spChg chg="add del mod">
          <ac:chgData name="友子 本間" userId="867b923af38d926d" providerId="LiveId" clId="{90D69FDC-D862-4B6A-8CBA-BFD2BC9A8CBA}" dt="2025-02-18T01:48:19.515" v="1264" actId="478"/>
          <ac:spMkLst>
            <pc:docMk/>
            <pc:sldMk cId="2686271498" sldId="256"/>
            <ac:spMk id="5" creationId="{E0E921FF-328B-C64F-183B-9107457DF907}"/>
          </ac:spMkLst>
        </pc:spChg>
        <pc:spChg chg="add mod">
          <ac:chgData name="友子 本間" userId="867b923af38d926d" providerId="LiveId" clId="{90D69FDC-D862-4B6A-8CBA-BFD2BC9A8CBA}" dt="2025-02-18T03:38:22.261" v="2600" actId="1076"/>
          <ac:spMkLst>
            <pc:docMk/>
            <pc:sldMk cId="2686271498" sldId="256"/>
            <ac:spMk id="10" creationId="{46976B6F-3C34-4C79-4850-2449CD286AA6}"/>
          </ac:spMkLst>
        </pc:spChg>
        <pc:spChg chg="add mod">
          <ac:chgData name="友子 本間" userId="867b923af38d926d" providerId="LiveId" clId="{90D69FDC-D862-4B6A-8CBA-BFD2BC9A8CBA}" dt="2025-02-18T03:38:31.396" v="2601" actId="1076"/>
          <ac:spMkLst>
            <pc:docMk/>
            <pc:sldMk cId="2686271498" sldId="256"/>
            <ac:spMk id="13" creationId="{88A3F6B1-19CA-349F-CE37-D8796CC419D5}"/>
          </ac:spMkLst>
        </pc:spChg>
        <pc:spChg chg="add mod">
          <ac:chgData name="友子 本間" userId="867b923af38d926d" providerId="LiveId" clId="{90D69FDC-D862-4B6A-8CBA-BFD2BC9A8CBA}" dt="2025-02-18T04:13:14.262" v="3140" actId="1076"/>
          <ac:spMkLst>
            <pc:docMk/>
            <pc:sldMk cId="2686271498" sldId="256"/>
            <ac:spMk id="15" creationId="{28523DA8-6076-96E6-7022-B6CF30B57F17}"/>
          </ac:spMkLst>
        </pc:spChg>
        <pc:spChg chg="add mod">
          <ac:chgData name="友子 本間" userId="867b923af38d926d" providerId="LiveId" clId="{90D69FDC-D862-4B6A-8CBA-BFD2BC9A8CBA}" dt="2025-02-18T04:13:14.262" v="3140" actId="1076"/>
          <ac:spMkLst>
            <pc:docMk/>
            <pc:sldMk cId="2686271498" sldId="256"/>
            <ac:spMk id="16" creationId="{D0051037-07F6-1855-220D-9D94B1DD1F3E}"/>
          </ac:spMkLst>
        </pc:spChg>
        <pc:spChg chg="add mod topLvl">
          <ac:chgData name="友子 本間" userId="867b923af38d926d" providerId="LiveId" clId="{90D69FDC-D862-4B6A-8CBA-BFD2BC9A8CBA}" dt="2025-02-18T03:38:57.065" v="2608" actId="1076"/>
          <ac:spMkLst>
            <pc:docMk/>
            <pc:sldMk cId="2686271498" sldId="256"/>
            <ac:spMk id="17" creationId="{69E21D30-54F3-4823-1696-B1B625C4A17A}"/>
          </ac:spMkLst>
        </pc:spChg>
        <pc:spChg chg="add del mod">
          <ac:chgData name="友子 本間" userId="867b923af38d926d" providerId="LiveId" clId="{90D69FDC-D862-4B6A-8CBA-BFD2BC9A8CBA}" dt="2025-02-18T02:04:58.617" v="1494" actId="478"/>
          <ac:spMkLst>
            <pc:docMk/>
            <pc:sldMk cId="2686271498" sldId="256"/>
            <ac:spMk id="21" creationId="{A19FFD6E-2DA7-AE5D-9DF9-B4618BBCABCA}"/>
          </ac:spMkLst>
        </pc:spChg>
        <pc:spChg chg="add del mod">
          <ac:chgData name="友子 本間" userId="867b923af38d926d" providerId="LiveId" clId="{90D69FDC-D862-4B6A-8CBA-BFD2BC9A8CBA}" dt="2025-02-18T02:04:58.617" v="1494" actId="478"/>
          <ac:spMkLst>
            <pc:docMk/>
            <pc:sldMk cId="2686271498" sldId="256"/>
            <ac:spMk id="22" creationId="{C42063FD-98DA-E5FC-5DC0-C17188B8B752}"/>
          </ac:spMkLst>
        </pc:spChg>
        <pc:spChg chg="add del mod topLvl">
          <ac:chgData name="友子 本間" userId="867b923af38d926d" providerId="LiveId" clId="{90D69FDC-D862-4B6A-8CBA-BFD2BC9A8CBA}" dt="2025-02-18T01:45:28.936" v="1235" actId="21"/>
          <ac:spMkLst>
            <pc:docMk/>
            <pc:sldMk cId="2686271498" sldId="256"/>
            <ac:spMk id="25" creationId="{0D3DD4E2-D8F9-2E03-282D-2687D6F372C2}"/>
          </ac:spMkLst>
        </pc:spChg>
        <pc:spChg chg="add del mod topLvl">
          <ac:chgData name="友子 本間" userId="867b923af38d926d" providerId="LiveId" clId="{90D69FDC-D862-4B6A-8CBA-BFD2BC9A8CBA}" dt="2025-02-18T01:45:47.589" v="1241" actId="478"/>
          <ac:spMkLst>
            <pc:docMk/>
            <pc:sldMk cId="2686271498" sldId="256"/>
            <ac:spMk id="27" creationId="{2214A4B2-64F8-3B11-2B3D-929A59E52B98}"/>
          </ac:spMkLst>
        </pc:spChg>
        <pc:spChg chg="add mod">
          <ac:chgData name="友子 本間" userId="867b923af38d926d" providerId="LiveId" clId="{90D69FDC-D862-4B6A-8CBA-BFD2BC9A8CBA}" dt="2025-02-18T03:54:44.315" v="3033" actId="14100"/>
          <ac:spMkLst>
            <pc:docMk/>
            <pc:sldMk cId="2686271498" sldId="256"/>
            <ac:spMk id="29" creationId="{2143044B-8928-36BB-EF32-88FACC87E0F7}"/>
          </ac:spMkLst>
        </pc:spChg>
        <pc:spChg chg="add del mod">
          <ac:chgData name="友子 本間" userId="867b923af38d926d" providerId="LiveId" clId="{90D69FDC-D862-4B6A-8CBA-BFD2BC9A8CBA}" dt="2025-02-18T02:40:34.958" v="2269" actId="478"/>
          <ac:spMkLst>
            <pc:docMk/>
            <pc:sldMk cId="2686271498" sldId="256"/>
            <ac:spMk id="30" creationId="{C1A1135E-9CB5-A320-F6A0-012ED8DBB351}"/>
          </ac:spMkLst>
        </pc:spChg>
        <pc:spChg chg="add mod topLvl">
          <ac:chgData name="友子 本間" userId="867b923af38d926d" providerId="LiveId" clId="{90D69FDC-D862-4B6A-8CBA-BFD2BC9A8CBA}" dt="2025-02-18T03:39:15.808" v="2614" actId="403"/>
          <ac:spMkLst>
            <pc:docMk/>
            <pc:sldMk cId="2686271498" sldId="256"/>
            <ac:spMk id="32" creationId="{670A20CD-BEA4-3058-485B-8D1FECC48292}"/>
          </ac:spMkLst>
        </pc:spChg>
        <pc:spChg chg="add mod ord topLvl modVis">
          <ac:chgData name="友子 本間" userId="867b923af38d926d" providerId="LiveId" clId="{90D69FDC-D862-4B6A-8CBA-BFD2BC9A8CBA}" dt="2025-02-18T03:58:02.316" v="3086" actId="6549"/>
          <ac:spMkLst>
            <pc:docMk/>
            <pc:sldMk cId="2686271498" sldId="256"/>
            <ac:spMk id="33" creationId="{9744257F-B990-ACB8-C38D-7C7FA2676585}"/>
          </ac:spMkLst>
        </pc:spChg>
        <pc:spChg chg="add mod">
          <ac:chgData name="友子 本間" userId="867b923af38d926d" providerId="LiveId" clId="{90D69FDC-D862-4B6A-8CBA-BFD2BC9A8CBA}" dt="2025-02-18T03:50:00.587" v="2862" actId="207"/>
          <ac:spMkLst>
            <pc:docMk/>
            <pc:sldMk cId="2686271498" sldId="256"/>
            <ac:spMk id="35" creationId="{293AB4D5-5223-37DC-74F0-832430E0F4F6}"/>
          </ac:spMkLst>
        </pc:spChg>
        <pc:spChg chg="add mod">
          <ac:chgData name="友子 本間" userId="867b923af38d926d" providerId="LiveId" clId="{90D69FDC-D862-4B6A-8CBA-BFD2BC9A8CBA}" dt="2025-02-18T03:51:15.818" v="2882" actId="1076"/>
          <ac:spMkLst>
            <pc:docMk/>
            <pc:sldMk cId="2686271498" sldId="256"/>
            <ac:spMk id="36" creationId="{1C638A55-4C68-5241-F6E2-7EDD00D8CCD7}"/>
          </ac:spMkLst>
        </pc:spChg>
        <pc:spChg chg="add mod">
          <ac:chgData name="友子 本間" userId="867b923af38d926d" providerId="LiveId" clId="{90D69FDC-D862-4B6A-8CBA-BFD2BC9A8CBA}" dt="2025-02-18T03:57:11.938" v="3074" actId="20577"/>
          <ac:spMkLst>
            <pc:docMk/>
            <pc:sldMk cId="2686271498" sldId="256"/>
            <ac:spMk id="38" creationId="{9F0BEAAA-5F0A-520B-33F5-E71CE2C3A39F}"/>
          </ac:spMkLst>
        </pc:spChg>
        <pc:spChg chg="add mod">
          <ac:chgData name="友子 本間" userId="867b923af38d926d" providerId="LiveId" clId="{90D69FDC-D862-4B6A-8CBA-BFD2BC9A8CBA}" dt="2025-02-18T04:06:35.573" v="3121" actId="20577"/>
          <ac:spMkLst>
            <pc:docMk/>
            <pc:sldMk cId="2686271498" sldId="256"/>
            <ac:spMk id="39" creationId="{6E4E7736-0057-93BA-B011-2A3749FF1521}"/>
          </ac:spMkLst>
        </pc:spChg>
        <pc:spChg chg="add mod ord">
          <ac:chgData name="友子 本間" userId="867b923af38d926d" providerId="LiveId" clId="{90D69FDC-D862-4B6A-8CBA-BFD2BC9A8CBA}" dt="2025-02-18T04:07:45.472" v="3122" actId="20577"/>
          <ac:spMkLst>
            <pc:docMk/>
            <pc:sldMk cId="2686271498" sldId="256"/>
            <ac:spMk id="40" creationId="{51199AA6-1129-A06F-C670-0087FCC962C4}"/>
          </ac:spMkLst>
        </pc:spChg>
        <pc:spChg chg="add mod">
          <ac:chgData name="友子 本間" userId="867b923af38d926d" providerId="LiveId" clId="{90D69FDC-D862-4B6A-8CBA-BFD2BC9A8CBA}" dt="2025-02-18T03:53:06.468" v="2887" actId="255"/>
          <ac:spMkLst>
            <pc:docMk/>
            <pc:sldMk cId="2686271498" sldId="256"/>
            <ac:spMk id="43" creationId="{D9BA77DA-63CD-5A58-7877-AD3F89F6CE77}"/>
          </ac:spMkLst>
        </pc:spChg>
        <pc:spChg chg="add mod ord">
          <ac:chgData name="友子 本間" userId="867b923af38d926d" providerId="LiveId" clId="{90D69FDC-D862-4B6A-8CBA-BFD2BC9A8CBA}" dt="2025-02-18T03:38:01.859" v="2597" actId="1076"/>
          <ac:spMkLst>
            <pc:docMk/>
            <pc:sldMk cId="2686271498" sldId="256"/>
            <ac:spMk id="55" creationId="{0E3AD033-ED50-C4E5-7999-A813F3A48587}"/>
          </ac:spMkLst>
        </pc:spChg>
        <pc:spChg chg="add mod">
          <ac:chgData name="友子 本間" userId="867b923af38d926d" providerId="LiveId" clId="{90D69FDC-D862-4B6A-8CBA-BFD2BC9A8CBA}" dt="2025-02-18T04:05:51.964" v="3111" actId="1076"/>
          <ac:spMkLst>
            <pc:docMk/>
            <pc:sldMk cId="2686271498" sldId="256"/>
            <ac:spMk id="56" creationId="{D459AEE5-DE92-80D1-305E-82EA30F56149}"/>
          </ac:spMkLst>
        </pc:spChg>
        <pc:spChg chg="add mod">
          <ac:chgData name="友子 本間" userId="867b923af38d926d" providerId="LiveId" clId="{90D69FDC-D862-4B6A-8CBA-BFD2BC9A8CBA}" dt="2025-02-18T04:06:14.710" v="3118" actId="1076"/>
          <ac:spMkLst>
            <pc:docMk/>
            <pc:sldMk cId="2686271498" sldId="256"/>
            <ac:spMk id="58" creationId="{C6C331ED-887E-1BDF-8424-31D04D4023C0}"/>
          </ac:spMkLst>
        </pc:spChg>
        <pc:spChg chg="add mod">
          <ac:chgData name="友子 本間" userId="867b923af38d926d" providerId="LiveId" clId="{90D69FDC-D862-4B6A-8CBA-BFD2BC9A8CBA}" dt="2025-02-18T04:06:05.278" v="3117" actId="20577"/>
          <ac:spMkLst>
            <pc:docMk/>
            <pc:sldMk cId="2686271498" sldId="256"/>
            <ac:spMk id="59" creationId="{33E75D3A-9BDB-ABD5-3178-AF0E89250EA1}"/>
          </ac:spMkLst>
        </pc:spChg>
        <pc:spChg chg="add mod">
          <ac:chgData name="友子 本間" userId="867b923af38d926d" providerId="LiveId" clId="{90D69FDC-D862-4B6A-8CBA-BFD2BC9A8CBA}" dt="2025-02-18T03:50:33.174" v="2868" actId="1076"/>
          <ac:spMkLst>
            <pc:docMk/>
            <pc:sldMk cId="2686271498" sldId="256"/>
            <ac:spMk id="60" creationId="{C98E07AE-ADAC-A05A-0080-052B6E84B965}"/>
          </ac:spMkLst>
        </pc:spChg>
        <pc:spChg chg="add mod">
          <ac:chgData name="友子 本間" userId="867b923af38d926d" providerId="LiveId" clId="{90D69FDC-D862-4B6A-8CBA-BFD2BC9A8CBA}" dt="2025-02-18T03:50:28.749" v="2867" actId="1076"/>
          <ac:spMkLst>
            <pc:docMk/>
            <pc:sldMk cId="2686271498" sldId="256"/>
            <ac:spMk id="61" creationId="{582BB14F-BDCB-258E-AD76-7870EFBB595C}"/>
          </ac:spMkLst>
        </pc:spChg>
        <pc:spChg chg="add mod">
          <ac:chgData name="友子 本間" userId="867b923af38d926d" providerId="LiveId" clId="{90D69FDC-D862-4B6A-8CBA-BFD2BC9A8CBA}" dt="2025-02-18T03:50:42.617" v="2870" actId="14100"/>
          <ac:spMkLst>
            <pc:docMk/>
            <pc:sldMk cId="2686271498" sldId="256"/>
            <ac:spMk id="62" creationId="{6C26302E-B0A0-A783-5028-8A78361F6A28}"/>
          </ac:spMkLst>
        </pc:spChg>
        <pc:spChg chg="add mod">
          <ac:chgData name="友子 本間" userId="867b923af38d926d" providerId="LiveId" clId="{90D69FDC-D862-4B6A-8CBA-BFD2BC9A8CBA}" dt="2025-02-18T03:50:28.749" v="2867" actId="1076"/>
          <ac:spMkLst>
            <pc:docMk/>
            <pc:sldMk cId="2686271498" sldId="256"/>
            <ac:spMk id="63" creationId="{13AE11ED-CA69-7EED-2355-EF80A429B3D0}"/>
          </ac:spMkLst>
        </pc:spChg>
        <pc:spChg chg="add mod">
          <ac:chgData name="友子 本間" userId="867b923af38d926d" providerId="LiveId" clId="{90D69FDC-D862-4B6A-8CBA-BFD2BC9A8CBA}" dt="2025-02-18T03:50:55.417" v="2874" actId="1076"/>
          <ac:spMkLst>
            <pc:docMk/>
            <pc:sldMk cId="2686271498" sldId="256"/>
            <ac:spMk id="64" creationId="{F2827A38-87B1-2C09-ED0E-BED501DA8EF6}"/>
          </ac:spMkLst>
        </pc:spChg>
        <pc:spChg chg="add mod">
          <ac:chgData name="友子 本間" userId="867b923af38d926d" providerId="LiveId" clId="{90D69FDC-D862-4B6A-8CBA-BFD2BC9A8CBA}" dt="2025-02-18T03:51:02.023" v="2875" actId="1076"/>
          <ac:spMkLst>
            <pc:docMk/>
            <pc:sldMk cId="2686271498" sldId="256"/>
            <ac:spMk id="65" creationId="{F10F2DCC-8576-8B5F-591B-103F6BE09E85}"/>
          </ac:spMkLst>
        </pc:spChg>
        <pc:spChg chg="add mod">
          <ac:chgData name="友子 本間" userId="867b923af38d926d" providerId="LiveId" clId="{90D69FDC-D862-4B6A-8CBA-BFD2BC9A8CBA}" dt="2025-02-18T04:13:00.449" v="3139" actId="1076"/>
          <ac:spMkLst>
            <pc:docMk/>
            <pc:sldMk cId="2686271498" sldId="256"/>
            <ac:spMk id="66" creationId="{3533CDDB-D8D0-666E-A1A6-8C180E5AFF42}"/>
          </ac:spMkLst>
        </pc:spChg>
        <pc:grpChg chg="add del mod">
          <ac:chgData name="友子 本間" userId="867b923af38d926d" providerId="LiveId" clId="{90D69FDC-D862-4B6A-8CBA-BFD2BC9A8CBA}" dt="2025-02-18T01:03:57.926" v="933" actId="478"/>
          <ac:grpSpMkLst>
            <pc:docMk/>
            <pc:sldMk cId="2686271498" sldId="256"/>
            <ac:grpSpMk id="3" creationId="{C538B141-4F52-5AD8-2C70-AB52F43DA96B}"/>
          </ac:grpSpMkLst>
        </pc:grpChg>
        <pc:grpChg chg="add del mod">
          <ac:chgData name="友子 本間" userId="867b923af38d926d" providerId="LiveId" clId="{90D69FDC-D862-4B6A-8CBA-BFD2BC9A8CBA}" dt="2025-02-18T01:03:57.926" v="933" actId="478"/>
          <ac:grpSpMkLst>
            <pc:docMk/>
            <pc:sldMk cId="2686271498" sldId="256"/>
            <ac:grpSpMk id="4" creationId="{1AC1D972-F09B-5096-7923-EF53CAE6D2AE}"/>
          </ac:grpSpMkLst>
        </pc:grpChg>
        <pc:grpChg chg="add del mod ord">
          <ac:chgData name="友子 本間" userId="867b923af38d926d" providerId="LiveId" clId="{90D69FDC-D862-4B6A-8CBA-BFD2BC9A8CBA}" dt="2025-02-18T01:54:29.090" v="1360" actId="165"/>
          <ac:grpSpMkLst>
            <pc:docMk/>
            <pc:sldMk cId="2686271498" sldId="256"/>
            <ac:grpSpMk id="6" creationId="{DBBC4063-7CA2-88D7-D74C-D3C6DEB91DCD}"/>
          </ac:grpSpMkLst>
        </pc:grpChg>
        <pc:grpChg chg="add mod">
          <ac:chgData name="友子 本間" userId="867b923af38d926d" providerId="LiveId" clId="{90D69FDC-D862-4B6A-8CBA-BFD2BC9A8CBA}" dt="2025-02-18T01:54:51.661" v="1362" actId="164"/>
          <ac:grpSpMkLst>
            <pc:docMk/>
            <pc:sldMk cId="2686271498" sldId="256"/>
            <ac:grpSpMk id="8" creationId="{631A9501-C074-4E02-9C57-EB8AFCFFC29D}"/>
          </ac:grpSpMkLst>
        </pc:grpChg>
        <pc:grpChg chg="add mod ord">
          <ac:chgData name="友子 本間" userId="867b923af38d926d" providerId="LiveId" clId="{90D69FDC-D862-4B6A-8CBA-BFD2BC9A8CBA}" dt="2025-02-18T03:54:52.311" v="3034" actId="1076"/>
          <ac:grpSpMkLst>
            <pc:docMk/>
            <pc:sldMk cId="2686271498" sldId="256"/>
            <ac:grpSpMk id="9" creationId="{A7712522-FA5D-F86A-2D5D-9A66945DAD8B}"/>
          </ac:grpSpMkLst>
        </pc:grpChg>
        <pc:grpChg chg="add del mod">
          <ac:chgData name="友子 本間" userId="867b923af38d926d" providerId="LiveId" clId="{90D69FDC-D862-4B6A-8CBA-BFD2BC9A8CBA}" dt="2025-02-18T02:02:36.201" v="1481" actId="165"/>
          <ac:grpSpMkLst>
            <pc:docMk/>
            <pc:sldMk cId="2686271498" sldId="256"/>
            <ac:grpSpMk id="14" creationId="{D6B7B388-AC13-7488-8045-D076F1266A41}"/>
          </ac:grpSpMkLst>
        </pc:grpChg>
        <pc:grpChg chg="add mod modVis">
          <ac:chgData name="友子 本間" userId="867b923af38d926d" providerId="LiveId" clId="{90D69FDC-D862-4B6A-8CBA-BFD2BC9A8CBA}" dt="2025-02-18T02:35:04.416" v="2218"/>
          <ac:grpSpMkLst>
            <pc:docMk/>
            <pc:sldMk cId="2686271498" sldId="256"/>
            <ac:grpSpMk id="18" creationId="{03A61F71-FDEA-05EC-C1E2-36DBFA43066D}"/>
          </ac:grpSpMkLst>
        </pc:grpChg>
        <pc:grpChg chg="add mod modVis">
          <ac:chgData name="友子 本間" userId="867b923af38d926d" providerId="LiveId" clId="{90D69FDC-D862-4B6A-8CBA-BFD2BC9A8CBA}" dt="2025-02-18T02:12:46.890" v="1587" actId="20577"/>
          <ac:grpSpMkLst>
            <pc:docMk/>
            <pc:sldMk cId="2686271498" sldId="256"/>
            <ac:grpSpMk id="19" creationId="{FDECB002-FC38-5EC1-92AD-2D2E254F1E17}"/>
          </ac:grpSpMkLst>
        </pc:grpChg>
        <pc:grpChg chg="add mod ord">
          <ac:chgData name="友子 本間" userId="867b923af38d926d" providerId="LiveId" clId="{90D69FDC-D862-4B6A-8CBA-BFD2BC9A8CBA}" dt="2025-02-18T04:12:52.447" v="3137" actId="1076"/>
          <ac:grpSpMkLst>
            <pc:docMk/>
            <pc:sldMk cId="2686271498" sldId="256"/>
            <ac:grpSpMk id="20" creationId="{864A3BD9-1FA9-22D7-A190-23B6E4848069}"/>
          </ac:grpSpMkLst>
        </pc:grpChg>
        <pc:grpChg chg="add del mod">
          <ac:chgData name="友子 本間" userId="867b923af38d926d" providerId="LiveId" clId="{90D69FDC-D862-4B6A-8CBA-BFD2BC9A8CBA}" dt="2025-02-18T03:38:57.065" v="2608" actId="1076"/>
          <ac:grpSpMkLst>
            <pc:docMk/>
            <pc:sldMk cId="2686271498" sldId="256"/>
            <ac:grpSpMk id="28" creationId="{5A411699-7C58-A7FD-8869-1A779B8E5638}"/>
          </ac:grpSpMkLst>
        </pc:grpChg>
        <pc:grpChg chg="add mod">
          <ac:chgData name="友子 本間" userId="867b923af38d926d" providerId="LiveId" clId="{90D69FDC-D862-4B6A-8CBA-BFD2BC9A8CBA}" dt="2025-02-18T03:38:08.816" v="2598" actId="1076"/>
          <ac:grpSpMkLst>
            <pc:docMk/>
            <pc:sldMk cId="2686271498" sldId="256"/>
            <ac:grpSpMk id="37" creationId="{BFB01489-9652-3812-7097-D40BAA94DBB2}"/>
          </ac:grpSpMkLst>
        </pc:grpChg>
        <pc:grpChg chg="add mod">
          <ac:chgData name="友子 本間" userId="867b923af38d926d" providerId="LiveId" clId="{90D69FDC-D862-4B6A-8CBA-BFD2BC9A8CBA}" dt="2025-02-18T03:38:57.065" v="2608" actId="1076"/>
          <ac:grpSpMkLst>
            <pc:docMk/>
            <pc:sldMk cId="2686271498" sldId="256"/>
            <ac:grpSpMk id="44" creationId="{31739F93-BE95-D683-FF21-FDE21EC2000A}"/>
          </ac:grpSpMkLst>
        </pc:grpChg>
        <pc:picChg chg="del mod topLvl">
          <ac:chgData name="友子 本間" userId="867b923af38d926d" providerId="LiveId" clId="{90D69FDC-D862-4B6A-8CBA-BFD2BC9A8CBA}" dt="2025-02-18T02:37:49.915" v="2242" actId="478"/>
          <ac:picMkLst>
            <pc:docMk/>
            <pc:sldMk cId="2686271498" sldId="256"/>
            <ac:picMk id="11" creationId="{70E2DAF5-5793-B918-DB72-597D9BE12F04}"/>
          </ac:picMkLst>
        </pc:picChg>
        <pc:picChg chg="add mod topLvl modCrop">
          <ac:chgData name="友子 本間" userId="867b923af38d926d" providerId="LiveId" clId="{90D69FDC-D862-4B6A-8CBA-BFD2BC9A8CBA}" dt="2025-02-18T03:38:57.065" v="2608" actId="1076"/>
          <ac:picMkLst>
            <pc:docMk/>
            <pc:sldMk cId="2686271498" sldId="256"/>
            <ac:picMk id="23" creationId="{58D65E82-AFC8-FF6C-0926-D8DE34BEB86D}"/>
          </ac:picMkLst>
        </pc:picChg>
        <pc:picChg chg="add mod topLvl">
          <ac:chgData name="友子 本間" userId="867b923af38d926d" providerId="LiveId" clId="{90D69FDC-D862-4B6A-8CBA-BFD2BC9A8CBA}" dt="2025-02-18T03:38:57.065" v="2608" actId="1076"/>
          <ac:picMkLst>
            <pc:docMk/>
            <pc:sldMk cId="2686271498" sldId="256"/>
            <ac:picMk id="24" creationId="{B09693D6-21BD-456B-E596-C62735AA3C38}"/>
          </ac:picMkLst>
        </pc:picChg>
        <pc:picChg chg="add mod topLvl">
          <ac:chgData name="友子 本間" userId="867b923af38d926d" providerId="LiveId" clId="{90D69FDC-D862-4B6A-8CBA-BFD2BC9A8CBA}" dt="2025-02-18T03:38:57.065" v="2608" actId="1076"/>
          <ac:picMkLst>
            <pc:docMk/>
            <pc:sldMk cId="2686271498" sldId="256"/>
            <ac:picMk id="26" creationId="{87978321-D82F-07A7-DA4C-7D6299766D9C}"/>
          </ac:picMkLst>
        </pc:picChg>
        <pc:picChg chg="add mod ord topLvl">
          <ac:chgData name="友子 本間" userId="867b923af38d926d" providerId="LiveId" clId="{90D69FDC-D862-4B6A-8CBA-BFD2BC9A8CBA}" dt="2025-02-18T04:12:55.838" v="3138" actId="1076"/>
          <ac:picMkLst>
            <pc:docMk/>
            <pc:sldMk cId="2686271498" sldId="256"/>
            <ac:picMk id="34" creationId="{88680109-C2C2-DDE1-4A59-02711EEF599A}"/>
          </ac:picMkLst>
        </pc:picChg>
        <pc:cxnChg chg="mod">
          <ac:chgData name="友子 本間" userId="867b923af38d926d" providerId="LiveId" clId="{90D69FDC-D862-4B6A-8CBA-BFD2BC9A8CBA}" dt="2025-02-18T02:59:40.682" v="2440" actId="1076"/>
          <ac:cxnSpMkLst>
            <pc:docMk/>
            <pc:sldMk cId="2686271498" sldId="256"/>
            <ac:cxnSpMk id="7" creationId="{90A948B6-4326-44A5-F1CC-1CDD96663E0D}"/>
          </ac:cxnSpMkLst>
        </pc:cxnChg>
        <pc:cxnChg chg="mod">
          <ac:chgData name="友子 本間" userId="867b923af38d926d" providerId="LiveId" clId="{90D69FDC-D862-4B6A-8CBA-BFD2BC9A8CBA}" dt="2025-02-18T02:58:56.891" v="2435" actId="1076"/>
          <ac:cxnSpMkLst>
            <pc:docMk/>
            <pc:sldMk cId="2686271498" sldId="256"/>
            <ac:cxnSpMk id="12" creationId="{7DD32970-0842-F3F4-7325-BB729585D69C}"/>
          </ac:cxnSpMkLst>
        </pc:cxnChg>
        <pc:cxnChg chg="add mod">
          <ac:chgData name="友子 本間" userId="867b923af38d926d" providerId="LiveId" clId="{90D69FDC-D862-4B6A-8CBA-BFD2BC9A8CBA}" dt="2025-02-18T03:53:15.428" v="2888" actId="1076"/>
          <ac:cxnSpMkLst>
            <pc:docMk/>
            <pc:sldMk cId="2686271498" sldId="256"/>
            <ac:cxnSpMk id="41" creationId="{6C549727-4823-198E-9AFD-BBF1810E7D30}"/>
          </ac:cxnSpMkLst>
        </pc:cxnChg>
        <pc:cxnChg chg="add mod">
          <ac:chgData name="友子 本間" userId="867b923af38d926d" providerId="LiveId" clId="{90D69FDC-D862-4B6A-8CBA-BFD2BC9A8CBA}" dt="2025-02-18T03:53:50.042" v="2892" actId="1076"/>
          <ac:cxnSpMkLst>
            <pc:docMk/>
            <pc:sldMk cId="2686271498" sldId="256"/>
            <ac:cxnSpMk id="45" creationId="{08D4B8AD-A242-6B65-F8D5-6E055B73C5F0}"/>
          </ac:cxnSpMkLst>
        </pc:cxnChg>
        <pc:cxnChg chg="add mod">
          <ac:chgData name="友子 本間" userId="867b923af38d926d" providerId="LiveId" clId="{90D69FDC-D862-4B6A-8CBA-BFD2BC9A8CBA}" dt="2025-02-18T03:54:55.522" v="3035" actId="1076"/>
          <ac:cxnSpMkLst>
            <pc:docMk/>
            <pc:sldMk cId="2686271498" sldId="256"/>
            <ac:cxnSpMk id="47" creationId="{2CE37501-50CE-7FFD-4C60-CECDBCBEC4A1}"/>
          </ac:cxnSpMkLst>
        </pc:cxnChg>
        <pc:cxnChg chg="add mod">
          <ac:chgData name="友子 本間" userId="867b923af38d926d" providerId="LiveId" clId="{90D69FDC-D862-4B6A-8CBA-BFD2BC9A8CBA}" dt="2025-02-18T03:03:02.852" v="2558" actId="1076"/>
          <ac:cxnSpMkLst>
            <pc:docMk/>
            <pc:sldMk cId="2686271498" sldId="256"/>
            <ac:cxnSpMk id="51" creationId="{6F103BA1-87E7-1647-54AD-DC9F8A9055F7}"/>
          </ac:cxnSpMkLst>
        </pc:cxnChg>
        <pc:cxnChg chg="add mod">
          <ac:chgData name="友子 本間" userId="867b923af38d926d" providerId="LiveId" clId="{90D69FDC-D862-4B6A-8CBA-BFD2BC9A8CBA}" dt="2025-02-18T03:51:25.271" v="2884" actId="1076"/>
          <ac:cxnSpMkLst>
            <pc:docMk/>
            <pc:sldMk cId="2686271498" sldId="256"/>
            <ac:cxnSpMk id="52" creationId="{77CBF6C7-725B-1093-44E2-AD897EC3BEC6}"/>
          </ac:cxnSpMkLst>
        </pc:cxnChg>
        <pc:cxnChg chg="add mod">
          <ac:chgData name="友子 本間" userId="867b923af38d926d" providerId="LiveId" clId="{90D69FDC-D862-4B6A-8CBA-BFD2BC9A8CBA}" dt="2025-02-18T03:00:49.785" v="2449" actId="1076"/>
          <ac:cxnSpMkLst>
            <pc:docMk/>
            <pc:sldMk cId="2686271498" sldId="256"/>
            <ac:cxnSpMk id="53" creationId="{B898E4E1-66D2-9530-1901-7A30EF5F35C7}"/>
          </ac:cxnSpMkLst>
        </pc:cxnChg>
        <pc:cxnChg chg="add mod">
          <ac:chgData name="友子 本間" userId="867b923af38d926d" providerId="LiveId" clId="{90D69FDC-D862-4B6A-8CBA-BFD2BC9A8CBA}" dt="2025-02-18T03:51:19.651" v="2883" actId="1076"/>
          <ac:cxnSpMkLst>
            <pc:docMk/>
            <pc:sldMk cId="2686271498" sldId="256"/>
            <ac:cxnSpMk id="54" creationId="{B4CF285D-4754-013D-D585-88196E798423}"/>
          </ac:cxnSpMkLst>
        </pc:cxnChg>
        <pc:cxnChg chg="add mod">
          <ac:chgData name="友子 本間" userId="867b923af38d926d" providerId="LiveId" clId="{90D69FDC-D862-4B6A-8CBA-BFD2BC9A8CBA}" dt="2025-02-18T03:43:49.767" v="2714"/>
          <ac:cxnSpMkLst>
            <pc:docMk/>
            <pc:sldMk cId="2686271498" sldId="256"/>
            <ac:cxnSpMk id="57" creationId="{291B2E41-BB3F-44D3-62A3-04F56F416449}"/>
          </ac:cxnSpMkLst>
        </pc:cxnChg>
      </pc:sldChg>
      <pc:sldChg chg="new del">
        <pc:chgData name="友子 本間" userId="867b923af38d926d" providerId="LiveId" clId="{90D69FDC-D862-4B6A-8CBA-BFD2BC9A8CBA}" dt="2025-02-16T19:18:27.141" v="819" actId="47"/>
        <pc:sldMkLst>
          <pc:docMk/>
          <pc:sldMk cId="2805619574" sldId="257"/>
        </pc:sldMkLst>
      </pc:sldChg>
      <pc:sldChg chg="add del">
        <pc:chgData name="友子 本間" userId="867b923af38d926d" providerId="LiveId" clId="{90D69FDC-D862-4B6A-8CBA-BFD2BC9A8CBA}" dt="2025-02-16T19:18:15.711" v="816"/>
        <pc:sldMkLst>
          <pc:docMk/>
          <pc:sldMk cId="177964055" sldId="258"/>
        </pc:sldMkLst>
      </pc:sldChg>
      <pc:sldChg chg="add del">
        <pc:chgData name="友子 本間" userId="867b923af38d926d" providerId="LiveId" clId="{90D69FDC-D862-4B6A-8CBA-BFD2BC9A8CBA}" dt="2025-02-18T02:32:25.844" v="2193" actId="47"/>
        <pc:sldMkLst>
          <pc:docMk/>
          <pc:sldMk cId="642267181" sldId="260"/>
        </pc:sldMkLst>
      </pc:sldChg>
      <pc:sldChg chg="modSp add del mod">
        <pc:chgData name="友子 本間" userId="867b923af38d926d" providerId="LiveId" clId="{90D69FDC-D862-4B6A-8CBA-BFD2BC9A8CBA}" dt="2025-02-18T02:32:26.434" v="2194" actId="47"/>
        <pc:sldMkLst>
          <pc:docMk/>
          <pc:sldMk cId="3495004475" sldId="311"/>
        </pc:sldMkLst>
      </pc:sldChg>
      <pc:sldChg chg="addSp modSp new del mod">
        <pc:chgData name="友子 本間" userId="867b923af38d926d" providerId="LiveId" clId="{90D69FDC-D862-4B6A-8CBA-BFD2BC9A8CBA}" dt="2025-02-17T06:22:52.126" v="888" actId="47"/>
        <pc:sldMkLst>
          <pc:docMk/>
          <pc:sldMk cId="641014533" sldId="312"/>
        </pc:sldMkLst>
        <pc:spChg chg="add mod">
          <ac:chgData name="友子 本間" userId="867b923af38d926d" providerId="LiveId" clId="{90D69FDC-D862-4B6A-8CBA-BFD2BC9A8CBA}" dt="2025-02-17T06:22:47.124" v="887" actId="6549"/>
          <ac:spMkLst>
            <pc:docMk/>
            <pc:sldMk cId="641014533" sldId="312"/>
            <ac:spMk id="5" creationId="{B872815D-8677-E6F6-8695-7C9D1C613216}"/>
          </ac:spMkLst>
        </pc:spChg>
      </pc:sldChg>
      <pc:sldChg chg="new del">
        <pc:chgData name="友子 本間" userId="867b923af38d926d" providerId="LiveId" clId="{90D69FDC-D862-4B6A-8CBA-BFD2BC9A8CBA}" dt="2025-02-18T02:32:27.219" v="2195" actId="47"/>
        <pc:sldMkLst>
          <pc:docMk/>
          <pc:sldMk cId="2601537242" sldId="312"/>
        </pc:sldMkLst>
      </pc:sldChg>
      <pc:sldChg chg="modSp add del mod">
        <pc:chgData name="友子 本間" userId="867b923af38d926d" providerId="LiveId" clId="{90D69FDC-D862-4B6A-8CBA-BFD2BC9A8CBA}" dt="2025-02-18T02:32:28.515" v="2196" actId="47"/>
        <pc:sldMkLst>
          <pc:docMk/>
          <pc:sldMk cId="1807555208" sldId="313"/>
        </pc:sldMkLst>
        <pc:spChg chg="mod">
          <ac:chgData name="友子 本間" userId="867b923af38d926d" providerId="LiveId" clId="{90D69FDC-D862-4B6A-8CBA-BFD2BC9A8CBA}" dt="2025-02-17T06:23:33.662" v="891" actId="27636"/>
          <ac:spMkLst>
            <pc:docMk/>
            <pc:sldMk cId="1807555208" sldId="313"/>
            <ac:spMk id="3" creationId="{1F6F8DCE-12DE-B1BB-6CCA-F8125A93FB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FB6A36-C309-4911-8D87-5B807F8FE64D}"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E4CF010-D81B-4837-85CF-E15023B63604}" type="slidenum">
              <a:rPr kumimoji="1" lang="ja-JP" altLang="en-US" smtClean="0"/>
              <a:t>‹#›</a:t>
            </a:fld>
            <a:endParaRPr kumimoji="1" lang="ja-JP" altLang="en-US"/>
          </a:p>
        </p:txBody>
      </p:sp>
    </p:spTree>
    <p:extLst>
      <p:ext uri="{BB962C8B-B14F-4D97-AF65-F5344CB8AC3E}">
        <p14:creationId xmlns:p14="http://schemas.microsoft.com/office/powerpoint/2010/main" val="39142355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回転系における変化量 </a:t>
                </a:r>
                <a14:m>
                  <m:oMath xmlns:m="http://schemas.openxmlformats.org/officeDocument/2006/math">
                    <m:sSub>
                      <m:sSubPr>
                        <m:ctrlPr>
                          <a:rPr lang="en-US" altLang="ja-JP" sz="1200" b="0" i="1" smtClean="0">
                            <a:latin typeface="Cambria Math" panose="02040503050406030204" pitchFamily="18" charset="0"/>
                          </a:rPr>
                        </m:ctrlPr>
                      </m:sSubPr>
                      <m:e>
                        <m:d>
                          <m:dPr>
                            <m:ctrlPr>
                              <a:rPr lang="en-US" altLang="ja-JP" sz="1200" b="0" i="1" smtClean="0">
                                <a:latin typeface="Cambria Math" panose="02040503050406030204" pitchFamily="18" charset="0"/>
                              </a:rPr>
                            </m:ctrlPr>
                          </m:dPr>
                          <m:e>
                            <m:r>
                              <a:rPr lang="en-US" altLang="ja-JP" sz="1200" b="0" i="1" smtClean="0">
                                <a:latin typeface="Cambria Math" panose="02040503050406030204" pitchFamily="18" charset="0"/>
                              </a:rPr>
                              <m:t>𝛿</m:t>
                            </m:r>
                            <m:r>
                              <a:rPr lang="en-US" altLang="ja-JP" sz="1200" b="0" i="1" smtClean="0">
                                <a:latin typeface="Cambria Math" panose="02040503050406030204" pitchFamily="18" charset="0"/>
                              </a:rPr>
                              <m:t>𝑩</m:t>
                            </m:r>
                          </m:e>
                        </m:d>
                      </m:e>
                      <m:sub>
                        <m:r>
                          <a:rPr lang="en-US" altLang="ja-JP" sz="1200" b="0" i="1" smtClean="0">
                            <a:latin typeface="Cambria Math" panose="02040503050406030204" pitchFamily="18" charset="0"/>
                          </a:rPr>
                          <m:t>𝑅</m:t>
                        </m:r>
                      </m:sub>
                    </m:sSub>
                  </m:oMath>
                </a14:m>
                <a:r>
                  <a:rPr lang="en-US" altLang="ja-JP" sz="1200" dirty="0">
                    <a:latin typeface="+mn-ea"/>
                  </a:rPr>
                  <a:t> </a:t>
                </a:r>
                <a:r>
                  <a:rPr lang="ja-JP" altLang="en-US" sz="1200" dirty="0">
                    <a:latin typeface="+mn-ea"/>
                  </a:rPr>
                  <a:t>が </a:t>
                </a:r>
                <a14:m>
                  <m:oMath xmlns:m="http://schemas.openxmlformats.org/officeDocument/2006/math">
                    <m:r>
                      <a:rPr lang="en-US" altLang="ja-JP" sz="1200" b="0" i="1" smtClean="0">
                        <a:latin typeface="Cambria Math" panose="02040503050406030204" pitchFamily="18" charset="0"/>
                      </a:rPr>
                      <m:t>0</m:t>
                    </m:r>
                  </m:oMath>
                </a14:m>
                <a:r>
                  <a:rPr lang="en-US" altLang="ja-JP" sz="1200" dirty="0">
                    <a:latin typeface="+mn-ea"/>
                  </a:rPr>
                  <a:t> </a:t>
                </a:r>
                <a:r>
                  <a:rPr lang="ja-JP" altLang="en-US" sz="1200" dirty="0">
                    <a:latin typeface="+mn-ea"/>
                  </a:rPr>
                  <a:t>であるとき</a:t>
                </a:r>
                <a:br>
                  <a:rPr lang="en-US" altLang="ja-JP" sz="1200" dirty="0">
                    <a:latin typeface="+mn-ea"/>
                  </a:rPr>
                </a:br>
                <a14:m>
                  <m:oMathPara xmlns:m="http://schemas.openxmlformats.org/officeDocument/2006/math">
                    <m:oMathParaPr>
                      <m:jc m:val="centerGroup"/>
                    </m:oMathParaPr>
                    <m:oMath xmlns:m="http://schemas.openxmlformats.org/officeDocument/2006/math">
                      <m:sSub>
                        <m:sSubPr>
                          <m:ctrlPr>
                            <a:rPr lang="en-US" altLang="ja-JP" sz="1200" b="0" i="1" smtClean="0">
                              <a:latin typeface="Cambria Math" panose="02040503050406030204" pitchFamily="18" charset="0"/>
                            </a:rPr>
                          </m:ctrlPr>
                        </m:sSubPr>
                        <m:e>
                          <m:d>
                            <m:dPr>
                              <m:ctrlPr>
                                <a:rPr lang="en-US" altLang="ja-JP" sz="1200" b="0" i="1" smtClean="0">
                                  <a:latin typeface="Cambria Math" panose="02040503050406030204" pitchFamily="18" charset="0"/>
                                </a:rPr>
                              </m:ctrlPr>
                            </m:dPr>
                            <m:e>
                              <m:r>
                                <a:rPr lang="en-US" altLang="ja-JP" sz="1200" b="0" i="1" smtClean="0">
                                  <a:latin typeface="Cambria Math" panose="02040503050406030204" pitchFamily="18" charset="0"/>
                                </a:rPr>
                                <m:t>𝛿</m:t>
                              </m:r>
                              <m:r>
                                <a:rPr lang="en-US" altLang="ja-JP" sz="1200" b="0" i="1" smtClean="0">
                                  <a:latin typeface="Cambria Math" panose="02040503050406030204" pitchFamily="18" charset="0"/>
                                </a:rPr>
                                <m:t>𝑩</m:t>
                              </m:r>
                            </m:e>
                          </m:d>
                        </m:e>
                        <m:sub>
                          <m:r>
                            <a:rPr lang="en-US" altLang="ja-JP" sz="1200" b="0" i="1" smtClean="0">
                              <a:latin typeface="Cambria Math" panose="02040503050406030204" pitchFamily="18" charset="0"/>
                            </a:rPr>
                            <m:t>𝐼</m:t>
                          </m:r>
                        </m:sub>
                      </m:sSub>
                      <m:r>
                        <a:rPr lang="en-US" altLang="ja-JP" sz="1200" b="0" i="1" smtClean="0">
                          <a:latin typeface="Cambria Math" panose="02040503050406030204" pitchFamily="18" charset="0"/>
                        </a:rPr>
                        <m:t>=0+</m:t>
                      </m:r>
                      <m:r>
                        <a:rPr lang="en-US" altLang="ja-JP" sz="1200" b="0" i="0" smtClean="0">
                          <a:latin typeface="Cambria Math" panose="02040503050406030204" pitchFamily="18" charset="0"/>
                        </a:rPr>
                        <m:t>𝛀</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𝑩</m:t>
                      </m:r>
                      <m:r>
                        <a:rPr lang="en-US" altLang="ja-JP" sz="1200" b="0" i="1" smtClean="0">
                          <a:latin typeface="Cambria Math" panose="02040503050406030204" pitchFamily="18" charset="0"/>
                        </a:rPr>
                        <m:t>⋅</m:t>
                      </m:r>
                      <m:r>
                        <a:rPr lang="en-US" altLang="ja-JP" sz="1200" b="0" i="1" smtClean="0">
                          <a:latin typeface="Cambria Math" panose="02040503050406030204" pitchFamily="18" charset="0"/>
                        </a:rPr>
                        <m:t>𝛿</m:t>
                      </m:r>
                      <m:r>
                        <a:rPr lang="en-US" altLang="ja-JP" sz="1200" b="0" i="1" smtClean="0">
                          <a:latin typeface="Cambria Math" panose="02040503050406030204" pitchFamily="18" charset="0"/>
                        </a:rPr>
                        <m:t>𝑡</m:t>
                      </m:r>
                    </m:oMath>
                  </m:oMathPara>
                </a14:m>
                <a:br>
                  <a:rPr lang="en-US" altLang="ja-JP" sz="1200" dirty="0"/>
                </a:br>
                <a:r>
                  <a:rPr lang="ja-JP" altLang="en-US" sz="1200" dirty="0"/>
                  <a:t>となり</a:t>
                </a:r>
                <a:r>
                  <a:rPr lang="en-US" altLang="ja-JP" sz="1200" dirty="0"/>
                  <a:t>, </a:t>
                </a:r>
                <a:r>
                  <a:rPr lang="ja-JP" altLang="en-US" sz="1200" dirty="0"/>
                  <a:t>これは回転系における定ベクトル </a:t>
                </a:r>
                <a14:m>
                  <m:oMath xmlns:m="http://schemas.openxmlformats.org/officeDocument/2006/math">
                    <m:r>
                      <a:rPr lang="en-US" altLang="ja-JP" sz="1200" b="0" i="1" smtClean="0">
                        <a:latin typeface="Cambria Math" panose="02040503050406030204" pitchFamily="18" charset="0"/>
                      </a:rPr>
                      <m:t>𝑪</m:t>
                    </m:r>
                  </m:oMath>
                </a14:m>
                <a:r>
                  <a:rPr lang="en-US" altLang="ja-JP" sz="1200" dirty="0"/>
                  <a:t> </a:t>
                </a:r>
                <a:r>
                  <a:rPr lang="ja-JP" altLang="en-US" sz="1200" dirty="0"/>
                  <a:t>の変化量と一致する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mc:Choice>
        <mc:Fallback>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回転系における変化量 </a:t>
                </a:r>
                <a:r>
                  <a:rPr lang="en-US" altLang="ja-JP" sz="1200" b="0" i="0">
                    <a:latin typeface="Cambria Math" panose="02040503050406030204" pitchFamily="18" charset="0"/>
                  </a:rPr>
                  <a:t>\left(\delta\mathbit{B}\right)_R</a:t>
                </a:r>
                <a:r>
                  <a:rPr lang="en-US" altLang="ja-JP" sz="1200" dirty="0">
                    <a:latin typeface="+mn-ea"/>
                  </a:rPr>
                  <a:t> </a:t>
                </a:r>
                <a:r>
                  <a:rPr lang="ja-JP" altLang="en-US" sz="1200" dirty="0">
                    <a:latin typeface="+mn-ea"/>
                  </a:rPr>
                  <a:t>が </a:t>
                </a:r>
                <a:r>
                  <a:rPr lang="en-US" altLang="ja-JP" sz="1200" b="0" i="0">
                    <a:latin typeface="Cambria Math" panose="02040503050406030204" pitchFamily="18" charset="0"/>
                  </a:rPr>
                  <a:t>0</a:t>
                </a:r>
                <a:r>
                  <a:rPr lang="en-US" altLang="ja-JP" sz="1200" dirty="0">
                    <a:latin typeface="+mn-ea"/>
                  </a:rPr>
                  <a:t> </a:t>
                </a:r>
                <a:r>
                  <a:rPr lang="ja-JP" altLang="en-US" sz="1200" dirty="0">
                    <a:latin typeface="+mn-ea"/>
                  </a:rPr>
                  <a:t>であるとき</a:t>
                </a:r>
                <a:br>
                  <a:rPr lang="en-US" altLang="ja-JP" sz="1200" dirty="0">
                    <a:latin typeface="+mn-ea"/>
                  </a:rPr>
                </a:br>
                <a:r>
                  <a:rPr lang="en-US" altLang="ja-JP" sz="1200" b="0" i="0">
                    <a:latin typeface="Cambria Math" panose="02040503050406030204" pitchFamily="18" charset="0"/>
                  </a:rPr>
                  <a:t>\left(\delta\mathbit{B}\right)_I=0+\mathbf{\Omega}\times\mathbit{B}\cdot\delta t</a:t>
                </a:r>
                <a:br>
                  <a:rPr lang="en-US" altLang="ja-JP" sz="1200" dirty="0"/>
                </a:br>
                <a:r>
                  <a:rPr lang="ja-JP" altLang="en-US" sz="1200" dirty="0"/>
                  <a:t>となり</a:t>
                </a:r>
                <a:r>
                  <a:rPr lang="en-US" altLang="ja-JP" sz="1200" dirty="0"/>
                  <a:t>, </a:t>
                </a:r>
                <a:r>
                  <a:rPr lang="ja-JP" altLang="en-US" sz="1200" dirty="0"/>
                  <a:t>これは回転系における定ベクトル </a:t>
                </a:r>
                <a:r>
                  <a:rPr lang="en-US" altLang="ja-JP" sz="1200" b="0" i="0">
                    <a:latin typeface="Cambria Math" panose="02040503050406030204" pitchFamily="18" charset="0"/>
                  </a:rPr>
                  <a:t>\mathbit{C}</a:t>
                </a:r>
                <a:r>
                  <a:rPr lang="en-US" altLang="ja-JP" sz="1200" dirty="0"/>
                  <a:t> </a:t>
                </a:r>
                <a:r>
                  <a:rPr lang="ja-JP" altLang="en-US" sz="1200" dirty="0"/>
                  <a:t>の変化量と一致する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BE4CF010-D81B-4837-85CF-E15023B63604}" type="slidenum">
              <a:rPr kumimoji="1" lang="ja-JP" altLang="en-US" smtClean="0"/>
              <a:t>1</a:t>
            </a:fld>
            <a:endParaRPr kumimoji="1" lang="ja-JP" altLang="en-US"/>
          </a:p>
        </p:txBody>
      </p:sp>
    </p:spTree>
    <p:extLst>
      <p:ext uri="{BB962C8B-B14F-4D97-AF65-F5344CB8AC3E}">
        <p14:creationId xmlns:p14="http://schemas.microsoft.com/office/powerpoint/2010/main" val="133078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200650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207674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306137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324474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349032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282603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335497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160533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395459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297906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ECDA05-12D7-4234-9343-C63B738B249C}" type="datetimeFigureOut">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26502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A4ECDA05-12D7-4234-9343-C63B738B249C}" type="datetimeFigureOut">
              <a:rPr kumimoji="1" lang="ja-JP" altLang="en-US" smtClean="0"/>
              <a:t>2025/2/18</a:t>
            </a:fld>
            <a:endParaRPr kumimoji="1" lang="ja-JP"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6033D508-7542-415A-B0FA-B2BFBA3F200F}" type="slidenum">
              <a:rPr kumimoji="1" lang="ja-JP" altLang="en-US" smtClean="0"/>
              <a:t>‹#›</a:t>
            </a:fld>
            <a:endParaRPr kumimoji="1" lang="ja-JP" altLang="en-US"/>
          </a:p>
        </p:txBody>
      </p:sp>
    </p:spTree>
    <p:extLst>
      <p:ext uri="{BB962C8B-B14F-4D97-AF65-F5344CB8AC3E}">
        <p14:creationId xmlns:p14="http://schemas.microsoft.com/office/powerpoint/2010/main" val="342571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stp.isas.jaxa.jp/venus/sci_meteor.html" TargetMode="External"/><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gif"/><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gfd-dennou.org/library/riron/venus/wind/pub/wind.pdf" TargetMode="External"/><Relationship Id="rId5" Type="http://schemas.openxmlformats.org/officeDocument/2006/relationships/image" Target="../media/image3.png"/><Relationship Id="rId15" Type="http://schemas.openxmlformats.org/officeDocument/2006/relationships/image" Target="../media/image11.jpe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0E3AD033-ED50-C4E5-7999-A813F3A48587}"/>
              </a:ext>
            </a:extLst>
          </p:cNvPr>
          <p:cNvSpPr/>
          <p:nvPr/>
        </p:nvSpPr>
        <p:spPr>
          <a:xfrm>
            <a:off x="3224554" y="134453"/>
            <a:ext cx="22835634" cy="1977803"/>
          </a:xfrm>
          <a:prstGeom prst="roundRect">
            <a:avLst/>
          </a:prstGeom>
          <a:solidFill>
            <a:srgbClr val="2C0296"/>
          </a:solidFill>
          <a:ln>
            <a:solidFill>
              <a:srgbClr val="2C02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90A948B6-4326-44A5-F1CC-1CDD96663E0D}"/>
              </a:ext>
            </a:extLst>
          </p:cNvPr>
          <p:cNvCxnSpPr>
            <a:cxnSpLocks/>
          </p:cNvCxnSpPr>
          <p:nvPr/>
        </p:nvCxnSpPr>
        <p:spPr>
          <a:xfrm>
            <a:off x="15137606" y="3346132"/>
            <a:ext cx="0" cy="41404600"/>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7DD32970-0842-F3F4-7325-BB729585D69C}"/>
              </a:ext>
            </a:extLst>
          </p:cNvPr>
          <p:cNvCxnSpPr>
            <a:cxnSpLocks/>
          </p:cNvCxnSpPr>
          <p:nvPr/>
        </p:nvCxnSpPr>
        <p:spPr>
          <a:xfrm flipH="1">
            <a:off x="-481572" y="3346132"/>
            <a:ext cx="31236769" cy="96141"/>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grpSp>
        <p:nvGrpSpPr>
          <p:cNvPr id="37" name="タイトル">
            <a:extLst>
              <a:ext uri="{FF2B5EF4-FFF2-40B4-BE49-F238E27FC236}">
                <a16:creationId xmlns:a16="http://schemas.microsoft.com/office/drawing/2014/main" id="{BFB01489-9652-3812-7097-D40BAA94DBB2}"/>
              </a:ext>
            </a:extLst>
          </p:cNvPr>
          <p:cNvGrpSpPr/>
          <p:nvPr/>
        </p:nvGrpSpPr>
        <p:grpSpPr>
          <a:xfrm>
            <a:off x="3867788" y="445971"/>
            <a:ext cx="23168932" cy="3054786"/>
            <a:chOff x="4483547" y="822330"/>
            <a:chExt cx="21746416" cy="2311993"/>
          </a:xfrm>
        </p:grpSpPr>
        <p:sp>
          <p:nvSpPr>
            <p:cNvPr id="10" name="テキスト ボックス 9">
              <a:extLst>
                <a:ext uri="{FF2B5EF4-FFF2-40B4-BE49-F238E27FC236}">
                  <a16:creationId xmlns:a16="http://schemas.microsoft.com/office/drawing/2014/main" id="{46976B6F-3C34-4C79-4850-2449CD286AA6}"/>
                </a:ext>
              </a:extLst>
            </p:cNvPr>
            <p:cNvSpPr txBox="1"/>
            <p:nvPr/>
          </p:nvSpPr>
          <p:spPr>
            <a:xfrm>
              <a:off x="6842597" y="2210993"/>
              <a:ext cx="16489831" cy="923330"/>
            </a:xfrm>
            <a:prstGeom prst="rect">
              <a:avLst/>
            </a:prstGeom>
            <a:noFill/>
          </p:spPr>
          <p:txBody>
            <a:bodyPr wrap="square" rtlCol="0">
              <a:spAutoFit/>
            </a:bodyPr>
            <a:lstStyle/>
            <a:p>
              <a:pPr algn="ctr"/>
              <a:r>
                <a:rPr kumimoji="1" lang="ja-JP" altLang="en-US" sz="5400" b="1" dirty="0">
                  <a:latin typeface="+mn-ea"/>
                </a:rPr>
                <a:t>流体地球物理学教育研究分野　</a:t>
              </a:r>
              <a:r>
                <a:rPr kumimoji="1" lang="en-US" altLang="ja-JP" sz="5400" b="1" dirty="0">
                  <a:latin typeface="+mn-ea"/>
                </a:rPr>
                <a:t>2193434s</a:t>
              </a:r>
              <a:r>
                <a:rPr kumimoji="1" lang="ja-JP" altLang="en-US" sz="5400" b="1" dirty="0">
                  <a:latin typeface="+mn-ea"/>
                </a:rPr>
                <a:t>　本間友子 </a:t>
              </a:r>
            </a:p>
          </p:txBody>
        </p:sp>
        <p:sp>
          <p:nvSpPr>
            <p:cNvPr id="13" name="テキスト ボックス 12">
              <a:extLst>
                <a:ext uri="{FF2B5EF4-FFF2-40B4-BE49-F238E27FC236}">
                  <a16:creationId xmlns:a16="http://schemas.microsoft.com/office/drawing/2014/main" id="{88A3F6B1-19CA-349F-CE37-D8796CC419D5}"/>
                </a:ext>
              </a:extLst>
            </p:cNvPr>
            <p:cNvSpPr txBox="1"/>
            <p:nvPr/>
          </p:nvSpPr>
          <p:spPr>
            <a:xfrm>
              <a:off x="4483547" y="822330"/>
              <a:ext cx="21746416" cy="1323439"/>
            </a:xfrm>
            <a:prstGeom prst="rect">
              <a:avLst/>
            </a:prstGeom>
            <a:noFill/>
          </p:spPr>
          <p:txBody>
            <a:bodyPr wrap="square" rtlCol="0">
              <a:spAutoFit/>
            </a:bodyPr>
            <a:lstStyle/>
            <a:p>
              <a:r>
                <a:rPr kumimoji="1" lang="ja-JP" altLang="en-US" sz="8000" b="1" dirty="0">
                  <a:solidFill>
                    <a:schemeClr val="bg1"/>
                  </a:solidFill>
                </a:rPr>
                <a:t>回転系における非粘性流体の運動方程式の導出</a:t>
              </a:r>
            </a:p>
          </p:txBody>
        </p:sp>
      </p:grpSp>
      <p:sp>
        <p:nvSpPr>
          <p:cNvPr id="29" name="目的">
            <a:extLst>
              <a:ext uri="{FF2B5EF4-FFF2-40B4-BE49-F238E27FC236}">
                <a16:creationId xmlns:a16="http://schemas.microsoft.com/office/drawing/2014/main" id="{2143044B-8928-36BB-EF32-88FACC87E0F7}"/>
              </a:ext>
            </a:extLst>
          </p:cNvPr>
          <p:cNvSpPr txBox="1"/>
          <p:nvPr/>
        </p:nvSpPr>
        <p:spPr>
          <a:xfrm>
            <a:off x="533375" y="16142336"/>
            <a:ext cx="14540329" cy="4739759"/>
          </a:xfrm>
          <a:prstGeom prst="rect">
            <a:avLst/>
          </a:prstGeom>
          <a:noFill/>
        </p:spPr>
        <p:txBody>
          <a:bodyPr wrap="square" rtlCol="0">
            <a:spAutoFit/>
          </a:bodyPr>
          <a:lstStyle/>
          <a:p>
            <a:pPr marL="742950" indent="-742950">
              <a:buFont typeface="+mj-lt"/>
              <a:buAutoNum type="arabicPeriod" startAt="2"/>
            </a:pPr>
            <a:r>
              <a:rPr kumimoji="1" lang="ja-JP" altLang="en-US" sz="5400" b="1" dirty="0">
                <a:solidFill>
                  <a:srgbClr val="2C0296"/>
                </a:solidFill>
              </a:rPr>
              <a:t>目的</a:t>
            </a:r>
            <a:endParaRPr kumimoji="1" lang="en-US" altLang="ja-JP" sz="5400" b="1" dirty="0">
              <a:solidFill>
                <a:srgbClr val="2C0296"/>
              </a:solidFill>
            </a:endParaRPr>
          </a:p>
          <a:p>
            <a:pPr marL="571500" indent="-571500">
              <a:buFont typeface="Arial" panose="020B0604020202020204" pitchFamily="34" charset="0"/>
              <a:buChar char="•"/>
            </a:pPr>
            <a:r>
              <a:rPr kumimoji="1" lang="ja-JP" altLang="en-US" sz="3600" dirty="0"/>
              <a:t>大学院修士課程修了までに</a:t>
            </a:r>
            <a:r>
              <a:rPr kumimoji="1" lang="en-US" altLang="ja-JP" sz="3600" dirty="0">
                <a:solidFill>
                  <a:schemeClr val="accent1"/>
                </a:solidFill>
              </a:rPr>
              <a:t>, </a:t>
            </a:r>
            <a:r>
              <a:rPr kumimoji="1" lang="ja-JP" altLang="en-US" sz="3600" dirty="0">
                <a:solidFill>
                  <a:schemeClr val="accent1"/>
                </a:solidFill>
              </a:rPr>
              <a:t>金星大気の数値計算モデルを用いて解析を行う</a:t>
            </a:r>
            <a:r>
              <a:rPr kumimoji="1" lang="ja-JP" altLang="en-US" sz="3600" dirty="0"/>
              <a:t>ことを目標とする</a:t>
            </a:r>
          </a:p>
          <a:p>
            <a:pPr marL="571500" indent="-571500">
              <a:buFont typeface="Arial" panose="020B0604020202020204" pitchFamily="34" charset="0"/>
              <a:buChar char="•"/>
            </a:pPr>
            <a:r>
              <a:rPr kumimoji="1" lang="ja-JP" altLang="en-US" sz="3600" dirty="0"/>
              <a:t>本卒業研究では</a:t>
            </a:r>
            <a:r>
              <a:rPr kumimoji="1" lang="en-US" altLang="ja-JP" sz="3600" dirty="0"/>
              <a:t>,</a:t>
            </a:r>
            <a:r>
              <a:rPr kumimoji="1" lang="ja-JP" altLang="en-US" sz="3600" dirty="0">
                <a:solidFill>
                  <a:srgbClr val="C00000"/>
                </a:solidFill>
              </a:rPr>
              <a:t>惑星における非粘性流体の運動方程式の導出</a:t>
            </a:r>
            <a:r>
              <a:rPr kumimoji="1" lang="ja-JP" altLang="en-US" sz="3600" dirty="0"/>
              <a:t>を行い</a:t>
            </a:r>
            <a:r>
              <a:rPr kumimoji="1" lang="en-US" altLang="ja-JP" sz="3600" dirty="0"/>
              <a:t>, </a:t>
            </a:r>
            <a:r>
              <a:rPr kumimoji="1" lang="ja-JP" altLang="en-US" sz="3600" dirty="0"/>
              <a:t>その理解を深める</a:t>
            </a:r>
            <a:endParaRPr kumimoji="1" lang="ja-JP" altLang="en-US" sz="3200" dirty="0"/>
          </a:p>
          <a:p>
            <a:pPr marL="1028700" lvl="1" indent="-571500">
              <a:buFont typeface="Arial" panose="020B0604020202020204" pitchFamily="34" charset="0"/>
              <a:buChar char="•"/>
            </a:pPr>
            <a:r>
              <a:rPr kumimoji="1" lang="ja-JP" altLang="en-US" sz="3200" dirty="0">
                <a:solidFill>
                  <a:srgbClr val="C00000"/>
                </a:solidFill>
              </a:rPr>
              <a:t>導出は </a:t>
            </a:r>
            <a:r>
              <a:rPr kumimoji="1" lang="en-US" altLang="ja-JP" sz="3200" dirty="0" err="1">
                <a:solidFill>
                  <a:srgbClr val="C00000"/>
                </a:solidFill>
              </a:rPr>
              <a:t>Vallis</a:t>
            </a:r>
            <a:r>
              <a:rPr kumimoji="1" lang="en-US" altLang="ja-JP" sz="3200" dirty="0">
                <a:solidFill>
                  <a:srgbClr val="C00000"/>
                </a:solidFill>
              </a:rPr>
              <a:t> (2017) </a:t>
            </a:r>
            <a:r>
              <a:rPr kumimoji="1" lang="ja-JP" altLang="en-US" sz="3200" dirty="0">
                <a:solidFill>
                  <a:srgbClr val="C00000"/>
                </a:solidFill>
              </a:rPr>
              <a:t>に従って行う</a:t>
            </a:r>
            <a:endParaRPr kumimoji="1" lang="en-US" altLang="ja-JP" sz="3200" dirty="0">
              <a:solidFill>
                <a:srgbClr val="C00000"/>
              </a:solidFill>
            </a:endParaRPr>
          </a:p>
          <a:p>
            <a:pPr marL="1028700" lvl="1" indent="-571500">
              <a:buFont typeface="Arial" panose="020B0604020202020204" pitchFamily="34" charset="0"/>
              <a:buChar char="•"/>
            </a:pPr>
            <a:r>
              <a:rPr kumimoji="1" lang="ja-JP" altLang="en-US" sz="3200" dirty="0"/>
              <a:t>更に</a:t>
            </a:r>
            <a:r>
              <a:rPr kumimoji="1" lang="en-US" altLang="ja-JP" sz="3200" dirty="0"/>
              <a:t>, </a:t>
            </a:r>
            <a:r>
              <a:rPr kumimoji="1" lang="ja-JP" altLang="en-US" sz="3200" dirty="0"/>
              <a:t>本発表では前半の回転の効果を含む運動方程式の導出について扱う</a:t>
            </a:r>
          </a:p>
          <a:p>
            <a:pPr marL="571500" indent="-571500">
              <a:buFont typeface="Arial" panose="020B0604020202020204" pitchFamily="34" charset="0"/>
              <a:buChar char="•"/>
            </a:pPr>
            <a:endParaRPr kumimoji="1" lang="en-US" altLang="ja-JP" sz="4000" dirty="0"/>
          </a:p>
        </p:txBody>
      </p:sp>
      <p:grpSp>
        <p:nvGrpSpPr>
          <p:cNvPr id="9" name="方程式">
            <a:extLst>
              <a:ext uri="{FF2B5EF4-FFF2-40B4-BE49-F238E27FC236}">
                <a16:creationId xmlns:a16="http://schemas.microsoft.com/office/drawing/2014/main" id="{A7712522-FA5D-F86A-2D5D-9A66945DAD8B}"/>
              </a:ext>
            </a:extLst>
          </p:cNvPr>
          <p:cNvGrpSpPr/>
          <p:nvPr/>
        </p:nvGrpSpPr>
        <p:grpSpPr>
          <a:xfrm>
            <a:off x="482034" y="20387405"/>
            <a:ext cx="14591671" cy="5758692"/>
            <a:chOff x="494627" y="19199807"/>
            <a:chExt cx="14591671" cy="5907373"/>
          </a:xfrm>
        </p:grpSpPr>
        <p:grpSp>
          <p:nvGrpSpPr>
            <p:cNvPr id="8" name="グループ化 7">
              <a:extLst>
                <a:ext uri="{FF2B5EF4-FFF2-40B4-BE49-F238E27FC236}">
                  <a16:creationId xmlns:a16="http://schemas.microsoft.com/office/drawing/2014/main" id="{631A9501-C074-4E02-9C57-EB8AFCFFC29D}"/>
                </a:ext>
              </a:extLst>
            </p:cNvPr>
            <p:cNvGrpSpPr/>
            <p:nvPr/>
          </p:nvGrpSpPr>
          <p:grpSpPr>
            <a:xfrm>
              <a:off x="9521909" y="20776519"/>
              <a:ext cx="5564389" cy="2444392"/>
              <a:chOff x="9521909" y="20776519"/>
              <a:chExt cx="5564389" cy="2444392"/>
            </a:xfrm>
          </p:grpSpPr>
          <p:sp>
            <p:nvSpPr>
              <p:cNvPr id="3" name="四角形: 角を丸くする 2">
                <a:extLst>
                  <a:ext uri="{FF2B5EF4-FFF2-40B4-BE49-F238E27FC236}">
                    <a16:creationId xmlns:a16="http://schemas.microsoft.com/office/drawing/2014/main" id="{3FC1ECE3-9132-7FFB-85ED-03D05DA3C2B9}"/>
                  </a:ext>
                </a:extLst>
              </p:cNvPr>
              <p:cNvSpPr/>
              <p:nvPr/>
            </p:nvSpPr>
            <p:spPr>
              <a:xfrm>
                <a:off x="9785490" y="20776519"/>
                <a:ext cx="5076635" cy="2444392"/>
              </a:xfrm>
              <a:prstGeom prst="roundRect">
                <a:avLst/>
              </a:prstGeom>
              <a:noFill/>
              <a:ln w="57150">
                <a:solidFill>
                  <a:srgbClr val="8B5D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1AE4D811-25D1-40AB-1BB3-EF22051CA02B}"/>
                      </a:ext>
                    </a:extLst>
                  </p:cNvPr>
                  <p:cNvSpPr txBox="1"/>
                  <p:nvPr/>
                </p:nvSpPr>
                <p:spPr>
                  <a:xfrm>
                    <a:off x="9521909" y="20799818"/>
                    <a:ext cx="5564389" cy="2271904"/>
                  </a:xfrm>
                  <a:prstGeom prst="rect">
                    <a:avLst/>
                  </a:prstGeom>
                  <a:noFill/>
                </p:spPr>
                <p:txBody>
                  <a:bodyPr wrap="square" rtlCol="0">
                    <a:spAutoFit/>
                  </a:bodyPr>
                  <a:lstStyle/>
                  <a:p>
                    <a:pPr lvl="1">
                      <a:defRPr/>
                    </a:pPr>
                    <a14:m>
                      <m:oMathPara xmlns:m="http://schemas.openxmlformats.org/officeDocument/2006/math">
                        <m:oMathParaPr>
                          <m:jc m:val="left"/>
                        </m:oMathParaPr>
                        <m:oMath xmlns:m="http://schemas.openxmlformats.org/officeDocument/2006/math">
                          <m:f>
                            <m:fPr>
                              <m:ctrlPr>
                                <a:rPr kumimoji="1" lang="en-US" altLang="ja-JP" sz="24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fPr>
                            <m:num>
                              <m:r>
                                <m:rPr>
                                  <m:nor/>
                                </m:rPr>
                                <a:rPr kumimoji="1" lang="en-US" altLang="ja-JP" sz="2400" b="0" i="0" u="none" strike="noStrike" kern="1200" cap="none" spc="0" normalizeH="0" baseline="0" noProof="0">
                                  <a:ln>
                                    <a:noFill/>
                                  </a:ln>
                                  <a:solidFill>
                                    <a:sysClr val="windowText" lastClr="000000"/>
                                  </a:solidFill>
                                  <a:effectLst/>
                                  <a:uLnTx/>
                                  <a:uFillTx/>
                                  <a:latin typeface="Cambria Math" panose="02040503050406030204" pitchFamily="18" charset="0"/>
                                  <a:ea typeface="游ゴシック" panose="020B0400000000000000" pitchFamily="50" charset="-128"/>
                                </a:rPr>
                                <m:t>D</m:t>
                              </m:r>
                            </m:num>
                            <m:den>
                              <m:r>
                                <m:rPr>
                                  <m:nor/>
                                </m:rPr>
                                <a:rPr kumimoji="1" lang="en-US" altLang="ja-JP" sz="2400" b="0" i="0" u="none" strike="noStrike" kern="1200" cap="none" spc="0" normalizeH="0" baseline="0" noProof="0">
                                  <a:ln>
                                    <a:noFill/>
                                  </a:ln>
                                  <a:solidFill>
                                    <a:sysClr val="windowText" lastClr="000000"/>
                                  </a:solidFill>
                                  <a:effectLst/>
                                  <a:uLnTx/>
                                  <a:uFillTx/>
                                  <a:latin typeface="Cambria Math" panose="02040503050406030204" pitchFamily="18" charset="0"/>
                                  <a:ea typeface="游ゴシック" panose="020B0400000000000000" pitchFamily="50" charset="-128"/>
                                </a:rPr>
                                <m:t>D</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𝑡</m:t>
                              </m:r>
                            </m:den>
                          </m:f>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f>
                            <m:fPr>
                              <m:ctrlP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num>
                            <m:den>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𝑡</m:t>
                              </m:r>
                            </m:den>
                          </m:f>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𝒗</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r>
                            <m:rPr>
                              <m:sty m:val="p"/>
                            </m:rPr>
                            <a:rPr kumimoji="1" lang="en-US" altLang="ja-JP" sz="2400" b="0" i="0" u="none" strike="noStrike" kern="1200" cap="none" spc="0" normalizeH="0" baseline="0" noProof="0">
                              <a:ln>
                                <a:noFill/>
                              </a:ln>
                              <a:solidFill>
                                <a:sysClr val="windowText" lastClr="000000"/>
                              </a:solidFill>
                              <a:effectLst/>
                              <a:uLnTx/>
                              <a:uFillTx/>
                              <a:latin typeface="Cambria Math" panose="02040503050406030204" pitchFamily="18" charset="0"/>
                            </a:rPr>
                            <m:t>∇</m:t>
                          </m:r>
                          <m:r>
                            <m:rPr>
                              <m:nor/>
                            </m:rPr>
                            <a:rPr kumimoji="1" lang="en-US" altLang="ja-JP" sz="2400" b="0" i="1" u="none" strike="noStrike" kern="1200" cap="none" spc="0" normalizeH="0" baseline="0" noProof="0" dirty="0">
                              <a:ln>
                                <a:noFill/>
                              </a:ln>
                              <a:solidFill>
                                <a:sysClr val="windowText" lastClr="000000"/>
                              </a:solidFill>
                              <a:effectLst/>
                              <a:uLnTx/>
                              <a:uFillTx/>
                              <a:latin typeface="Cambria Math" panose="02040503050406030204" pitchFamily="18" charset="0"/>
                              <a:ea typeface="游ゴシック" panose="020B0400000000000000" pitchFamily="50" charset="-128"/>
                            </a:rPr>
                            <m:t> </m:t>
                          </m:r>
                          <m:r>
                            <m:rPr>
                              <m:nor/>
                            </m:rPr>
                            <a:rPr kumimoji="1" lang="en-US" altLang="ja-JP" sz="2400" b="0" i="0" u="none" strike="noStrike" kern="1200" cap="none" spc="0" normalizeH="0" baseline="0" noProof="0" dirty="0">
                              <a:ln>
                                <a:noFill/>
                              </a:ln>
                              <a:solidFill>
                                <a:sysClr val="windowText" lastClr="000000"/>
                              </a:solidFill>
                              <a:effectLst/>
                              <a:uLnTx/>
                              <a:uFillTx/>
                              <a:latin typeface="Cambria Math" panose="02040503050406030204" pitchFamily="18" charset="0"/>
                              <a:ea typeface="游ゴシック" panose="020B0400000000000000" pitchFamily="50" charset="-128"/>
                            </a:rPr>
                            <m:t>: </m:t>
                          </m:r>
                          <m:r>
                            <m:rPr>
                              <m:nor/>
                            </m:rPr>
                            <a:rPr kumimoji="1" lang="ja-JP" altLang="en-US" sz="2400" b="0" i="0" u="none" strike="noStrike" kern="1200" cap="none" spc="0" normalizeH="0" baseline="0" noProof="0" dirty="0">
                              <a:ln>
                                <a:noFill/>
                              </a:ln>
                              <a:solidFill>
                                <a:sysClr val="windowText" lastClr="000000"/>
                              </a:solidFill>
                              <a:effectLst/>
                              <a:uLnTx/>
                              <a:uFillTx/>
                              <a:latin typeface="Cambria Math" panose="02040503050406030204" pitchFamily="18" charset="0"/>
                              <a:ea typeface="游ゴシック" panose="020B0400000000000000" pitchFamily="50" charset="-128"/>
                            </a:rPr>
                            <m:t>物質微分の演算子</m:t>
                          </m:r>
                        </m:oMath>
                      </m:oMathPara>
                    </a14:m>
                    <a:endParaRPr kumimoji="1" lang="en-US" altLang="ja-JP" sz="2400" b="1" i="1" u="none" strike="noStrike" kern="1200" cap="none" spc="0" normalizeH="0" baseline="0" noProof="0" dirty="0">
                      <a:ln>
                        <a:noFill/>
                      </a:ln>
                      <a:solidFill>
                        <a:sysClr val="windowText" lastClr="000000"/>
                      </a:solidFill>
                      <a:effectLst/>
                      <a:uLnTx/>
                      <a:uFillTx/>
                      <a:latin typeface="Cambria Math" panose="02040503050406030204" pitchFamily="18" charset="0"/>
                    </a:endParaRPr>
                  </a:p>
                  <a:p>
                    <a:pPr lvl="1">
                      <a:defRPr/>
                    </a:pPr>
                    <a14:m>
                      <m:oMath xmlns:m="http://schemas.openxmlformats.org/officeDocument/2006/math">
                        <m:r>
                          <a:rPr kumimoji="1" lang="en-US" altLang="ja-JP" sz="2400" b="1" i="1" u="none" strike="noStrike" kern="1200" cap="none" spc="0" normalizeH="0" baseline="0" noProof="0" smtClean="0">
                            <a:ln>
                              <a:noFill/>
                            </a:ln>
                            <a:solidFill>
                              <a:sysClr val="windowText" lastClr="000000"/>
                            </a:solidFill>
                            <a:effectLst/>
                            <a:uLnTx/>
                            <a:uFillTx/>
                            <a:latin typeface="Cambria Math" panose="02040503050406030204" pitchFamily="18" charset="0"/>
                          </a:rPr>
                          <m:t>𝒗</m:t>
                        </m:r>
                        <m:r>
                          <a:rPr kumimoji="1" lang="en-US" altLang="ja-JP" sz="2400" b="1" i="1" u="none" strike="noStrike" kern="1200" cap="none" spc="0" normalizeH="0" baseline="0" noProof="0" smtClean="0">
                            <a:ln>
                              <a:noFill/>
                            </a:ln>
                            <a:solidFill>
                              <a:sysClr val="windowText" lastClr="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𝑢</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 </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𝑣</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 </m:t>
                        </m:r>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𝑤</m:t>
                        </m:r>
                        <m:r>
                          <a:rPr kumimoji="1" lang="en-US" altLang="ja-JP" sz="2400" b="1" i="1" u="none" strike="noStrike" kern="1200" cap="none" spc="0" normalizeH="0" baseline="0" noProof="0">
                            <a:ln>
                              <a:noFill/>
                            </a:ln>
                            <a:solidFill>
                              <a:sysClr val="windowText" lastClr="000000"/>
                            </a:solidFill>
                            <a:effectLst/>
                            <a:uLnTx/>
                            <a:uFillTx/>
                            <a:latin typeface="Cambria Math" panose="02040503050406030204" pitchFamily="18" charset="0"/>
                          </a:rPr>
                          <m:t>)</m:t>
                        </m:r>
                      </m:oMath>
                    </a14:m>
                    <a:r>
                      <a:rPr kumimoji="1" lang="en-US" altLang="ja-JP" sz="2400" b="1"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 </a:t>
                    </a:r>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 </a:t>
                    </a:r>
                    <a:r>
                      <a:rPr kumimoji="1" lang="ja-JP" altLang="en-US"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速度 </a:t>
                    </a:r>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a:t>
                    </a:r>
                    <a14:m>
                      <m:oMath xmlns:m="http://schemas.openxmlformats.org/officeDocument/2006/math">
                        <m:r>
                          <m:rPr>
                            <m:nor/>
                          </m:rPr>
                          <a:rPr kumimoji="1" lang="en-US" altLang="ja-JP" sz="2400" b="0" i="0" u="none" strike="noStrike" kern="1200" cap="none" spc="0" normalizeH="0" baseline="0" noProof="0" smtClean="0">
                            <a:ln>
                              <a:noFill/>
                            </a:ln>
                            <a:solidFill>
                              <a:sysClr val="windowText" lastClr="000000"/>
                            </a:solidFill>
                            <a:effectLst/>
                            <a:uLnTx/>
                            <a:uFillTx/>
                            <a:latin typeface="Cambria Math" panose="02040503050406030204" pitchFamily="18" charset="0"/>
                          </a:rPr>
                          <m:t>m</m:t>
                        </m:r>
                        <m:r>
                          <m:rPr>
                            <m:lit/>
                          </m:rP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r>
                          <m:rPr>
                            <m:nor/>
                          </m:rPr>
                          <a:rPr kumimoji="1" lang="en-US" altLang="ja-JP" sz="2400" b="0" i="0" u="none" strike="noStrike" kern="1200" cap="none" spc="0" normalizeH="0" baseline="0" noProof="0" smtClean="0">
                            <a:ln>
                              <a:noFill/>
                            </a:ln>
                            <a:solidFill>
                              <a:sysClr val="windowText" lastClr="000000"/>
                            </a:solidFill>
                            <a:effectLst/>
                            <a:uLnTx/>
                            <a:uFillTx/>
                            <a:latin typeface="Cambria Math" panose="02040503050406030204" pitchFamily="18" charset="0"/>
                          </a:rPr>
                          <m:t>s</m:t>
                        </m:r>
                      </m:oMath>
                    </a14:m>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a:t>
                    </a:r>
                  </a:p>
                  <a:p>
                    <a:pPr lvl="1">
                      <a:defRPr/>
                    </a:pPr>
                    <a14:m>
                      <m:oMath xmlns:m="http://schemas.openxmlformats.org/officeDocument/2006/math">
                        <m:r>
                          <a:rPr kumimoji="1" lang="ja-JP" altLang="en-US" sz="2400" b="0" i="1" u="none" strike="noStrike" kern="1200" cap="none" spc="0" normalizeH="0" baseline="0" noProof="0">
                            <a:ln>
                              <a:noFill/>
                            </a:ln>
                            <a:solidFill>
                              <a:sysClr val="windowText" lastClr="000000"/>
                            </a:solidFill>
                            <a:effectLst/>
                            <a:uLnTx/>
                            <a:uFillTx/>
                            <a:latin typeface="Cambria Math" panose="02040503050406030204" pitchFamily="18" charset="0"/>
                          </a:rPr>
                          <m:t>𝜌</m:t>
                        </m:r>
                      </m:oMath>
                    </a14:m>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 : </a:t>
                    </a:r>
                    <a:r>
                      <a:rPr kumimoji="1" lang="ja-JP" altLang="en-US"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密度 </a:t>
                    </a:r>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a:t>
                    </a:r>
                    <a14:m>
                      <m:oMath xmlns:m="http://schemas.openxmlformats.org/officeDocument/2006/math">
                        <m:r>
                          <m:rPr>
                            <m:nor/>
                          </m:rPr>
                          <a:rPr kumimoji="1" lang="en-US" altLang="ja-JP" sz="2400" b="0" i="0" u="none" strike="noStrike" kern="1200" cap="none" spc="0" normalizeH="0" baseline="0" noProof="0" smtClean="0">
                            <a:ln>
                              <a:noFill/>
                            </a:ln>
                            <a:solidFill>
                              <a:sysClr val="windowText" lastClr="000000"/>
                            </a:solidFill>
                            <a:effectLst/>
                            <a:uLnTx/>
                            <a:uFillTx/>
                            <a:latin typeface="Cambria Math" panose="02040503050406030204" pitchFamily="18" charset="0"/>
                          </a:rPr>
                          <m:t>kg</m:t>
                        </m:r>
                        <m:r>
                          <m:rPr>
                            <m:lit/>
                          </m:rP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sSup>
                          <m:sSupPr>
                            <m:ctrlP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m:rPr>
                                <m:nor/>
                              </m:rPr>
                              <a:rPr kumimoji="1" lang="en-US" altLang="ja-JP" sz="2400" b="0" i="0" u="none" strike="noStrike" kern="1200" cap="none" spc="0" normalizeH="0" baseline="0" noProof="0" smtClean="0">
                                <a:ln>
                                  <a:noFill/>
                                </a:ln>
                                <a:solidFill>
                                  <a:sysClr val="windowText" lastClr="000000"/>
                                </a:solidFill>
                                <a:effectLst/>
                                <a:uLnTx/>
                                <a:uFillTx/>
                                <a:latin typeface="Cambria Math" panose="02040503050406030204" pitchFamily="18" charset="0"/>
                              </a:rPr>
                              <m:t>m</m:t>
                            </m:r>
                          </m:e>
                          <m:sup>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3</m:t>
                            </m:r>
                          </m:sup>
                        </m:sSup>
                      </m:oMath>
                    </a14:m>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a:t>
                    </a:r>
                    <a:br>
                      <a:rPr lang="en-US" altLang="ja-JP" sz="2400" i="1" dirty="0">
                        <a:solidFill>
                          <a:sysClr val="windowText" lastClr="000000"/>
                        </a:solidFill>
                        <a:latin typeface="Cambria Math" panose="02040503050406030204" pitchFamily="18" charset="0"/>
                      </a:rPr>
                    </a:br>
                    <a14:m>
                      <m:oMath xmlns:m="http://schemas.openxmlformats.org/officeDocument/2006/math">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𝑝</m:t>
                        </m:r>
                      </m:oMath>
                    </a14:m>
                    <a:r>
                      <a:rPr kumimoji="1" lang="en-US" altLang="ja-JP" sz="2400" b="0" i="0" u="none" strike="noStrike" kern="1200" cap="none" spc="0" normalizeH="0" baseline="0" noProof="0" dirty="0">
                        <a:ln>
                          <a:noFill/>
                        </a:ln>
                        <a:solidFill>
                          <a:sysClr val="windowText" lastClr="000000"/>
                        </a:solidFill>
                        <a:effectLst/>
                        <a:uLnTx/>
                        <a:uFillTx/>
                        <a:latin typeface="Cambria Math" panose="02040503050406030204" pitchFamily="18" charset="0"/>
                        <a:ea typeface="游ゴシック" panose="020B0400000000000000" pitchFamily="50" charset="-128"/>
                      </a:rPr>
                      <a:t> : </a:t>
                    </a:r>
                    <a:r>
                      <a:rPr kumimoji="1" lang="ja-JP" altLang="en-US" sz="2400" b="0" i="0" u="none" strike="noStrike" kern="1200" cap="none" spc="0" normalizeH="0" baseline="0" noProof="0" dirty="0">
                        <a:ln>
                          <a:noFill/>
                        </a:ln>
                        <a:solidFill>
                          <a:sysClr val="windowText" lastClr="000000"/>
                        </a:solidFill>
                        <a:effectLst/>
                        <a:uLnTx/>
                        <a:uFillTx/>
                        <a:latin typeface="Cambria Math" panose="02040503050406030204" pitchFamily="18" charset="0"/>
                        <a:ea typeface="游ゴシック" panose="020B0400000000000000" pitchFamily="50" charset="-128"/>
                      </a:rPr>
                      <a:t>圧力 </a:t>
                    </a:r>
                    <a:r>
                      <a:rPr kumimoji="1" lang="en-US" altLang="ja-JP" sz="24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14:m>
                      <m:oMath xmlns:m="http://schemas.openxmlformats.org/officeDocument/2006/math">
                        <m:r>
                          <m:rPr>
                            <m:nor/>
                          </m:rPr>
                          <a:rPr kumimoji="1" lang="en-US" altLang="ja-JP" sz="24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游ゴシック" panose="020B0400000000000000" pitchFamily="50" charset="-128"/>
                          </a:rPr>
                          <m:t>Pa</m:t>
                        </m:r>
                      </m:oMath>
                    </a14:m>
                    <a:r>
                      <a:rPr kumimoji="1" lang="en-US" altLang="ja-JP" sz="24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endParaRPr kumimoji="1" lang="en-US" altLang="ja-JP" sz="2400" b="0" i="1" u="none" strike="noStrike" kern="1200" cap="none" spc="0" normalizeH="0" baseline="0" noProof="0" dirty="0">
                      <a:ln>
                        <a:noFill/>
                      </a:ln>
                      <a:solidFill>
                        <a:sysClr val="windowText" lastClr="000000"/>
                      </a:solidFill>
                      <a:effectLst/>
                      <a:uLnTx/>
                      <a:uFillTx/>
                      <a:latin typeface="Cambria Math" panose="02040503050406030204" pitchFamily="18" charset="0"/>
                    </a:endParaRPr>
                  </a:p>
                  <a:p>
                    <a:pPr lvl="1">
                      <a:defRPr/>
                    </a:pPr>
                    <a14:m>
                      <m:oMath xmlns:m="http://schemas.openxmlformats.org/officeDocument/2006/math">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𝒈</m:t>
                        </m:r>
                      </m:oMath>
                    </a14:m>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 : </a:t>
                    </a:r>
                    <a:r>
                      <a:rPr kumimoji="1" lang="ja-JP" altLang="en-US"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重力加速度 </a:t>
                    </a:r>
                    <a:r>
                      <a:rPr kumimoji="1" lang="en-US" altLang="ja-JP" sz="24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a:t>
                    </a:r>
                    <a14:m>
                      <m:oMath xmlns:m="http://schemas.openxmlformats.org/officeDocument/2006/math">
                        <m:r>
                          <m:rPr>
                            <m:nor/>
                          </m:rPr>
                          <a:rPr kumimoji="1" lang="en-US" altLang="ja-JP" sz="2400" b="0" i="0" u="none" strike="noStrike" kern="1200" cap="none" spc="0" normalizeH="0" baseline="0" noProof="0" smtClean="0">
                            <a:ln>
                              <a:noFill/>
                            </a:ln>
                            <a:solidFill>
                              <a:sysClr val="windowText" lastClr="000000"/>
                            </a:solidFill>
                            <a:effectLst/>
                            <a:uLnTx/>
                            <a:uFillTx/>
                            <a:latin typeface="Cambria Math" panose="02040503050406030204" pitchFamily="18" charset="0"/>
                          </a:rPr>
                          <m:t>m</m:t>
                        </m:r>
                        <m:r>
                          <m:rPr>
                            <m:lit/>
                          </m:rP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m:t>
                        </m:r>
                        <m:sSup>
                          <m:sSupPr>
                            <m:ctrlP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m:rPr>
                                <m:nor/>
                              </m:rPr>
                              <a:rPr kumimoji="1" lang="en-US" altLang="ja-JP" sz="2400" b="0" i="0" u="none" strike="noStrike" kern="1200" cap="none" spc="0" normalizeH="0" baseline="0" noProof="0" smtClean="0">
                                <a:ln>
                                  <a:noFill/>
                                </a:ln>
                                <a:solidFill>
                                  <a:sysClr val="windowText" lastClr="000000"/>
                                </a:solidFill>
                                <a:effectLst/>
                                <a:uLnTx/>
                                <a:uFillTx/>
                                <a:latin typeface="Cambria Math" panose="02040503050406030204" pitchFamily="18" charset="0"/>
                              </a:rPr>
                              <m:t>s</m:t>
                            </m:r>
                          </m:e>
                          <m:sup>
                            <m:r>
                              <a:rPr kumimoji="1" lang="en-US" altLang="ja-JP" sz="2400" b="0" i="1" u="none" strike="noStrike" kern="1200" cap="none" spc="0" normalizeH="0" baseline="0" noProof="0">
                                <a:ln>
                                  <a:noFill/>
                                </a:ln>
                                <a:solidFill>
                                  <a:sysClr val="windowText" lastClr="000000"/>
                                </a:solidFill>
                                <a:effectLst/>
                                <a:uLnTx/>
                                <a:uFillTx/>
                                <a:latin typeface="Cambria Math" panose="02040503050406030204" pitchFamily="18" charset="0"/>
                              </a:rPr>
                              <m:t>2</m:t>
                            </m:r>
                          </m:sup>
                        </m:sSup>
                      </m:oMath>
                    </a14:m>
                    <a:r>
                      <a:rPr kumimoji="1" lang="en-US" altLang="ja-JP" sz="2400" dirty="0">
                        <a:solidFill>
                          <a:sysClr val="windowText" lastClr="000000"/>
                        </a:solidFill>
                        <a:latin typeface="游ゴシック" panose="02110004020202020204"/>
                      </a:rPr>
                      <a:t>]</a:t>
                    </a:r>
                  </a:p>
                </p:txBody>
              </p:sp>
            </mc:Choice>
            <mc:Fallback>
              <p:sp>
                <p:nvSpPr>
                  <p:cNvPr id="4" name="テキスト ボックス 3">
                    <a:extLst>
                      <a:ext uri="{FF2B5EF4-FFF2-40B4-BE49-F238E27FC236}">
                        <a16:creationId xmlns:a16="http://schemas.microsoft.com/office/drawing/2014/main" id="{1AE4D811-25D1-40AB-1BB3-EF22051CA02B}"/>
                      </a:ext>
                    </a:extLst>
                  </p:cNvPr>
                  <p:cNvSpPr txBox="1">
                    <a:spLocks noRot="1" noChangeAspect="1" noMove="1" noResize="1" noEditPoints="1" noAdjustHandles="1" noChangeArrowheads="1" noChangeShapeType="1" noTextEdit="1"/>
                  </p:cNvSpPr>
                  <p:nvPr/>
                </p:nvSpPr>
                <p:spPr>
                  <a:xfrm>
                    <a:off x="9521909" y="20799818"/>
                    <a:ext cx="5564389" cy="2271904"/>
                  </a:xfrm>
                  <a:prstGeom prst="rect">
                    <a:avLst/>
                  </a:prstGeom>
                  <a:blipFill>
                    <a:blip r:embed="rId3"/>
                    <a:stretch>
                      <a:fillRect b="-7967"/>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32" name="コンテンツ プレースホルダー 2">
                  <a:extLst>
                    <a:ext uri="{FF2B5EF4-FFF2-40B4-BE49-F238E27FC236}">
                      <a16:creationId xmlns:a16="http://schemas.microsoft.com/office/drawing/2014/main" id="{670A20CD-BEA4-3058-485B-8D1FECC48292}"/>
                    </a:ext>
                  </a:extLst>
                </p:cNvPr>
                <p:cNvSpPr txBox="1">
                  <a:spLocks/>
                </p:cNvSpPr>
                <p:nvPr/>
              </p:nvSpPr>
              <p:spPr>
                <a:xfrm>
                  <a:off x="494627" y="19199807"/>
                  <a:ext cx="14016333" cy="5907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startAt="3"/>
                    <a:tabLst/>
                    <a:defRPr/>
                  </a:pPr>
                  <a:r>
                    <a:rPr lang="ja-JP" altLang="en-US" sz="5400" b="1" dirty="0">
                      <a:solidFill>
                        <a:srgbClr val="2C0296"/>
                      </a:solidFill>
                      <a:latin typeface="游ゴシック" panose="02110004020202020204"/>
                      <a:ea typeface="游ゴシック" panose="020B0400000000000000" pitchFamily="50" charset="-128"/>
                    </a:rPr>
                    <a:t>取り扱う方程式</a:t>
                  </a:r>
                  <a:endParaRPr kumimoji="1" lang="en-US" altLang="ja-JP" sz="5400" b="1" i="0" u="none" strike="noStrike" kern="1200" cap="none" spc="0" normalizeH="0" baseline="0" noProof="0" dirty="0">
                    <a:ln>
                      <a:noFill/>
                    </a:ln>
                    <a:solidFill>
                      <a:srgbClr val="2C0296"/>
                    </a:solidFill>
                    <a:effectLst/>
                    <a:uLnTx/>
                    <a:uFillTx/>
                    <a:latin typeface="游ゴシック" panose="02110004020202020204"/>
                    <a:ea typeface="游ゴシック" panose="020B0400000000000000" pitchFamily="50"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cs typeface="+mn-cs"/>
                    </a:rPr>
                    <a:t>静止している任意の系における非粘性流体運動方程式</a:t>
                  </a:r>
                  <a:br>
                    <a:rPr kumimoji="1" lang="en-US" altLang="ja-JP" sz="4000" b="0" i="1" u="none" strike="noStrike" kern="1200" cap="none" spc="0" normalizeH="0" baseline="0" noProof="0" dirty="0">
                      <a:ln>
                        <a:noFill/>
                      </a:ln>
                      <a:solidFill>
                        <a:sysClr val="windowText" lastClr="000000"/>
                      </a:solidFill>
                      <a:effectLst/>
                      <a:uLnTx/>
                      <a:uFillTx/>
                      <a:latin typeface="Cambria Math" panose="02040503050406030204" pitchFamily="18" charset="0"/>
                      <a:cs typeface="+mn-cs"/>
                    </a:rPr>
                  </a:br>
                  <a14:m>
                    <m:oMath xmlns:m="http://schemas.openxmlformats.org/officeDocument/2006/math">
                      <m:f>
                        <m:fPr>
                          <m:ctrlPr>
                            <a:rPr kumimoji="1" lang="en-US" altLang="ja-JP" sz="44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ctrlPr>
                        </m:fPr>
                        <m:num>
                          <m:r>
                            <m:rPr>
                              <m:sty m:val="p"/>
                            </m:rPr>
                            <a:rPr kumimoji="1" lang="en-US" altLang="ja-JP" sz="4400" b="0" i="1" u="none" strike="noStrike" kern="1200" cap="none" spc="0" normalizeH="0" baseline="0" noProof="0">
                              <a:ln>
                                <a:noFill/>
                              </a:ln>
                              <a:solidFill>
                                <a:sysClr val="windowText" lastClr="000000"/>
                              </a:solidFill>
                              <a:effectLst/>
                              <a:uLnTx/>
                              <a:uFillTx/>
                              <a:latin typeface="Cambria Math" panose="02040503050406030204" pitchFamily="18" charset="0"/>
                              <a:cs typeface="+mn-cs"/>
                            </a:rPr>
                            <m:t>D</m:t>
                          </m:r>
                          <m:r>
                            <a:rPr kumimoji="1" lang="en-US" altLang="ja-JP" sz="4400" b="1"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t>𝒗</m:t>
                          </m:r>
                        </m:num>
                        <m:den>
                          <m:r>
                            <m:rPr>
                              <m:sty m:val="p"/>
                            </m:rPr>
                            <a:rPr kumimoji="1" lang="en-US" altLang="ja-JP" sz="4400" b="0" i="1" u="none" strike="noStrike" kern="1200" cap="none" spc="0" normalizeH="0" baseline="0" noProof="0">
                              <a:ln>
                                <a:noFill/>
                              </a:ln>
                              <a:solidFill>
                                <a:sysClr val="windowText" lastClr="000000"/>
                              </a:solidFill>
                              <a:effectLst/>
                              <a:uLnTx/>
                              <a:uFillTx/>
                              <a:latin typeface="Cambria Math" panose="02040503050406030204" pitchFamily="18" charset="0"/>
                              <a:cs typeface="+mn-cs"/>
                            </a:rPr>
                            <m:t>D</m:t>
                          </m:r>
                          <m:r>
                            <a:rPr kumimoji="1" lang="en-US" altLang="ja-JP" sz="44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t>𝑡</m:t>
                          </m:r>
                        </m:den>
                      </m:f>
                      <m:r>
                        <a:rPr kumimoji="1" lang="en-US" altLang="ja-JP" sz="44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1" lang="en-US" altLang="ja-JP" sz="44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f>
                        <m:fPr>
                          <m:ctrlPr>
                            <a:rPr kumimoji="1" lang="en-US" altLang="ja-JP" sz="44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ctrlPr>
                        </m:fPr>
                        <m:num>
                          <m:r>
                            <a:rPr kumimoji="1" lang="en-US" altLang="ja-JP" sz="4400" b="0" i="0"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1</m:t>
                          </m:r>
                        </m:num>
                        <m:den>
                          <m:r>
                            <a:rPr kumimoji="1" lang="ja-JP" altLang="en-US" sz="44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𝜌</m:t>
                          </m:r>
                        </m:den>
                      </m:f>
                      <m:r>
                        <m:rPr>
                          <m:sty m:val="p"/>
                        </m:rPr>
                        <a:rPr kumimoji="1" lang="en-US" altLang="ja-JP" sz="44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1" lang="en-US" altLang="ja-JP" sz="44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𝑝</m:t>
                      </m:r>
                      <m:r>
                        <a:rPr kumimoji="1" lang="en-US" altLang="ja-JP" sz="4400" b="0" i="1" u="none" strike="noStrike" kern="1200" cap="none" spc="0" normalizeH="0" baseline="0" noProof="0" dirty="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m:t>
                      </m:r>
                      <m:r>
                        <a:rPr kumimoji="1" lang="en-US" altLang="ja-JP" sz="4400" b="0" i="1" u="none" strike="noStrike" kern="1200" cap="none" spc="0" normalizeH="0" baseline="0" noProof="0" dirty="0" smtClean="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𝒈</m:t>
                      </m:r>
                    </m:oMath>
                  </a14:m>
                  <a:endParaRPr kumimoji="1" lang="en-US" altLang="ja-JP"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3600" dirty="0">
                    <a:solidFill>
                      <a:sysClr val="windowText" lastClr="000000"/>
                    </a:solidFill>
                    <a:latin typeface="游ゴシック" panose="02110004020202020204"/>
                    <a:ea typeface="游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惑星は自転をしているため</a:t>
                  </a:r>
                  <a:r>
                    <a:rPr kumimoji="1" lang="en-US" altLang="ja-JP"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 </a:t>
                  </a:r>
                  <a:r>
                    <a:rPr kumimoji="1" lang="ja-JP" altLang="en-US"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回転の効果を</a:t>
                  </a:r>
                  <a:br>
                    <a:rPr kumimoji="1" lang="en-US" altLang="ja-JP"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br>
                  <a:r>
                    <a:rPr kumimoji="1" lang="ja-JP" altLang="en-US"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考える必要がある</a:t>
                  </a:r>
                  <a:endParaRPr kumimoji="1" lang="en-US" altLang="ja-JP"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惑星の形状は球に近似できるため</a:t>
                  </a:r>
                  <a:r>
                    <a:rPr kumimoji="1" lang="en-US" altLang="ja-JP"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 </a:t>
                  </a:r>
                  <a:r>
                    <a:rPr kumimoji="1" lang="ja-JP" altLang="en-US"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全球を対象とする計算をするとき</a:t>
                  </a:r>
                  <a:r>
                    <a:rPr kumimoji="1" lang="en-US" altLang="ja-JP"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 </a:t>
                  </a:r>
                  <a:r>
                    <a:rPr kumimoji="1" lang="ja-JP" altLang="en-US"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rPr>
                    <a:t>球座標系で書かれた方程式を用いることが出来る</a:t>
                  </a:r>
                  <a:endParaRPr kumimoji="1" lang="en-US" altLang="ja-JP" sz="36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3200" b="0" i="0" u="none" strike="noStrike" kern="1200" cap="none" spc="0" normalizeH="0" baseline="0" noProof="0" dirty="0">
                    <a:ln>
                      <a:noFill/>
                    </a:ln>
                    <a:solidFill>
                      <a:sysClr val="windowText" lastClr="000000"/>
                    </a:solidFill>
                    <a:effectLst/>
                    <a:uLnTx/>
                    <a:uFillTx/>
                    <a:latin typeface="游ゴシック" panose="02110004020202020204"/>
                    <a:ea typeface="游ゴシック" panose="020B0400000000000000" pitchFamily="50" charset="-128"/>
                    <a:cs typeface="+mn-cs"/>
                  </a:endParaRPr>
                </a:p>
              </p:txBody>
            </p:sp>
          </mc:Choice>
          <mc:Fallback>
            <p:sp>
              <p:nvSpPr>
                <p:cNvPr id="32" name="コンテンツ プレースホルダー 2">
                  <a:extLst>
                    <a:ext uri="{FF2B5EF4-FFF2-40B4-BE49-F238E27FC236}">
                      <a16:creationId xmlns:a16="http://schemas.microsoft.com/office/drawing/2014/main" id="{670A20CD-BEA4-3058-485B-8D1FECC48292}"/>
                    </a:ext>
                  </a:extLst>
                </p:cNvPr>
                <p:cNvSpPr txBox="1">
                  <a:spLocks noRot="1" noChangeAspect="1" noMove="1" noResize="1" noEditPoints="1" noAdjustHandles="1" noChangeArrowheads="1" noChangeShapeType="1" noTextEdit="1"/>
                </p:cNvSpPr>
                <p:nvPr/>
              </p:nvSpPr>
              <p:spPr>
                <a:xfrm>
                  <a:off x="494627" y="19199807"/>
                  <a:ext cx="14016333" cy="5907373"/>
                </a:xfrm>
                <a:prstGeom prst="rect">
                  <a:avLst/>
                </a:prstGeom>
                <a:blipFill>
                  <a:blip r:embed="rId4"/>
                  <a:stretch>
                    <a:fillRect l="-2523" t="-3915" r="-696" b="-847"/>
                  </a:stretch>
                </a:blipFill>
              </p:spPr>
              <p:txBody>
                <a:bodyPr/>
                <a:lstStyle/>
                <a:p>
                  <a:r>
                    <a:rPr lang="ja-JP" altLang="en-US">
                      <a:noFill/>
                    </a:rPr>
                    <a:t> </a:t>
                  </a:r>
                </a:p>
              </p:txBody>
            </p:sp>
          </mc:Fallback>
        </mc:AlternateContent>
      </p:grpSp>
      <p:grpSp>
        <p:nvGrpSpPr>
          <p:cNvPr id="20" name="変化率">
            <a:extLst>
              <a:ext uri="{FF2B5EF4-FFF2-40B4-BE49-F238E27FC236}">
                <a16:creationId xmlns:a16="http://schemas.microsoft.com/office/drawing/2014/main" id="{864A3BD9-1FA9-22D7-A190-23B6E4848069}"/>
              </a:ext>
            </a:extLst>
          </p:cNvPr>
          <p:cNvGrpSpPr/>
          <p:nvPr/>
        </p:nvGrpSpPr>
        <p:grpSpPr>
          <a:xfrm>
            <a:off x="533375" y="26007968"/>
            <a:ext cx="14282872" cy="16810800"/>
            <a:chOff x="482068" y="24564041"/>
            <a:chExt cx="14282872" cy="13696375"/>
          </a:xfrm>
        </p:grpSpPr>
        <mc:AlternateContent xmlns:mc="http://schemas.openxmlformats.org/markup-compatibility/2006">
          <mc:Choice xmlns:a14="http://schemas.microsoft.com/office/drawing/2010/main" Requires="a14">
            <p:sp>
              <p:nvSpPr>
                <p:cNvPr id="33" name="テキスト ボックス 32">
                  <a:extLst>
                    <a:ext uri="{FF2B5EF4-FFF2-40B4-BE49-F238E27FC236}">
                      <a16:creationId xmlns:a16="http://schemas.microsoft.com/office/drawing/2014/main" id="{9744257F-B990-ACB8-C38D-7C7FA2676585}"/>
                    </a:ext>
                  </a:extLst>
                </p:cNvPr>
                <p:cNvSpPr txBox="1"/>
                <p:nvPr/>
              </p:nvSpPr>
              <p:spPr>
                <a:xfrm>
                  <a:off x="482068" y="24850357"/>
                  <a:ext cx="14028892" cy="13410059"/>
                </a:xfrm>
                <a:prstGeom prst="rect">
                  <a:avLst/>
                </a:prstGeom>
                <a:noFill/>
              </p:spPr>
              <p:txBody>
                <a:bodyPr wrap="square" rtlCol="0">
                  <a:spAutoFit/>
                </a:bodyPr>
                <a:lstStyle/>
                <a:p>
                  <a:pPr marL="742950" indent="-742950">
                    <a:buFont typeface="+mj-lt"/>
                    <a:buAutoNum type="arabicPeriod" startAt="4"/>
                  </a:pPr>
                  <a:r>
                    <a:rPr kumimoji="1" lang="ja-JP" altLang="en-US" sz="5400" b="1" dirty="0">
                      <a:solidFill>
                        <a:srgbClr val="2C0296"/>
                      </a:solidFill>
                    </a:rPr>
                    <a:t>系の回転に伴うベクトルの変化率</a:t>
                  </a:r>
                  <a:endParaRPr kumimoji="1" lang="en-US" altLang="ja-JP" sz="5400" b="1" dirty="0">
                    <a:solidFill>
                      <a:srgbClr val="2C0296"/>
                    </a:solidFill>
                  </a:endParaRPr>
                </a:p>
                <a:p>
                  <a:pPr marL="571500" indent="-571500">
                    <a:buFont typeface="Arial" panose="020B0604020202020204" pitchFamily="34" charset="0"/>
                    <a:buChar char="•"/>
                  </a:pPr>
                  <a:r>
                    <a:rPr kumimoji="1" lang="en-US" altLang="ja-JP" sz="3600" dirty="0"/>
                    <a:t>3 </a:t>
                  </a:r>
                  <a:r>
                    <a:rPr kumimoji="1" lang="ja-JP" altLang="en-US" sz="3600" dirty="0"/>
                    <a:t>次元デカルト座標を考える</a:t>
                  </a:r>
                  <a:endParaRPr kumimoji="1" lang="en-US" altLang="ja-JP" sz="3600" dirty="0"/>
                </a:p>
                <a:p>
                  <a:pPr marL="571500" indent="-571500">
                    <a:buFont typeface="Arial" panose="020B0604020202020204" pitchFamily="34" charset="0"/>
                    <a:buChar char="•"/>
                  </a:pPr>
                  <a:endParaRPr kumimoji="1" lang="en-US" altLang="ja-JP" sz="3600" dirty="0"/>
                </a:p>
                <a:p>
                  <a:pPr marL="571500" indent="-571500">
                    <a:buFont typeface="Arial" panose="020B0604020202020204" pitchFamily="34" charset="0"/>
                    <a:buChar char="•"/>
                  </a:pPr>
                  <a:endParaRPr kumimoji="1" lang="en-US" altLang="ja-JP" sz="3600" dirty="0"/>
                </a:p>
                <a:p>
                  <a:pPr marL="571500" indent="-571500">
                    <a:buFont typeface="Arial" panose="020B0604020202020204" pitchFamily="34" charset="0"/>
                    <a:buChar char="•"/>
                  </a:pPr>
                  <a:endParaRPr kumimoji="1" lang="en-US" altLang="ja-JP" sz="3600" dirty="0"/>
                </a:p>
                <a:p>
                  <a:pPr marL="571500" indent="-571500">
                    <a:buFont typeface="Arial" panose="020B0604020202020204" pitchFamily="34" charset="0"/>
                    <a:buChar char="•"/>
                  </a:pPr>
                  <a:endParaRPr kumimoji="1" lang="en-US" altLang="ja-JP" sz="3600" dirty="0"/>
                </a:p>
                <a:p>
                  <a:pPr marL="571500" indent="-571500">
                    <a:buFont typeface="Arial" panose="020B0604020202020204" pitchFamily="34" charset="0"/>
                    <a:buChar char="•"/>
                  </a:pPr>
                  <a:endParaRPr kumimoji="1" lang="en-US" altLang="ja-JP" sz="3600" dirty="0"/>
                </a:p>
                <a:p>
                  <a:pPr marL="571500" indent="-571500">
                    <a:buFont typeface="Arial" panose="020B0604020202020204" pitchFamily="34" charset="0"/>
                    <a:buChar char="•"/>
                  </a:pPr>
                  <a:endParaRPr kumimoji="1" lang="en-US" altLang="ja-JP" sz="3600" dirty="0"/>
                </a:p>
                <a:p>
                  <a:pPr marL="571500" indent="-571500">
                    <a:buFont typeface="Arial" panose="020B0604020202020204" pitchFamily="34" charset="0"/>
                    <a:buChar char="•"/>
                  </a:pPr>
                  <a:endParaRPr kumimoji="1" lang="en-US" altLang="ja-JP" sz="3600" dirty="0"/>
                </a:p>
                <a:p>
                  <a:pPr marL="571500" indent="-571500">
                    <a:buFont typeface="Arial" panose="020B0604020202020204" pitchFamily="34" charset="0"/>
                    <a:buChar char="•"/>
                  </a:pPr>
                  <a:endParaRPr kumimoji="1" lang="en-US" altLang="ja-JP" sz="3600" dirty="0"/>
                </a:p>
                <a:p>
                  <a:endParaRPr kumimoji="1" lang="ja-JP" altLang="en-US" sz="3600" dirty="0"/>
                </a:p>
                <a:p>
                  <a:endParaRPr kumimoji="1" lang="en-US" altLang="ja-JP" sz="3600" dirty="0"/>
                </a:p>
                <a:p>
                  <a:pPr marL="571500" indent="-571500">
                    <a:buFont typeface="Arial" panose="020B0604020202020204" pitchFamily="34" charset="0"/>
                    <a:buChar char="•"/>
                  </a:pPr>
                  <a:r>
                    <a:rPr kumimoji="1" lang="ja-JP" altLang="en-US" sz="3600" dirty="0"/>
                    <a:t>長さ一定のベクトル 𝑪 が</a:t>
                  </a:r>
                  <a:r>
                    <a:rPr kumimoji="1" lang="en-US" altLang="ja-JP" sz="3600" dirty="0"/>
                    <a:t>, </a:t>
                  </a:r>
                  <a:r>
                    <a:rPr kumimoji="1" lang="ja-JP" altLang="en-US" sz="3600" dirty="0"/>
                    <a:t>一定の角速度で 𝑧 軸周りを回転する系の上に載っている</a:t>
                  </a:r>
                </a:p>
                <a:p>
                  <a:pPr marL="1028700" lvl="1" indent="-571500">
                    <a:buFont typeface="Arial" panose="020B0604020202020204" pitchFamily="34" charset="0"/>
                    <a:buChar char="•"/>
                  </a:pPr>
                  <a:r>
                    <a:rPr kumimoji="1" lang="ja-JP" altLang="en-US" sz="3200" dirty="0"/>
                    <a:t>ベクトル 𝑪 は回転系から観測すると定ベクトル</a:t>
                  </a:r>
                </a:p>
                <a:p>
                  <a:pPr marL="571500" indent="-571500">
                    <a:buFont typeface="Arial" panose="020B0604020202020204" pitchFamily="34" charset="0"/>
                    <a:buChar char="•"/>
                  </a:pPr>
                  <a:r>
                    <a:rPr kumimoji="1" lang="ja-JP" altLang="en-US" sz="3600" dirty="0"/>
                    <a:t>以降回転している系のことを</a:t>
                  </a:r>
                  <a:r>
                    <a:rPr kumimoji="1" lang="en-US" altLang="ja-JP" sz="3600" dirty="0"/>
                    <a:t>『</a:t>
                  </a:r>
                  <a:r>
                    <a:rPr kumimoji="1" lang="ja-JP" altLang="en-US" sz="3600" dirty="0"/>
                    <a:t>回転系</a:t>
                  </a:r>
                  <a:r>
                    <a:rPr kumimoji="1" lang="en-US" altLang="ja-JP" sz="3600" dirty="0"/>
                    <a:t>』, </a:t>
                  </a:r>
                  <a:r>
                    <a:rPr kumimoji="1" lang="ja-JP" altLang="en-US" sz="3600" dirty="0"/>
                    <a:t>静止している系を</a:t>
                  </a:r>
                  <a:r>
                    <a:rPr kumimoji="1" lang="en-US" altLang="ja-JP" sz="3600" dirty="0"/>
                    <a:t>『</a:t>
                  </a:r>
                  <a:r>
                    <a:rPr kumimoji="1" lang="ja-JP" altLang="en-US" sz="3600" dirty="0"/>
                    <a:t>慣性系</a:t>
                  </a:r>
                  <a:r>
                    <a:rPr kumimoji="1" lang="en-US" altLang="ja-JP" sz="3600" dirty="0"/>
                    <a:t>』</a:t>
                  </a:r>
                  <a:r>
                    <a:rPr kumimoji="1" lang="ja-JP" altLang="en-US" sz="3600" dirty="0"/>
                    <a:t>と呼ぶ</a:t>
                  </a:r>
                  <a:endParaRPr kumimoji="1" lang="en-US" altLang="ja-JP" sz="3600" dirty="0"/>
                </a:p>
                <a:p>
                  <a:pPr marL="571500" indent="-571500">
                    <a:buFont typeface="Arial" panose="020B0604020202020204" pitchFamily="34" charset="0"/>
                    <a:buChar char="•"/>
                  </a:pPr>
                  <a:r>
                    <a:rPr kumimoji="1" lang="ja-JP" altLang="en-US" sz="3600" dirty="0"/>
                    <a:t>微小時間 </a:t>
                  </a:r>
                  <a14:m>
                    <m:oMath xmlns:m="http://schemas.openxmlformats.org/officeDocument/2006/math">
                      <m:r>
                        <a:rPr kumimoji="1" lang="ja-JP" altLang="en-US" sz="3600" i="1" smtClean="0">
                          <a:latin typeface="Cambria Math" panose="02040503050406030204" pitchFamily="18" charset="0"/>
                        </a:rPr>
                        <m:t>𝛿</m:t>
                      </m:r>
                      <m:r>
                        <a:rPr kumimoji="1" lang="en-US" altLang="ja-JP" sz="3600" b="0" i="1" smtClean="0">
                          <a:latin typeface="Cambria Math" panose="02040503050406030204" pitchFamily="18" charset="0"/>
                        </a:rPr>
                        <m:t>𝑡</m:t>
                      </m:r>
                    </m:oMath>
                  </a14:m>
                  <a:r>
                    <a:rPr kumimoji="1" lang="en-US" altLang="ja-JP" sz="3600" dirty="0"/>
                    <a:t> </a:t>
                  </a:r>
                  <a:r>
                    <a:rPr kumimoji="1" lang="ja-JP" altLang="en-US" sz="3600" dirty="0"/>
                    <a:t>の間で微小角度 </a:t>
                  </a:r>
                  <a14:m>
                    <m:oMath xmlns:m="http://schemas.openxmlformats.org/officeDocument/2006/math">
                      <m:r>
                        <a:rPr kumimoji="1" lang="ja-JP" altLang="en-US" sz="3600" i="1" smtClean="0">
                          <a:latin typeface="Cambria Math" panose="02040503050406030204" pitchFamily="18" charset="0"/>
                        </a:rPr>
                        <m:t>𝛿𝜆</m:t>
                      </m:r>
                      <m:r>
                        <a:rPr kumimoji="1" lang="en-US" altLang="ja-JP" sz="3600" i="1" smtClean="0">
                          <a:latin typeface="Cambria Math" panose="02040503050406030204" pitchFamily="18" charset="0"/>
                          <a:ea typeface="Cambria Math" panose="02040503050406030204" pitchFamily="18" charset="0"/>
                        </a:rPr>
                        <m:t>=</m:t>
                      </m:r>
                      <m:r>
                        <a:rPr kumimoji="1" lang="en-US" altLang="ja-JP" sz="3600" b="0" i="0" smtClean="0">
                          <a:latin typeface="Cambria Math" panose="02040503050406030204" pitchFamily="18" charset="0"/>
                          <a:ea typeface="Cambria Math" panose="02040503050406030204" pitchFamily="18" charset="0"/>
                        </a:rPr>
                        <m:t>|</m:t>
                      </m:r>
                      <m:r>
                        <a:rPr kumimoji="1" lang="el-GR" altLang="ja-JP" sz="3600" i="0" smtClean="0">
                          <a:latin typeface="Cambria Math" panose="02040503050406030204" pitchFamily="18" charset="0"/>
                          <a:ea typeface="Cambria Math" panose="02040503050406030204" pitchFamily="18" charset="0"/>
                        </a:rPr>
                        <m:t>𝛀</m:t>
                      </m:r>
                      <m:r>
                        <a:rPr kumimoji="1" lang="en-US" altLang="ja-JP" sz="3600" b="0" i="0" smtClean="0">
                          <a:latin typeface="Cambria Math" panose="02040503050406030204" pitchFamily="18" charset="0"/>
                          <a:ea typeface="Cambria Math" panose="02040503050406030204" pitchFamily="18" charset="0"/>
                        </a:rPr>
                        <m:t>|</m:t>
                      </m:r>
                      <m:r>
                        <a:rPr kumimoji="1" lang="ja-JP" altLang="el-GR" sz="3600" i="1" smtClean="0">
                          <a:latin typeface="Cambria Math" panose="02040503050406030204" pitchFamily="18" charset="0"/>
                          <a:ea typeface="Cambria Math" panose="02040503050406030204" pitchFamily="18" charset="0"/>
                        </a:rPr>
                        <m:t>𝛿</m:t>
                      </m:r>
                      <m:r>
                        <a:rPr kumimoji="1" lang="en-US" altLang="ja-JP" sz="3600" b="0" i="1" smtClean="0">
                          <a:latin typeface="Cambria Math" panose="02040503050406030204" pitchFamily="18" charset="0"/>
                          <a:ea typeface="Cambria Math" panose="02040503050406030204" pitchFamily="18" charset="0"/>
                        </a:rPr>
                        <m:t>𝑡</m:t>
                      </m:r>
                    </m:oMath>
                  </a14:m>
                  <a:r>
                    <a:rPr kumimoji="1" lang="en-US" altLang="ja-JP" sz="3600" dirty="0"/>
                    <a:t> </a:t>
                  </a:r>
                  <a:r>
                    <a:rPr kumimoji="1" lang="ja-JP" altLang="en-US" sz="3600" dirty="0"/>
                    <a:t>回転</a:t>
                  </a:r>
                  <a:r>
                    <a:rPr lang="ja-JP" altLang="en-US" sz="3600" dirty="0"/>
                    <a:t>するとき</a:t>
                  </a:r>
                  <a:r>
                    <a:rPr lang="en-US" altLang="ja-JP" sz="3600" dirty="0"/>
                    <a:t>, </a:t>
                  </a:r>
                  <a:r>
                    <a:rPr lang="ja-JP" altLang="en-US" sz="3600" dirty="0"/>
                    <a:t>慣性系からみたベクトル </a:t>
                  </a:r>
                  <a14:m>
                    <m:oMath xmlns:m="http://schemas.openxmlformats.org/officeDocument/2006/math">
                      <m:r>
                        <a:rPr lang="en-US" altLang="ja-JP" sz="3600" b="1" i="1">
                          <a:latin typeface="Cambria Math" panose="02040503050406030204" pitchFamily="18" charset="0"/>
                        </a:rPr>
                        <m:t>𝑪</m:t>
                      </m:r>
                      <m:r>
                        <a:rPr lang="en-US" altLang="ja-JP" sz="3600">
                          <a:latin typeface="Cambria Math" panose="02040503050406030204" pitchFamily="18" charset="0"/>
                        </a:rPr>
                        <m:t> </m:t>
                      </m:r>
                      <m:r>
                        <a:rPr lang="ja-JP" altLang="en-US" sz="3600" i="1">
                          <a:latin typeface="Cambria Math" panose="02040503050406030204" pitchFamily="18" charset="0"/>
                        </a:rPr>
                        <m:t>の</m:t>
                      </m:r>
                    </m:oMath>
                  </a14:m>
                  <a:r>
                    <a:rPr lang="ja-JP" altLang="en-US" sz="3600" dirty="0"/>
                    <a:t>変化 </a:t>
                  </a:r>
                  <a14:m>
                    <m:oMath xmlns:m="http://schemas.openxmlformats.org/officeDocument/2006/math">
                      <m:r>
                        <a:rPr lang="ja-JP" altLang="en-US" sz="3600" i="1">
                          <a:latin typeface="Cambria Math" panose="02040503050406030204" pitchFamily="18" charset="0"/>
                        </a:rPr>
                        <m:t>𝛿</m:t>
                      </m:r>
                      <m:r>
                        <a:rPr lang="en-US" altLang="ja-JP" sz="3600" b="1" i="1">
                          <a:latin typeface="Cambria Math" panose="02040503050406030204" pitchFamily="18" charset="0"/>
                        </a:rPr>
                        <m:t>𝑪</m:t>
                      </m:r>
                    </m:oMath>
                  </a14:m>
                  <a:r>
                    <a:rPr lang="en-US" altLang="ja-JP" sz="3600" dirty="0"/>
                    <a:t> </a:t>
                  </a:r>
                  <a:r>
                    <a:rPr lang="ja-JP" altLang="en-US" sz="3600" dirty="0"/>
                    <a:t>は</a:t>
                  </a:r>
                  <a:br>
                    <a:rPr lang="en-US" altLang="ja-JP" sz="3600" dirty="0"/>
                  </a:br>
                  <a14:m>
                    <m:oMath xmlns:m="http://schemas.openxmlformats.org/officeDocument/2006/math">
                      <m:r>
                        <a:rPr lang="ja-JP" altLang="en-US" sz="3600" i="1">
                          <a:latin typeface="Cambria Math" panose="02040503050406030204" pitchFamily="18" charset="0"/>
                        </a:rPr>
                        <m:t>𝛿</m:t>
                      </m:r>
                      <m:r>
                        <a:rPr lang="en-US" altLang="ja-JP" sz="3600" b="1" i="1">
                          <a:latin typeface="Cambria Math" panose="02040503050406030204" pitchFamily="18" charset="0"/>
                        </a:rPr>
                        <m:t>𝑪</m:t>
                      </m:r>
                      <m:r>
                        <a:rPr lang="en-US" altLang="ja-JP" sz="3600" b="1" i="1">
                          <a:latin typeface="Cambria Math" panose="02040503050406030204" pitchFamily="18" charset="0"/>
                        </a:rPr>
                        <m:t>=</m:t>
                      </m:r>
                      <m:d>
                        <m:dPr>
                          <m:begChr m:val="|"/>
                          <m:endChr m:val="|"/>
                          <m:ctrlPr>
                            <a:rPr lang="en-US" altLang="ja-JP" sz="3600" b="1" i="1">
                              <a:latin typeface="Cambria Math" panose="02040503050406030204" pitchFamily="18" charset="0"/>
                            </a:rPr>
                          </m:ctrlPr>
                        </m:dPr>
                        <m:e>
                          <m:r>
                            <a:rPr lang="en-US" altLang="ja-JP" sz="3600" b="1" i="1">
                              <a:latin typeface="Cambria Math" panose="02040503050406030204" pitchFamily="18" charset="0"/>
                            </a:rPr>
                            <m:t>𝑪</m:t>
                          </m:r>
                        </m:e>
                      </m:d>
                      <m:func>
                        <m:funcPr>
                          <m:ctrlPr>
                            <a:rPr lang="en-US" altLang="ja-JP" sz="3600" i="1">
                              <a:latin typeface="Cambria Math" panose="02040503050406030204" pitchFamily="18" charset="0"/>
                            </a:rPr>
                          </m:ctrlPr>
                        </m:funcPr>
                        <m:fName>
                          <m:r>
                            <m:rPr>
                              <m:sty m:val="p"/>
                            </m:rPr>
                            <a:rPr lang="en-US" altLang="ja-JP" sz="3600">
                              <a:latin typeface="Cambria Math" panose="02040503050406030204" pitchFamily="18" charset="0"/>
                            </a:rPr>
                            <m:t>cos</m:t>
                          </m:r>
                        </m:fName>
                        <m:e>
                          <m:r>
                            <a:rPr lang="ja-JP" altLang="en-US" sz="3600" i="1">
                              <a:latin typeface="Cambria Math" panose="02040503050406030204" pitchFamily="18" charset="0"/>
                            </a:rPr>
                            <m:t>𝜗</m:t>
                          </m:r>
                        </m:e>
                      </m:func>
                      <m:r>
                        <a:rPr lang="ja-JP" altLang="en-US" sz="3600" i="1">
                          <a:latin typeface="Cambria Math" panose="02040503050406030204" pitchFamily="18" charset="0"/>
                        </a:rPr>
                        <m:t>𝛿𝜆</m:t>
                      </m:r>
                      <m:r>
                        <a:rPr lang="en-US" altLang="ja-JP" sz="3600" i="1">
                          <a:latin typeface="Cambria Math" panose="02040503050406030204" pitchFamily="18" charset="0"/>
                        </a:rPr>
                        <m:t> </m:t>
                      </m:r>
                      <m:r>
                        <a:rPr lang="en-US" altLang="ja-JP" sz="3600" b="1" i="1">
                          <a:latin typeface="Cambria Math" panose="02040503050406030204" pitchFamily="18" charset="0"/>
                        </a:rPr>
                        <m:t>𝒎</m:t>
                      </m:r>
                      <m:r>
                        <a:rPr lang="en-US" altLang="ja-JP" sz="3600" b="1" i="1">
                          <a:latin typeface="Cambria Math" panose="02040503050406030204" pitchFamily="18" charset="0"/>
                        </a:rPr>
                        <m:t>=</m:t>
                      </m:r>
                      <m:d>
                        <m:dPr>
                          <m:begChr m:val="|"/>
                          <m:endChr m:val="|"/>
                          <m:ctrlPr>
                            <a:rPr lang="en-US" altLang="ja-JP" sz="3600" b="1" i="1">
                              <a:latin typeface="Cambria Math" panose="02040503050406030204" pitchFamily="18" charset="0"/>
                            </a:rPr>
                          </m:ctrlPr>
                        </m:dPr>
                        <m:e>
                          <m:r>
                            <a:rPr lang="en-US" altLang="ja-JP" sz="3600" b="1" i="1">
                              <a:latin typeface="Cambria Math" panose="02040503050406030204" pitchFamily="18" charset="0"/>
                            </a:rPr>
                            <m:t>𝑪</m:t>
                          </m:r>
                        </m:e>
                      </m:d>
                      <m:func>
                        <m:funcPr>
                          <m:ctrlPr>
                            <a:rPr lang="en-US" altLang="ja-JP" sz="3600" i="1">
                              <a:latin typeface="Cambria Math" panose="02040503050406030204" pitchFamily="18" charset="0"/>
                            </a:rPr>
                          </m:ctrlPr>
                        </m:funcPr>
                        <m:fName>
                          <m:r>
                            <m:rPr>
                              <m:sty m:val="p"/>
                            </m:rPr>
                            <a:rPr lang="en-US" altLang="ja-JP" sz="3600">
                              <a:latin typeface="Cambria Math" panose="02040503050406030204" pitchFamily="18" charset="0"/>
                            </a:rPr>
                            <m:t>cos</m:t>
                          </m:r>
                        </m:fName>
                        <m:e>
                          <m:r>
                            <a:rPr lang="ja-JP" altLang="en-US" sz="3600" i="1">
                              <a:latin typeface="Cambria Math" panose="02040503050406030204" pitchFamily="18" charset="0"/>
                            </a:rPr>
                            <m:t>𝜗</m:t>
                          </m:r>
                        </m:e>
                      </m:func>
                      <m:d>
                        <m:dPr>
                          <m:begChr m:val="|"/>
                          <m:endChr m:val="|"/>
                          <m:ctrlPr>
                            <a:rPr lang="en-US" altLang="ja-JP" sz="3600">
                              <a:latin typeface="Cambria Math" panose="02040503050406030204" pitchFamily="18" charset="0"/>
                            </a:rPr>
                          </m:ctrlPr>
                        </m:dPr>
                        <m:e>
                          <m:r>
                            <a:rPr lang="en-US" altLang="ja-JP" sz="3600">
                              <a:latin typeface="Cambria Math" panose="02040503050406030204" pitchFamily="18" charset="0"/>
                            </a:rPr>
                            <m:t>𝛀</m:t>
                          </m:r>
                        </m:e>
                      </m:d>
                      <m:r>
                        <a:rPr lang="en-US" altLang="ja-JP" sz="3600" i="1">
                          <a:latin typeface="Cambria Math" panose="02040503050406030204" pitchFamily="18" charset="0"/>
                        </a:rPr>
                        <m:t>𝛿</m:t>
                      </m:r>
                      <m:r>
                        <a:rPr lang="en-US" altLang="ja-JP" sz="3600" i="1">
                          <a:latin typeface="Cambria Math" panose="02040503050406030204" pitchFamily="18" charset="0"/>
                        </a:rPr>
                        <m:t>𝑡</m:t>
                      </m:r>
                      <m:r>
                        <a:rPr lang="en-US" altLang="ja-JP" sz="3600" i="1">
                          <a:latin typeface="Cambria Math" panose="02040503050406030204" pitchFamily="18" charset="0"/>
                        </a:rPr>
                        <m:t> </m:t>
                      </m:r>
                      <m:r>
                        <a:rPr lang="en-US" altLang="ja-JP" sz="3600" b="1" i="1">
                          <a:latin typeface="Cambria Math" panose="02040503050406030204" pitchFamily="18" charset="0"/>
                        </a:rPr>
                        <m:t>𝒎</m:t>
                      </m:r>
                    </m:oMath>
                  </a14:m>
                  <a:endParaRPr lang="en-US" altLang="ja-JP" sz="3600" b="1" dirty="0"/>
                </a:p>
                <a:p>
                  <a:pPr marL="571500" indent="-571500">
                    <a:buFont typeface="Arial" panose="020B0604020202020204" pitchFamily="34" charset="0"/>
                    <a:buChar char="•"/>
                  </a:pPr>
                  <a14:m>
                    <m:oMath xmlns:m="http://schemas.openxmlformats.org/officeDocument/2006/math">
                      <m:r>
                        <a:rPr lang="en-US" altLang="ja-JP" sz="3600" b="1" i="1">
                          <a:latin typeface="Cambria Math" panose="02040503050406030204" pitchFamily="18" charset="0"/>
                        </a:rPr>
                        <m:t> </m:t>
                      </m:r>
                      <m:acc>
                        <m:accPr>
                          <m:chr m:val="̂"/>
                          <m:ctrlPr>
                            <a:rPr kumimoji="1" lang="en-US" altLang="ja-JP" sz="3600" i="1" smtClean="0">
                              <a:latin typeface="Cambria Math" panose="02040503050406030204" pitchFamily="18" charset="0"/>
                            </a:rPr>
                          </m:ctrlPr>
                        </m:accPr>
                        <m:e>
                          <m:r>
                            <a:rPr kumimoji="1" lang="ja-JP" altLang="en-US" sz="3600" i="1" smtClean="0">
                              <a:latin typeface="Cambria Math" panose="02040503050406030204" pitchFamily="18" charset="0"/>
                            </a:rPr>
                            <m:t>𝜗</m:t>
                          </m:r>
                        </m:e>
                      </m:acc>
                      <m:r>
                        <a:rPr kumimoji="1" lang="en-US" altLang="ja-JP" sz="3600" b="0" i="1" smtClean="0">
                          <a:latin typeface="Cambria Math" panose="02040503050406030204" pitchFamily="18" charset="0"/>
                        </a:rPr>
                        <m:t>=</m:t>
                      </m:r>
                      <m:f>
                        <m:fPr>
                          <m:ctrlPr>
                            <a:rPr kumimoji="1" lang="el-GR" altLang="ja-JP" sz="3600" b="0" i="1" smtClean="0">
                              <a:latin typeface="Cambria Math" panose="02040503050406030204" pitchFamily="18" charset="0"/>
                            </a:rPr>
                          </m:ctrlPr>
                        </m:fPr>
                        <m:num>
                          <m:r>
                            <a:rPr kumimoji="1" lang="el-GR" altLang="ja-JP" sz="3600" b="0" i="1" smtClean="0">
                              <a:latin typeface="Cambria Math" panose="02040503050406030204" pitchFamily="18" charset="0"/>
                            </a:rPr>
                            <m:t>𝜋</m:t>
                          </m:r>
                        </m:num>
                        <m:den>
                          <m:r>
                            <a:rPr kumimoji="1" lang="el-GR" altLang="ja-JP" sz="3600" b="0" i="1" smtClean="0">
                              <a:latin typeface="Cambria Math" panose="02040503050406030204" pitchFamily="18" charset="0"/>
                            </a:rPr>
                            <m:t>2</m:t>
                          </m:r>
                        </m:den>
                      </m:f>
                      <m:r>
                        <a:rPr kumimoji="1" lang="en-US" altLang="ja-JP" sz="3600" b="0" i="1" smtClean="0">
                          <a:latin typeface="Cambria Math" panose="02040503050406030204" pitchFamily="18" charset="0"/>
                        </a:rPr>
                        <m:t>−</m:t>
                      </m:r>
                      <m:r>
                        <a:rPr kumimoji="1" lang="ja-JP" altLang="en-US" sz="3600" b="0" i="1" smtClean="0">
                          <a:latin typeface="Cambria Math" panose="02040503050406030204" pitchFamily="18" charset="0"/>
                        </a:rPr>
                        <m:t>𝜗</m:t>
                      </m:r>
                    </m:oMath>
                  </a14:m>
                  <a:r>
                    <a:rPr kumimoji="1" lang="en-US" altLang="ja-JP" sz="3600" dirty="0"/>
                    <a:t> </a:t>
                  </a:r>
                  <a:r>
                    <a:rPr kumimoji="1" lang="ja-JP" altLang="en-US" sz="3600" dirty="0"/>
                    <a:t>を導入すると</a:t>
                  </a:r>
                  <a14:m>
                    <m:oMath xmlns:m="http://schemas.openxmlformats.org/officeDocument/2006/math">
                      <m:func>
                        <m:funcPr>
                          <m:ctrlPr>
                            <a:rPr kumimoji="1" lang="en-US" altLang="ja-JP" sz="3600" i="1" smtClean="0">
                              <a:latin typeface="Cambria Math" panose="02040503050406030204" pitchFamily="18" charset="0"/>
                            </a:rPr>
                          </m:ctrlPr>
                        </m:funcPr>
                        <m:fName>
                          <m:r>
                            <m:rPr>
                              <m:sty m:val="p"/>
                            </m:rPr>
                            <a:rPr kumimoji="1" lang="en-US" altLang="ja-JP" sz="3600" i="0" smtClean="0">
                              <a:latin typeface="Cambria Math" panose="02040503050406030204" pitchFamily="18" charset="0"/>
                            </a:rPr>
                            <m:t>cos</m:t>
                          </m:r>
                        </m:fName>
                        <m:e>
                          <m:r>
                            <a:rPr kumimoji="1" lang="ja-JP" altLang="en-US" sz="3600" i="1" smtClean="0">
                              <a:latin typeface="Cambria Math" panose="02040503050406030204" pitchFamily="18" charset="0"/>
                            </a:rPr>
                            <m:t>𝜗</m:t>
                          </m:r>
                        </m:e>
                      </m:func>
                      <m:r>
                        <a:rPr kumimoji="1" lang="en-US" altLang="ja-JP" sz="3600" b="0" i="1" smtClean="0">
                          <a:latin typeface="Cambria Math" panose="02040503050406030204" pitchFamily="18" charset="0"/>
                        </a:rPr>
                        <m:t>=</m:t>
                      </m:r>
                      <m:func>
                        <m:funcPr>
                          <m:ctrlPr>
                            <a:rPr kumimoji="1" lang="en-US" altLang="ja-JP" sz="3600" b="0" i="1" smtClean="0">
                              <a:latin typeface="Cambria Math" panose="02040503050406030204" pitchFamily="18" charset="0"/>
                            </a:rPr>
                          </m:ctrlPr>
                        </m:funcPr>
                        <m:fName>
                          <m:r>
                            <m:rPr>
                              <m:sty m:val="p"/>
                            </m:rPr>
                            <a:rPr kumimoji="1" lang="en-US" altLang="ja-JP" sz="3600" b="0" i="0" smtClean="0">
                              <a:latin typeface="Cambria Math" panose="02040503050406030204" pitchFamily="18" charset="0"/>
                            </a:rPr>
                            <m:t>cos</m:t>
                          </m:r>
                        </m:fName>
                        <m:e>
                          <m:d>
                            <m:dPr>
                              <m:ctrlPr>
                                <a:rPr kumimoji="1" lang="en-US" altLang="ja-JP" sz="3600" b="0" i="1" smtClean="0">
                                  <a:latin typeface="Cambria Math" panose="02040503050406030204" pitchFamily="18" charset="0"/>
                                </a:rPr>
                              </m:ctrlPr>
                            </m:dPr>
                            <m:e>
                              <m:f>
                                <m:fPr>
                                  <m:type m:val="lin"/>
                                  <m:ctrlPr>
                                    <a:rPr kumimoji="1" lang="en-US" altLang="ja-JP" sz="3600" b="0" i="1" smtClean="0">
                                      <a:latin typeface="Cambria Math" panose="02040503050406030204" pitchFamily="18" charset="0"/>
                                    </a:rPr>
                                  </m:ctrlPr>
                                </m:fPr>
                                <m:num>
                                  <m:r>
                                    <a:rPr kumimoji="1" lang="ja-JP" altLang="en-US" sz="3600" b="0" i="1" smtClean="0">
                                      <a:latin typeface="Cambria Math" panose="02040503050406030204" pitchFamily="18" charset="0"/>
                                    </a:rPr>
                                    <m:t>𝜋</m:t>
                                  </m:r>
                                </m:num>
                                <m:den>
                                  <m:r>
                                    <a:rPr kumimoji="1" lang="en-US" altLang="ja-JP" sz="3600" b="0" i="1" smtClean="0">
                                      <a:latin typeface="Cambria Math" panose="02040503050406030204" pitchFamily="18" charset="0"/>
                                    </a:rPr>
                                    <m:t>2</m:t>
                                  </m:r>
                                </m:den>
                              </m:f>
                              <m:r>
                                <a:rPr kumimoji="1" lang="en-US" altLang="ja-JP" sz="3600" b="0" i="1" smtClean="0">
                                  <a:latin typeface="Cambria Math" panose="02040503050406030204" pitchFamily="18" charset="0"/>
                                </a:rPr>
                                <m:t>−</m:t>
                              </m:r>
                              <m:acc>
                                <m:accPr>
                                  <m:chr m:val="̂"/>
                                  <m:ctrlPr>
                                    <a:rPr kumimoji="1" lang="en-US" altLang="ja-JP" sz="3600" b="0" i="1" smtClean="0">
                                      <a:latin typeface="Cambria Math" panose="02040503050406030204" pitchFamily="18" charset="0"/>
                                    </a:rPr>
                                  </m:ctrlPr>
                                </m:accPr>
                                <m:e>
                                  <m:r>
                                    <a:rPr kumimoji="1" lang="ja-JP" altLang="en-US" sz="3600" b="0" i="1" smtClean="0">
                                      <a:latin typeface="Cambria Math" panose="02040503050406030204" pitchFamily="18" charset="0"/>
                                    </a:rPr>
                                    <m:t>𝜗</m:t>
                                  </m:r>
                                </m:e>
                              </m:acc>
                            </m:e>
                          </m:d>
                        </m:e>
                      </m:func>
                      <m:r>
                        <a:rPr kumimoji="1" lang="en-US" altLang="ja-JP" sz="3600" b="0" i="1" smtClean="0">
                          <a:latin typeface="Cambria Math" panose="02040503050406030204" pitchFamily="18" charset="0"/>
                        </a:rPr>
                        <m:t>=</m:t>
                      </m:r>
                      <m:func>
                        <m:funcPr>
                          <m:ctrlPr>
                            <a:rPr kumimoji="1" lang="en-US" altLang="ja-JP" sz="3600" b="0" i="1" smtClean="0">
                              <a:latin typeface="Cambria Math" panose="02040503050406030204" pitchFamily="18" charset="0"/>
                            </a:rPr>
                          </m:ctrlPr>
                        </m:funcPr>
                        <m:fName>
                          <m:r>
                            <m:rPr>
                              <m:sty m:val="p"/>
                            </m:rPr>
                            <a:rPr kumimoji="1" lang="en-US" altLang="ja-JP" sz="3600" b="0" i="0" smtClean="0">
                              <a:latin typeface="Cambria Math" panose="02040503050406030204" pitchFamily="18" charset="0"/>
                            </a:rPr>
                            <m:t>sin</m:t>
                          </m:r>
                        </m:fName>
                        <m:e>
                          <m:acc>
                            <m:accPr>
                              <m:chr m:val="̂"/>
                              <m:ctrlPr>
                                <a:rPr kumimoji="1" lang="en-US" altLang="ja-JP" sz="3600" b="0" i="1" smtClean="0">
                                  <a:latin typeface="Cambria Math" panose="02040503050406030204" pitchFamily="18" charset="0"/>
                                </a:rPr>
                              </m:ctrlPr>
                            </m:accPr>
                            <m:e>
                              <m:r>
                                <a:rPr kumimoji="1" lang="ja-JP" altLang="en-US" sz="3600" b="0" i="1" smtClean="0">
                                  <a:latin typeface="Cambria Math" panose="02040503050406030204" pitchFamily="18" charset="0"/>
                                </a:rPr>
                                <m:t>𝜗</m:t>
                              </m:r>
                            </m:e>
                          </m:acc>
                        </m:e>
                      </m:func>
                    </m:oMath>
                  </a14:m>
                  <a:r>
                    <a:rPr lang="en-US" altLang="ja-JP" sz="3600" dirty="0"/>
                    <a:t> </a:t>
                  </a:r>
                  <a:r>
                    <a:rPr lang="ja-JP" altLang="en-US" sz="3600" dirty="0"/>
                    <a:t>より</a:t>
                  </a:r>
                  <a:br>
                    <a:rPr lang="en-US" altLang="ja-JP" sz="3600" dirty="0"/>
                  </a:br>
                  <a14:m>
                    <m:oMath xmlns:m="http://schemas.openxmlformats.org/officeDocument/2006/math">
                      <m:r>
                        <a:rPr lang="ja-JP" altLang="en-US" sz="3600" i="1" smtClean="0">
                          <a:latin typeface="Cambria Math" panose="02040503050406030204" pitchFamily="18" charset="0"/>
                        </a:rPr>
                        <m:t>𝛿</m:t>
                      </m:r>
                      <m:r>
                        <a:rPr lang="en-US" altLang="ja-JP" sz="3600" b="1" i="1" smtClean="0">
                          <a:latin typeface="Cambria Math" panose="02040503050406030204" pitchFamily="18" charset="0"/>
                        </a:rPr>
                        <m:t>𝑪</m:t>
                      </m:r>
                      <m:r>
                        <a:rPr lang="en-US" altLang="ja-JP" sz="3600" b="0" i="1" smtClean="0">
                          <a:latin typeface="Cambria Math" panose="02040503050406030204" pitchFamily="18" charset="0"/>
                        </a:rPr>
                        <m:t>=</m:t>
                      </m:r>
                      <m:d>
                        <m:dPr>
                          <m:begChr m:val="|"/>
                          <m:endChr m:val="|"/>
                          <m:ctrlPr>
                            <a:rPr lang="en-US" altLang="ja-JP" sz="3600" b="0" i="1" smtClean="0">
                              <a:latin typeface="Cambria Math" panose="02040503050406030204" pitchFamily="18" charset="0"/>
                            </a:rPr>
                          </m:ctrlPr>
                        </m:dPr>
                        <m:e>
                          <m:r>
                            <a:rPr lang="en-US" altLang="ja-JP" sz="3600" b="1" i="1" smtClean="0">
                              <a:latin typeface="Cambria Math" panose="02040503050406030204" pitchFamily="18" charset="0"/>
                            </a:rPr>
                            <m:t>𝑪</m:t>
                          </m:r>
                        </m:e>
                      </m:d>
                      <m:func>
                        <m:funcPr>
                          <m:ctrlPr>
                            <a:rPr lang="en-US" altLang="ja-JP" sz="3600" b="0" i="1" smtClean="0">
                              <a:latin typeface="Cambria Math" panose="02040503050406030204" pitchFamily="18" charset="0"/>
                            </a:rPr>
                          </m:ctrlPr>
                        </m:funcPr>
                        <m:fName>
                          <m:r>
                            <m:rPr>
                              <m:sty m:val="p"/>
                            </m:rPr>
                            <a:rPr lang="en-US" altLang="ja-JP" sz="3600" b="0" i="0" smtClean="0">
                              <a:latin typeface="Cambria Math" panose="02040503050406030204" pitchFamily="18" charset="0"/>
                            </a:rPr>
                            <m:t>sin</m:t>
                          </m:r>
                        </m:fName>
                        <m:e>
                          <m:acc>
                            <m:accPr>
                              <m:chr m:val="̂"/>
                              <m:ctrlPr>
                                <a:rPr lang="en-US" altLang="ja-JP" sz="3600" b="0" i="1" smtClean="0">
                                  <a:latin typeface="Cambria Math" panose="02040503050406030204" pitchFamily="18" charset="0"/>
                                </a:rPr>
                              </m:ctrlPr>
                            </m:accPr>
                            <m:e>
                              <m:r>
                                <a:rPr lang="ja-JP" altLang="en-US" sz="3600" b="0" i="1" smtClean="0">
                                  <a:latin typeface="Cambria Math" panose="02040503050406030204" pitchFamily="18" charset="0"/>
                                </a:rPr>
                                <m:t>𝜗</m:t>
                              </m:r>
                            </m:e>
                          </m:acc>
                        </m:e>
                      </m:func>
                      <m:d>
                        <m:dPr>
                          <m:begChr m:val="|"/>
                          <m:endChr m:val="|"/>
                          <m:ctrlPr>
                            <a:rPr lang="en-US" altLang="ja-JP" sz="3600" b="0" i="1" smtClean="0">
                              <a:latin typeface="Cambria Math" panose="02040503050406030204" pitchFamily="18" charset="0"/>
                              <a:ea typeface="Cambria Math" panose="02040503050406030204" pitchFamily="18" charset="0"/>
                            </a:rPr>
                          </m:ctrlPr>
                        </m:dPr>
                        <m:e>
                          <m:r>
                            <a:rPr lang="ja-JP" altLang="en-US" sz="3600" b="1" i="1" smtClean="0">
                              <a:latin typeface="Cambria Math" panose="02040503050406030204" pitchFamily="18" charset="0"/>
                              <a:ea typeface="Cambria Math" panose="02040503050406030204" pitchFamily="18" charset="0"/>
                            </a:rPr>
                            <m:t>𝛀</m:t>
                          </m:r>
                        </m:e>
                      </m:d>
                      <m:r>
                        <a:rPr lang="ja-JP" altLang="en-US" sz="3600" b="0" i="1" smtClean="0">
                          <a:latin typeface="Cambria Math" panose="02040503050406030204" pitchFamily="18" charset="0"/>
                          <a:ea typeface="Cambria Math" panose="02040503050406030204" pitchFamily="18" charset="0"/>
                        </a:rPr>
                        <m:t>𝛿</m:t>
                      </m:r>
                      <m:r>
                        <a:rPr lang="en-US" altLang="ja-JP" sz="3600" b="0" i="1" smtClean="0">
                          <a:latin typeface="Cambria Math" panose="02040503050406030204" pitchFamily="18" charset="0"/>
                          <a:ea typeface="Cambria Math" panose="02040503050406030204" pitchFamily="18" charset="0"/>
                        </a:rPr>
                        <m:t>𝑡</m:t>
                      </m:r>
                      <m:r>
                        <a:rPr lang="en-US" altLang="ja-JP" sz="3600" b="1" i="1" smtClean="0">
                          <a:latin typeface="Cambria Math" panose="02040503050406030204" pitchFamily="18" charset="0"/>
                          <a:ea typeface="Cambria Math" panose="02040503050406030204" pitchFamily="18" charset="0"/>
                        </a:rPr>
                        <m:t> </m:t>
                      </m:r>
                      <m:r>
                        <a:rPr lang="en-US" altLang="ja-JP" sz="3600" b="1" i="1" smtClean="0">
                          <a:latin typeface="Cambria Math" panose="02040503050406030204" pitchFamily="18" charset="0"/>
                          <a:ea typeface="Cambria Math" panose="02040503050406030204" pitchFamily="18" charset="0"/>
                        </a:rPr>
                        <m:t>𝒎</m:t>
                      </m:r>
                    </m:oMath>
                  </a14:m>
                  <a:br>
                    <a:rPr lang="en-US" altLang="ja-JP" sz="3600" b="1" dirty="0">
                      <a:ea typeface="Cambria Math" panose="02040503050406030204" pitchFamily="18" charset="0"/>
                    </a:rPr>
                  </a:br>
                  <a14:m>
                    <m:oMath xmlns:m="http://schemas.openxmlformats.org/officeDocument/2006/math">
                      <m:acc>
                        <m:accPr>
                          <m:chr m:val="̂"/>
                          <m:ctrlPr>
                            <a:rPr lang="en-US" altLang="ja-JP" sz="3600" b="1" i="1" smtClean="0">
                              <a:latin typeface="Cambria Math" panose="02040503050406030204" pitchFamily="18" charset="0"/>
                              <a:ea typeface="Cambria Math" panose="02040503050406030204" pitchFamily="18" charset="0"/>
                            </a:rPr>
                          </m:ctrlPr>
                        </m:accPr>
                        <m:e>
                          <m:r>
                            <a:rPr lang="en-US" altLang="ja-JP" sz="3600" b="0" i="1" smtClean="0">
                              <a:latin typeface="Cambria Math" panose="02040503050406030204" pitchFamily="18" charset="0"/>
                              <a:ea typeface="Cambria Math" panose="02040503050406030204" pitchFamily="18" charset="0"/>
                            </a:rPr>
                            <m:t>𝜗</m:t>
                          </m:r>
                        </m:e>
                      </m:acc>
                    </m:oMath>
                  </a14:m>
                  <a:r>
                    <a:rPr lang="en-US" altLang="ja-JP" sz="3600" b="1" dirty="0">
                      <a:ea typeface="Cambria Math" panose="02040503050406030204" pitchFamily="18" charset="0"/>
                    </a:rPr>
                    <a:t> </a:t>
                  </a:r>
                  <a:r>
                    <a:rPr lang="ja-JP" altLang="en-US" sz="3600" dirty="0">
                      <a:latin typeface="+mn-ea"/>
                    </a:rPr>
                    <a:t>は </a:t>
                  </a:r>
                  <a14:m>
                    <m:oMath xmlns:m="http://schemas.openxmlformats.org/officeDocument/2006/math">
                      <m:r>
                        <a:rPr lang="en-US" altLang="ja-JP" sz="3600" b="0" i="0" smtClean="0">
                          <a:latin typeface="Cambria Math" panose="02040503050406030204" pitchFamily="18" charset="0"/>
                        </a:rPr>
                        <m:t>𝛀</m:t>
                      </m:r>
                    </m:oMath>
                  </a14:m>
                  <a:r>
                    <a:rPr lang="ja-JP" altLang="en-US" sz="3600" dirty="0">
                      <a:latin typeface="+mn-ea"/>
                    </a:rPr>
                    <a:t>と</a:t>
                  </a:r>
                  <a14:m>
                    <m:oMath xmlns:m="http://schemas.openxmlformats.org/officeDocument/2006/math">
                      <m:r>
                        <a:rPr lang="en-US" altLang="ja-JP" sz="3600" b="0" i="0" smtClean="0">
                          <a:latin typeface="Cambria Math" panose="02040503050406030204" pitchFamily="18" charset="0"/>
                        </a:rPr>
                        <m:t>𝑪</m:t>
                      </m:r>
                    </m:oMath>
                  </a14:m>
                  <a:r>
                    <a:rPr lang="en-US" altLang="ja-JP" sz="3600" b="1" dirty="0">
                      <a:ea typeface="Cambria Math" panose="02040503050406030204" pitchFamily="18" charset="0"/>
                    </a:rPr>
                    <a:t> </a:t>
                  </a:r>
                  <a:r>
                    <a:rPr lang="ja-JP" altLang="en-US" sz="3600" dirty="0"/>
                    <a:t>のなす角であるためベクトルの外積を用いると</a:t>
                  </a:r>
                  <a:br>
                    <a:rPr lang="en-US" altLang="ja-JP" sz="3600" b="1" i="1" dirty="0">
                      <a:latin typeface="Cambria Math" panose="02040503050406030204" pitchFamily="18" charset="0"/>
                      <a:ea typeface="Cambria Math" panose="02040503050406030204" pitchFamily="18" charset="0"/>
                    </a:rPr>
                  </a:br>
                  <a14:m>
                    <m:oMath xmlns:m="http://schemas.openxmlformats.org/officeDocument/2006/math">
                      <m:r>
                        <a:rPr lang="en-US" altLang="ja-JP" sz="3600" b="0" i="1" dirty="0" smtClean="0">
                          <a:latin typeface="Cambria Math" panose="02040503050406030204" pitchFamily="18" charset="0"/>
                          <a:ea typeface="Cambria Math" panose="02040503050406030204" pitchFamily="18" charset="0"/>
                        </a:rPr>
                        <m:t>𝛿</m:t>
                      </m:r>
                      <m:r>
                        <a:rPr lang="en-US" altLang="ja-JP" sz="3600" b="1" i="1" dirty="0" smtClean="0">
                          <a:latin typeface="Cambria Math" panose="02040503050406030204" pitchFamily="18" charset="0"/>
                          <a:ea typeface="Cambria Math" panose="02040503050406030204" pitchFamily="18" charset="0"/>
                        </a:rPr>
                        <m:t>𝑪</m:t>
                      </m:r>
                      <m:r>
                        <a:rPr lang="en-US" altLang="ja-JP" sz="3600" b="1" i="1" smtClean="0">
                          <a:latin typeface="Cambria Math" panose="02040503050406030204" pitchFamily="18" charset="0"/>
                          <a:ea typeface="Cambria Math" panose="02040503050406030204" pitchFamily="18" charset="0"/>
                        </a:rPr>
                        <m:t>=</m:t>
                      </m:r>
                      <m:r>
                        <a:rPr lang="ja-JP" altLang="en-US" sz="3600" b="1" i="1">
                          <a:latin typeface="Cambria Math" panose="02040503050406030204" pitchFamily="18" charset="0"/>
                          <a:ea typeface="Cambria Math" panose="02040503050406030204" pitchFamily="18" charset="0"/>
                        </a:rPr>
                        <m:t>𝛀</m:t>
                      </m:r>
                      <m:r>
                        <a:rPr lang="en-US" altLang="ja-JP" sz="3600" b="1" i="1" smtClean="0">
                          <a:latin typeface="Cambria Math" panose="02040503050406030204" pitchFamily="18" charset="0"/>
                          <a:ea typeface="Cambria Math" panose="02040503050406030204" pitchFamily="18" charset="0"/>
                        </a:rPr>
                        <m:t>×</m:t>
                      </m:r>
                      <m:r>
                        <a:rPr lang="en-US" altLang="ja-JP" sz="3600" b="1" i="1">
                          <a:latin typeface="Cambria Math" panose="02040503050406030204" pitchFamily="18" charset="0"/>
                          <a:ea typeface="Cambria Math" panose="02040503050406030204" pitchFamily="18" charset="0"/>
                        </a:rPr>
                        <m:t>𝑪</m:t>
                      </m:r>
                      <m:r>
                        <a:rPr lang="en-US" altLang="ja-JP" sz="3600" b="0" i="1" smtClean="0">
                          <a:latin typeface="Cambria Math" panose="02040503050406030204" pitchFamily="18" charset="0"/>
                          <a:ea typeface="Cambria Math" panose="02040503050406030204" pitchFamily="18" charset="0"/>
                        </a:rPr>
                        <m:t> </m:t>
                      </m:r>
                      <m:r>
                        <a:rPr lang="ja-JP" altLang="en-US" sz="3600" i="1" smtClean="0">
                          <a:latin typeface="Cambria Math" panose="02040503050406030204" pitchFamily="18" charset="0"/>
                          <a:ea typeface="Cambria Math" panose="02040503050406030204" pitchFamily="18" charset="0"/>
                        </a:rPr>
                        <m:t>𝛿</m:t>
                      </m:r>
                      <m:r>
                        <a:rPr lang="en-US" altLang="ja-JP" sz="3600" b="0" i="1" smtClean="0">
                          <a:latin typeface="Cambria Math" panose="02040503050406030204" pitchFamily="18" charset="0"/>
                          <a:ea typeface="Cambria Math" panose="02040503050406030204" pitchFamily="18" charset="0"/>
                        </a:rPr>
                        <m:t>𝑡</m:t>
                      </m:r>
                    </m:oMath>
                  </a14:m>
                  <a:endParaRPr lang="en-US" altLang="ja-JP" sz="3600" dirty="0"/>
                </a:p>
                <a:p>
                  <a:pPr marL="571500" indent="-571500">
                    <a:buFont typeface="Arial" panose="020B0604020202020204" pitchFamily="34" charset="0"/>
                    <a:buChar char="•"/>
                  </a:pPr>
                  <a:r>
                    <a:rPr kumimoji="1" lang="ja-JP" altLang="en-US" sz="3600" dirty="0"/>
                    <a:t>両辺を </a:t>
                  </a:r>
                  <a14:m>
                    <m:oMath xmlns:m="http://schemas.openxmlformats.org/officeDocument/2006/math">
                      <m:r>
                        <a:rPr kumimoji="1" lang="ja-JP" altLang="en-US" sz="3600" i="1" smtClean="0">
                          <a:latin typeface="Cambria Math" panose="02040503050406030204" pitchFamily="18" charset="0"/>
                        </a:rPr>
                        <m:t>𝛿</m:t>
                      </m:r>
                      <m:r>
                        <a:rPr kumimoji="1" lang="en-US" altLang="ja-JP" sz="3600" b="0" i="1" smtClean="0">
                          <a:latin typeface="Cambria Math" panose="02040503050406030204" pitchFamily="18" charset="0"/>
                        </a:rPr>
                        <m:t>𝑡</m:t>
                      </m:r>
                    </m:oMath>
                  </a14:m>
                  <a:r>
                    <a:rPr kumimoji="1" lang="ja-JP" altLang="en-US" sz="3600" dirty="0"/>
                    <a:t> で割り</a:t>
                  </a:r>
                  <a14:m>
                    <m:oMath xmlns:m="http://schemas.openxmlformats.org/officeDocument/2006/math">
                      <m:r>
                        <a:rPr kumimoji="1" lang="ja-JP" altLang="en-US" sz="3600" i="1" smtClean="0">
                          <a:latin typeface="Cambria Math" panose="02040503050406030204" pitchFamily="18" charset="0"/>
                        </a:rPr>
                        <m:t>𝛿</m:t>
                      </m:r>
                      <m:r>
                        <a:rPr kumimoji="1" lang="en-US" altLang="ja-JP" sz="3600" b="0" i="1" smtClean="0">
                          <a:latin typeface="Cambria Math" panose="02040503050406030204" pitchFamily="18" charset="0"/>
                        </a:rPr>
                        <m:t>𝑡</m:t>
                      </m:r>
                      <m:r>
                        <a:rPr kumimoji="1" lang="en-US" altLang="ja-JP" sz="3600" b="0" i="1" smtClean="0">
                          <a:latin typeface="Cambria Math" panose="02040503050406030204" pitchFamily="18" charset="0"/>
                          <a:ea typeface="Cambria Math" panose="02040503050406030204" pitchFamily="18" charset="0"/>
                        </a:rPr>
                        <m:t>→0</m:t>
                      </m:r>
                    </m:oMath>
                  </a14:m>
                  <a:r>
                    <a:rPr kumimoji="1" lang="en-US" altLang="ja-JP" sz="3600" dirty="0"/>
                    <a:t> </a:t>
                  </a:r>
                  <a:r>
                    <a:rPr kumimoji="1" lang="ja-JP" altLang="en-US" sz="3600" dirty="0"/>
                    <a:t>の極限操作を行うと</a:t>
                  </a:r>
                  <a:br>
                    <a:rPr kumimoji="1" lang="en-US" altLang="ja-JP" sz="3600" dirty="0"/>
                  </a:br>
                  <a14:m>
                    <m:oMath xmlns:m="http://schemas.openxmlformats.org/officeDocument/2006/math">
                      <m:f>
                        <m:fPr>
                          <m:ctrlPr>
                            <a:rPr kumimoji="1" lang="en-US" altLang="ja-JP" sz="3600" i="1" smtClean="0">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r>
                            <a:rPr kumimoji="1" lang="en-US" altLang="ja-JP" sz="3600" b="1" i="1" smtClean="0">
                              <a:latin typeface="Cambria Math" panose="02040503050406030204" pitchFamily="18" charset="0"/>
                            </a:rPr>
                            <m:t>𝑪</m:t>
                          </m:r>
                        </m:num>
                        <m:den>
                          <m:r>
                            <m:rPr>
                              <m:nor/>
                            </m:rPr>
                            <a:rPr lang="en-US" altLang="ja-JP" sz="3600" dirty="0">
                              <a:latin typeface="Times New Roman" panose="02020603050405020304" pitchFamily="18" charset="0"/>
                              <a:cs typeface="Times New Roman" panose="02020603050405020304" pitchFamily="18" charset="0"/>
                            </a:rPr>
                            <m:t>d</m:t>
                          </m:r>
                          <m:r>
                            <a:rPr kumimoji="1" lang="en-US" altLang="ja-JP" sz="3600" b="0" i="1" smtClean="0">
                              <a:latin typeface="Cambria Math" panose="02040503050406030204" pitchFamily="18" charset="0"/>
                            </a:rPr>
                            <m:t>𝑡</m:t>
                          </m:r>
                        </m:den>
                      </m:f>
                      <m:r>
                        <a:rPr kumimoji="1" lang="en-US" altLang="ja-JP" sz="3600" b="0" i="1" smtClean="0">
                          <a:latin typeface="Cambria Math" panose="02040503050406030204" pitchFamily="18" charset="0"/>
                        </a:rPr>
                        <m:t>=</m:t>
                      </m:r>
                      <m:r>
                        <a:rPr kumimoji="1" lang="ja-JP" altLang="en-US" sz="3600" b="1" i="1" smtClean="0">
                          <a:latin typeface="Cambria Math" panose="02040503050406030204" pitchFamily="18" charset="0"/>
                        </a:rPr>
                        <m:t>𝛀</m:t>
                      </m:r>
                      <m:r>
                        <a:rPr kumimoji="1" lang="en-US" altLang="ja-JP" sz="3600" b="1" i="1" smtClean="0">
                          <a:latin typeface="Cambria Math" panose="02040503050406030204" pitchFamily="18" charset="0"/>
                          <a:ea typeface="Cambria Math" panose="02040503050406030204" pitchFamily="18" charset="0"/>
                        </a:rPr>
                        <m:t>×</m:t>
                      </m:r>
                      <m:r>
                        <a:rPr kumimoji="1" lang="en-US" altLang="ja-JP" sz="3600" b="1" i="1" smtClean="0">
                          <a:latin typeface="Cambria Math" panose="02040503050406030204" pitchFamily="18" charset="0"/>
                          <a:ea typeface="Cambria Math" panose="02040503050406030204" pitchFamily="18" charset="0"/>
                        </a:rPr>
                        <m:t>𝑪</m:t>
                      </m:r>
                    </m:oMath>
                  </a14:m>
                  <a:endParaRPr kumimoji="1" lang="en-US" altLang="ja-JP" sz="3600" dirty="0"/>
                </a:p>
                <a:p>
                  <a:pPr marL="571500" indent="-571500">
                    <a:buFont typeface="Arial" panose="020B0604020202020204" pitchFamily="34" charset="0"/>
                    <a:buChar char="•"/>
                  </a:pPr>
                  <a:r>
                    <a:rPr lang="ja-JP" altLang="en-US" sz="3600" dirty="0"/>
                    <a:t>これは回転に伴うベクトル </a:t>
                  </a:r>
                  <a14:m>
                    <m:oMath xmlns:m="http://schemas.openxmlformats.org/officeDocument/2006/math">
                      <m:r>
                        <a:rPr lang="en-US" altLang="ja-JP" sz="3600" b="0" i="1" smtClean="0">
                          <a:latin typeface="Cambria Math" panose="02040503050406030204" pitchFamily="18" charset="0"/>
                        </a:rPr>
                        <m:t>𝑪</m:t>
                      </m:r>
                    </m:oMath>
                  </a14:m>
                  <a:r>
                    <a:rPr lang="en-US" altLang="ja-JP" sz="3600" dirty="0"/>
                    <a:t> </a:t>
                  </a:r>
                  <a:r>
                    <a:rPr lang="ja-JP" altLang="en-US" sz="3600" dirty="0"/>
                    <a:t>の変化率を表す</a:t>
                  </a:r>
                  <a:endParaRPr lang="en-US" altLang="ja-JP" sz="3600" dirty="0"/>
                </a:p>
              </p:txBody>
            </p:sp>
          </mc:Choice>
          <mc:Fallback>
            <p:sp>
              <p:nvSpPr>
                <p:cNvPr id="33" name="テキスト ボックス 32">
                  <a:extLst>
                    <a:ext uri="{FF2B5EF4-FFF2-40B4-BE49-F238E27FC236}">
                      <a16:creationId xmlns:a16="http://schemas.microsoft.com/office/drawing/2014/main" id="{9744257F-B990-ACB8-C38D-7C7FA2676585}"/>
                    </a:ext>
                  </a:extLst>
                </p:cNvPr>
                <p:cNvSpPr txBox="1">
                  <a:spLocks noRot="1" noChangeAspect="1" noMove="1" noResize="1" noEditPoints="1" noAdjustHandles="1" noChangeArrowheads="1" noChangeShapeType="1" noTextEdit="1"/>
                </p:cNvSpPr>
                <p:nvPr/>
              </p:nvSpPr>
              <p:spPr>
                <a:xfrm>
                  <a:off x="482068" y="24850357"/>
                  <a:ext cx="14028892" cy="13410059"/>
                </a:xfrm>
                <a:prstGeom prst="rect">
                  <a:avLst/>
                </a:prstGeom>
                <a:blipFill>
                  <a:blip r:embed="rId5"/>
                  <a:stretch>
                    <a:fillRect l="-2346" t="-1074" r="-1129"/>
                  </a:stretch>
                </a:blipFill>
              </p:spPr>
              <p:txBody>
                <a:bodyPr/>
                <a:lstStyle/>
                <a:p>
                  <a:r>
                    <a:rPr lang="ja-JP" altLang="en-US">
                      <a:noFill/>
                    </a:rPr>
                    <a:t> </a:t>
                  </a:r>
                </a:p>
              </p:txBody>
            </p:sp>
          </mc:Fallback>
        </mc:AlternateContent>
        <p:grpSp>
          <p:nvGrpSpPr>
            <p:cNvPr id="19" name="グループ化 18">
              <a:extLst>
                <a:ext uri="{FF2B5EF4-FFF2-40B4-BE49-F238E27FC236}">
                  <a16:creationId xmlns:a16="http://schemas.microsoft.com/office/drawing/2014/main" id="{FDECB002-FC38-5EC1-92AD-2D2E254F1E17}"/>
                </a:ext>
              </a:extLst>
            </p:cNvPr>
            <p:cNvGrpSpPr/>
            <p:nvPr/>
          </p:nvGrpSpPr>
          <p:grpSpPr>
            <a:xfrm>
              <a:off x="1605426" y="24564041"/>
              <a:ext cx="13159514" cy="7065706"/>
              <a:chOff x="1605426" y="24564041"/>
              <a:chExt cx="13159514" cy="7065706"/>
            </a:xfrm>
          </p:grpSpPr>
          <p:pic>
            <p:nvPicPr>
              <p:cNvPr id="34" name="図 33">
                <a:extLst>
                  <a:ext uri="{FF2B5EF4-FFF2-40B4-BE49-F238E27FC236}">
                    <a16:creationId xmlns:a16="http://schemas.microsoft.com/office/drawing/2014/main" id="{88680109-C2C2-DDE1-4A59-02711EEF599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04" r="1204"/>
              <a:stretch/>
            </p:blipFill>
            <p:spPr>
              <a:xfrm>
                <a:off x="1605426" y="24564041"/>
                <a:ext cx="10407247" cy="7065706"/>
              </a:xfrm>
              <a:prstGeom prst="rect">
                <a:avLst/>
              </a:prstGeom>
            </p:spPr>
          </p:pic>
          <p:grpSp>
            <p:nvGrpSpPr>
              <p:cNvPr id="18" name="グループ化 17">
                <a:extLst>
                  <a:ext uri="{FF2B5EF4-FFF2-40B4-BE49-F238E27FC236}">
                    <a16:creationId xmlns:a16="http://schemas.microsoft.com/office/drawing/2014/main" id="{03A61F71-FDEA-05EC-C1E2-36DBFA43066D}"/>
                  </a:ext>
                </a:extLst>
              </p:cNvPr>
              <p:cNvGrpSpPr>
                <a:grpSpLocks/>
              </p:cNvGrpSpPr>
              <p:nvPr/>
            </p:nvGrpSpPr>
            <p:grpSpPr>
              <a:xfrm>
                <a:off x="9931347" y="25846794"/>
                <a:ext cx="4833593" cy="2782939"/>
                <a:chOff x="9068372" y="25550808"/>
                <a:chExt cx="4833593" cy="2782939"/>
              </a:xfrm>
            </p:grpSpPr>
            <p:sp>
              <p:nvSpPr>
                <p:cNvPr id="15" name="四角形: 角を丸くする 14">
                  <a:extLst>
                    <a:ext uri="{FF2B5EF4-FFF2-40B4-BE49-F238E27FC236}">
                      <a16:creationId xmlns:a16="http://schemas.microsoft.com/office/drawing/2014/main" id="{28523DA8-6076-96E6-7022-B6CF30B57F17}"/>
                    </a:ext>
                  </a:extLst>
                </p:cNvPr>
                <p:cNvSpPr>
                  <a:spLocks/>
                </p:cNvSpPr>
                <p:nvPr/>
              </p:nvSpPr>
              <p:spPr>
                <a:xfrm>
                  <a:off x="9068372" y="25550808"/>
                  <a:ext cx="4833593" cy="2628539"/>
                </a:xfrm>
                <a:prstGeom prst="roundRect">
                  <a:avLst/>
                </a:prstGeom>
                <a:noFill/>
                <a:ln w="57150">
                  <a:solidFill>
                    <a:srgbClr val="8B5D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D0051037-07F6-1855-220D-9D94B1DD1F3E}"/>
                        </a:ext>
                      </a:extLst>
                    </p:cNvPr>
                    <p:cNvSpPr txBox="1">
                      <a:spLocks/>
                    </p:cNvSpPr>
                    <p:nvPr/>
                  </p:nvSpPr>
                  <p:spPr>
                    <a:xfrm>
                      <a:off x="9258198" y="25575422"/>
                      <a:ext cx="4550014" cy="2758325"/>
                    </a:xfrm>
                    <a:prstGeom prst="rect">
                      <a:avLst/>
                    </a:prstGeom>
                    <a:noFill/>
                  </p:spPr>
                  <p:txBody>
                    <a:bodyPr wrap="square" rtlCol="0">
                      <a:spAutoFit/>
                    </a:bodyPr>
                    <a:lstStyle/>
                    <a:p>
                      <a:r>
                        <a:rPr kumimoji="1" lang="ja-JP" altLang="en-US" sz="2800" dirty="0"/>
                        <a:t>𝛀  </a:t>
                      </a:r>
                      <a:r>
                        <a:rPr kumimoji="1" lang="en-US" altLang="ja-JP" sz="2800" dirty="0"/>
                        <a:t>: </a:t>
                      </a:r>
                      <a:r>
                        <a:rPr kumimoji="1" lang="ja-JP" altLang="en-US" sz="2800" dirty="0"/>
                        <a:t>角速度ベクトル</a:t>
                      </a:r>
                    </a:p>
                    <a:p>
                      <a:r>
                        <a:rPr kumimoji="1" lang="ja-JP" altLang="en-US" sz="2800" dirty="0"/>
                        <a:t>𝒎 </a:t>
                      </a:r>
                      <a:r>
                        <a:rPr kumimoji="1" lang="en-US" altLang="ja-JP" sz="2800" dirty="0"/>
                        <a:t>: </a:t>
                      </a:r>
                      <a:r>
                        <a:rPr kumimoji="1" lang="ja-JP" altLang="en-US" sz="2800" dirty="0"/>
                        <a:t>𝑪 の回転方向の単位ベクトル</a:t>
                      </a:r>
                      <a:endParaRPr kumimoji="1" lang="en-US" altLang="ja-JP" sz="2800" dirty="0"/>
                    </a:p>
                    <a:p>
                      <a14:m>
                        <m:oMath xmlns:m="http://schemas.openxmlformats.org/officeDocument/2006/math">
                          <m:r>
                            <a:rPr lang="en-US" altLang="ja-JP" sz="2800" i="1">
                              <a:latin typeface="Cambria Math" panose="02040503050406030204" pitchFamily="18" charset="0"/>
                            </a:rPr>
                            <m:t>𝜆</m:t>
                          </m:r>
                        </m:oMath>
                      </a14:m>
                      <a:r>
                        <a:rPr kumimoji="1" lang="en-US" altLang="ja-JP" sz="2800" b="0" dirty="0"/>
                        <a:t> : </a:t>
                      </a:r>
                      <a14:m>
                        <m:oMath xmlns:m="http://schemas.openxmlformats.org/officeDocument/2006/math">
                          <m:r>
                            <a:rPr kumimoji="1" lang="en-US" altLang="ja-JP" sz="2800" b="0" i="1" smtClean="0">
                              <a:latin typeface="Cambria Math" panose="02040503050406030204" pitchFamily="18" charset="0"/>
                            </a:rPr>
                            <m:t>𝑥</m:t>
                          </m:r>
                        </m:oMath>
                      </a14:m>
                      <a:r>
                        <a:rPr kumimoji="1" lang="ja-JP" altLang="en-US" sz="2800" dirty="0"/>
                        <a:t> 軸と</a:t>
                      </a:r>
                      <a:r>
                        <a:rPr kumimoji="1" lang="en-US" altLang="ja-JP" sz="2800" dirty="0"/>
                        <a:t>, </a:t>
                      </a:r>
                      <a:r>
                        <a:rPr kumimoji="1" lang="ja-JP" altLang="en-US" sz="2800" dirty="0"/>
                        <a:t>ベクトル </a:t>
                      </a:r>
                      <a14:m>
                        <m:oMath xmlns:m="http://schemas.openxmlformats.org/officeDocument/2006/math">
                          <m:r>
                            <a:rPr kumimoji="1" lang="en-US" altLang="ja-JP" sz="2800" b="0" i="1" smtClean="0">
                              <a:latin typeface="Cambria Math" panose="02040503050406030204" pitchFamily="18" charset="0"/>
                            </a:rPr>
                            <m:t>𝑪</m:t>
                          </m:r>
                        </m:oMath>
                      </a14:m>
                      <a:r>
                        <a:rPr kumimoji="1" lang="en-US" altLang="ja-JP" sz="2800" dirty="0"/>
                        <a:t> </a:t>
                      </a:r>
                      <a:r>
                        <a:rPr kumimoji="1" lang="ja-JP" altLang="en-US" sz="2800" dirty="0"/>
                        <a:t>を </a:t>
                      </a:r>
                      <a14:m>
                        <m:oMath xmlns:m="http://schemas.openxmlformats.org/officeDocument/2006/math">
                          <m:r>
                            <a:rPr kumimoji="1" lang="en-US" altLang="ja-JP" sz="2800" b="0" i="1" smtClean="0">
                              <a:latin typeface="Cambria Math" panose="02040503050406030204" pitchFamily="18" charset="0"/>
                            </a:rPr>
                            <m:t>𝑥𝑦</m:t>
                          </m:r>
                        </m:oMath>
                      </a14:m>
                      <a:r>
                        <a:rPr kumimoji="1" lang="en-US" altLang="ja-JP" sz="2800" dirty="0"/>
                        <a:t> </a:t>
                      </a:r>
                      <a:r>
                        <a:rPr kumimoji="1" lang="ja-JP" altLang="en-US" sz="2800" dirty="0"/>
                        <a:t>平面に投影した線の</a:t>
                      </a:r>
                      <a:r>
                        <a:rPr lang="ja-JP" altLang="en-US" sz="2800" dirty="0"/>
                        <a:t>なす角</a:t>
                      </a:r>
                      <a:endParaRPr kumimoji="1" lang="en-US" altLang="ja-JP" sz="2800" dirty="0"/>
                    </a:p>
                    <a:p>
                      <a14:m>
                        <m:oMath xmlns:m="http://schemas.openxmlformats.org/officeDocument/2006/math">
                          <m:r>
                            <a:rPr kumimoji="1" lang="en-US" altLang="ja-JP" sz="2800" i="1">
                              <a:latin typeface="Cambria Math" panose="02040503050406030204" pitchFamily="18" charset="0"/>
                            </a:rPr>
                            <m:t>𝜗</m:t>
                          </m:r>
                        </m:oMath>
                      </a14:m>
                      <a:r>
                        <a:rPr kumimoji="1" lang="en-US" altLang="ja-JP" sz="2800" b="0" dirty="0"/>
                        <a:t> : </a:t>
                      </a:r>
                      <a14:m>
                        <m:oMath xmlns:m="http://schemas.openxmlformats.org/officeDocument/2006/math">
                          <m:r>
                            <a:rPr kumimoji="1" lang="en-US" altLang="ja-JP" sz="2800" b="0" i="1" smtClean="0">
                              <a:latin typeface="Cambria Math" panose="02040503050406030204" pitchFamily="18" charset="0"/>
                            </a:rPr>
                            <m:t>𝑥𝑦</m:t>
                          </m:r>
                        </m:oMath>
                      </a14:m>
                      <a:r>
                        <a:rPr kumimoji="1" lang="ja-JP" altLang="en-US" sz="2800" dirty="0"/>
                        <a:t> 平面と</a:t>
                      </a:r>
                      <a:r>
                        <a:rPr kumimoji="1" lang="en-US" altLang="ja-JP" sz="2800" dirty="0"/>
                        <a:t>, </a:t>
                      </a:r>
                      <a:br>
                        <a:rPr kumimoji="1" lang="en-US" altLang="ja-JP" sz="2800" dirty="0"/>
                      </a:br>
                      <a:r>
                        <a:rPr kumimoji="1" lang="ja-JP" altLang="en-US" sz="2800" dirty="0"/>
                        <a:t>ベクトル </a:t>
                      </a:r>
                      <a14:m>
                        <m:oMath xmlns:m="http://schemas.openxmlformats.org/officeDocument/2006/math">
                          <m:r>
                            <a:rPr kumimoji="1" lang="en-US" altLang="ja-JP" sz="2800" b="0" i="1" smtClean="0">
                              <a:latin typeface="Cambria Math" panose="02040503050406030204" pitchFamily="18" charset="0"/>
                            </a:rPr>
                            <m:t>𝑪</m:t>
                          </m:r>
                        </m:oMath>
                      </a14:m>
                      <a:r>
                        <a:rPr kumimoji="1" lang="en-US" altLang="ja-JP" sz="2800" dirty="0"/>
                        <a:t> </a:t>
                      </a:r>
                      <a:r>
                        <a:rPr kumimoji="1" lang="ja-JP" altLang="en-US" sz="2800" dirty="0"/>
                        <a:t>のなす角</a:t>
                      </a:r>
                      <a:endParaRPr kumimoji="1" lang="en-US" altLang="ja-JP" sz="2800" dirty="0"/>
                    </a:p>
                    <a:p>
                      <a:endParaRPr kumimoji="1" lang="ja-JP" altLang="en-US" dirty="0"/>
                    </a:p>
                  </p:txBody>
                </p:sp>
              </mc:Choice>
              <mc:Fallback>
                <p:sp>
                  <p:nvSpPr>
                    <p:cNvPr id="16" name="テキスト ボックス 15">
                      <a:extLst>
                        <a:ext uri="{FF2B5EF4-FFF2-40B4-BE49-F238E27FC236}">
                          <a16:creationId xmlns:a16="http://schemas.microsoft.com/office/drawing/2014/main" id="{D0051037-07F6-1855-220D-9D94B1DD1F3E}"/>
                        </a:ext>
                      </a:extLst>
                    </p:cNvPr>
                    <p:cNvSpPr txBox="1">
                      <a:spLocks noRot="1" noChangeAspect="1" noMove="1" noResize="1" noEditPoints="1" noAdjustHandles="1" noChangeArrowheads="1" noChangeShapeType="1" noTextEdit="1"/>
                    </p:cNvSpPr>
                    <p:nvPr/>
                  </p:nvSpPr>
                  <p:spPr>
                    <a:xfrm>
                      <a:off x="9258198" y="25575422"/>
                      <a:ext cx="4550014" cy="2758325"/>
                    </a:xfrm>
                    <a:prstGeom prst="rect">
                      <a:avLst/>
                    </a:prstGeom>
                    <a:blipFill>
                      <a:blip r:embed="rId7"/>
                      <a:stretch>
                        <a:fillRect l="-2815" t="-2523"/>
                      </a:stretch>
                    </a:blipFill>
                  </p:spPr>
                  <p:txBody>
                    <a:bodyPr/>
                    <a:lstStyle/>
                    <a:p>
                      <a:r>
                        <a:rPr lang="ja-JP" altLang="en-US">
                          <a:noFill/>
                        </a:rPr>
                        <a:t> </a:t>
                      </a:r>
                    </a:p>
                  </p:txBody>
                </p:sp>
              </mc:Fallback>
            </mc:AlternateContent>
          </p:grpSp>
        </p:grpSp>
      </p:grpSp>
      <mc:AlternateContent xmlns:mc="http://schemas.openxmlformats.org/markup-compatibility/2006">
        <mc:Choice xmlns:a14="http://schemas.microsoft.com/office/drawing/2010/main" Requires="a14">
          <p:sp>
            <p:nvSpPr>
              <p:cNvPr id="35" name="続き">
                <a:extLst>
                  <a:ext uri="{FF2B5EF4-FFF2-40B4-BE49-F238E27FC236}">
                    <a16:creationId xmlns:a16="http://schemas.microsoft.com/office/drawing/2014/main" id="{293AB4D5-5223-37DC-74F0-832430E0F4F6}"/>
                  </a:ext>
                </a:extLst>
              </p:cNvPr>
              <p:cNvSpPr txBox="1"/>
              <p:nvPr/>
            </p:nvSpPr>
            <p:spPr>
              <a:xfrm>
                <a:off x="15520294" y="3630348"/>
                <a:ext cx="14339886" cy="10642593"/>
              </a:xfrm>
              <a:prstGeom prst="rect">
                <a:avLst/>
              </a:prstGeom>
              <a:noFill/>
            </p:spPr>
            <p:txBody>
              <a:bodyPr wrap="square" rtlCol="0">
                <a:spAutoFit/>
              </a:bodyPr>
              <a:lstStyle/>
              <a:p>
                <a:pPr marL="742950" indent="-742950">
                  <a:buFont typeface="+mj-lt"/>
                  <a:buAutoNum type="arabicPeriod" startAt="4"/>
                </a:pPr>
                <a:r>
                  <a:rPr kumimoji="1" lang="en-US" altLang="ja-JP" sz="4400" b="1" dirty="0">
                    <a:solidFill>
                      <a:srgbClr val="2C0296"/>
                    </a:solidFill>
                  </a:rPr>
                  <a:t>(</a:t>
                </a:r>
                <a:r>
                  <a:rPr kumimoji="1" lang="ja-JP" altLang="en-US" sz="4400" b="1" dirty="0">
                    <a:solidFill>
                      <a:srgbClr val="2C0296"/>
                    </a:solidFill>
                  </a:rPr>
                  <a:t>続き</a:t>
                </a:r>
                <a:r>
                  <a:rPr kumimoji="1" lang="en-US" altLang="ja-JP" sz="4400" b="1" dirty="0">
                    <a:solidFill>
                      <a:srgbClr val="2C0296"/>
                    </a:solidFill>
                  </a:rPr>
                  <a:t>)</a:t>
                </a:r>
              </a:p>
              <a:p>
                <a:pPr marL="571500" indent="-571500">
                  <a:buFont typeface="Arial" panose="020B0604020202020204" pitchFamily="34" charset="0"/>
                  <a:buChar char="•"/>
                </a:pPr>
                <a:r>
                  <a:rPr lang="ja-JP" altLang="en-US" sz="3600" dirty="0"/>
                  <a:t>時間変化する</a:t>
                </a:r>
                <a:r>
                  <a:rPr kumimoji="1" lang="ja-JP" altLang="en-US" sz="3600" dirty="0"/>
                  <a:t>任意のベクトル </a:t>
                </a:r>
                <a14:m>
                  <m:oMath xmlns:m="http://schemas.openxmlformats.org/officeDocument/2006/math">
                    <m:r>
                      <a:rPr kumimoji="1" lang="en-US" altLang="ja-JP" sz="3600" b="1" i="1" smtClean="0">
                        <a:latin typeface="Cambria Math" panose="02040503050406030204" pitchFamily="18" charset="0"/>
                      </a:rPr>
                      <m:t>𝑩</m:t>
                    </m:r>
                  </m:oMath>
                </a14:m>
                <a:r>
                  <a:rPr kumimoji="1" lang="ja-JP" altLang="en-US" sz="3600" b="1" dirty="0"/>
                  <a:t> </a:t>
                </a:r>
                <a:r>
                  <a:rPr kumimoji="1" lang="ja-JP" altLang="en-US" sz="3600" dirty="0"/>
                  <a:t>を考える</a:t>
                </a:r>
                <a:endParaRPr kumimoji="1" lang="en-US" altLang="ja-JP" sz="3600" dirty="0"/>
              </a:p>
              <a:p>
                <a:pPr marL="571500" indent="-571500">
                  <a:buFont typeface="Arial" panose="020B0604020202020204" pitchFamily="34" charset="0"/>
                  <a:buChar char="•"/>
                </a:pPr>
                <a:r>
                  <a:rPr lang="ja-JP" altLang="en-US" sz="3600" dirty="0"/>
                  <a:t>慣性系における変化量を </a:t>
                </a:r>
                <a14:m>
                  <m:oMath xmlns:m="http://schemas.openxmlformats.org/officeDocument/2006/math">
                    <m:sSub>
                      <m:sSubPr>
                        <m:ctrlPr>
                          <a:rPr lang="en-US" altLang="ja-JP" sz="3600" i="1" smtClean="0">
                            <a:latin typeface="Cambria Math" panose="02040503050406030204" pitchFamily="18" charset="0"/>
                          </a:rPr>
                        </m:ctrlPr>
                      </m:sSubPr>
                      <m:e>
                        <m:d>
                          <m:dPr>
                            <m:ctrlPr>
                              <a:rPr lang="en-US" altLang="ja-JP" sz="3600" i="1">
                                <a:latin typeface="Cambria Math" panose="02040503050406030204" pitchFamily="18" charset="0"/>
                              </a:rPr>
                            </m:ctrlPr>
                          </m:dPr>
                          <m:e>
                            <m:r>
                              <a:rPr lang="ja-JP" altLang="en-US" sz="3600" i="1">
                                <a:latin typeface="Cambria Math" panose="02040503050406030204" pitchFamily="18" charset="0"/>
                              </a:rPr>
                              <m:t>𝛿</m:t>
                            </m:r>
                            <m:r>
                              <a:rPr lang="en-US" altLang="ja-JP" sz="3600" b="1" i="1">
                                <a:latin typeface="Cambria Math" panose="02040503050406030204" pitchFamily="18" charset="0"/>
                              </a:rPr>
                              <m:t>𝑩</m:t>
                            </m:r>
                          </m:e>
                        </m:d>
                      </m:e>
                      <m:sub>
                        <m:r>
                          <a:rPr lang="en-US" altLang="ja-JP" sz="3600" b="0" i="1" smtClean="0">
                            <a:latin typeface="Cambria Math" panose="02040503050406030204" pitchFamily="18" charset="0"/>
                          </a:rPr>
                          <m:t>𝐼</m:t>
                        </m:r>
                      </m:sub>
                    </m:sSub>
                  </m:oMath>
                </a14:m>
                <a:r>
                  <a:rPr kumimoji="1" lang="ja-JP" altLang="en-US" sz="3600" dirty="0"/>
                  <a:t> </a:t>
                </a:r>
                <a:r>
                  <a:rPr lang="en-US" altLang="ja-JP" sz="3600" dirty="0"/>
                  <a:t>, </a:t>
                </a:r>
                <a:r>
                  <a:rPr lang="ja-JP" altLang="en-US" sz="3600" dirty="0"/>
                  <a:t>回転系における変化量を </a:t>
                </a:r>
                <a14:m>
                  <m:oMath xmlns:m="http://schemas.openxmlformats.org/officeDocument/2006/math">
                    <m:sSub>
                      <m:sSubPr>
                        <m:ctrlPr>
                          <a:rPr lang="en-US" altLang="ja-JP" sz="3600" i="1" smtClean="0">
                            <a:latin typeface="Cambria Math" panose="02040503050406030204" pitchFamily="18" charset="0"/>
                          </a:rPr>
                        </m:ctrlPr>
                      </m:sSubPr>
                      <m:e>
                        <m:d>
                          <m:dPr>
                            <m:ctrlPr>
                              <a:rPr lang="en-US" altLang="ja-JP" sz="3600" i="1">
                                <a:latin typeface="Cambria Math" panose="02040503050406030204" pitchFamily="18" charset="0"/>
                              </a:rPr>
                            </m:ctrlPr>
                          </m:dPr>
                          <m:e>
                            <m:r>
                              <a:rPr lang="ja-JP" altLang="en-US" sz="3600" i="1">
                                <a:latin typeface="Cambria Math" panose="02040503050406030204" pitchFamily="18" charset="0"/>
                              </a:rPr>
                              <m:t>𝛿</m:t>
                            </m:r>
                            <m:r>
                              <a:rPr lang="en-US" altLang="ja-JP" sz="3600" b="1" i="1">
                                <a:latin typeface="Cambria Math" panose="02040503050406030204" pitchFamily="18" charset="0"/>
                              </a:rPr>
                              <m:t>𝑩</m:t>
                            </m:r>
                          </m:e>
                        </m:d>
                      </m:e>
                      <m:sub>
                        <m:r>
                          <a:rPr lang="en-US" altLang="ja-JP" sz="3600" b="0" i="1" smtClean="0">
                            <a:latin typeface="Cambria Math" panose="02040503050406030204" pitchFamily="18" charset="0"/>
                          </a:rPr>
                          <m:t>𝑅</m:t>
                        </m:r>
                      </m:sub>
                    </m:sSub>
                  </m:oMath>
                </a14:m>
                <a:r>
                  <a:rPr kumimoji="1" lang="ja-JP" altLang="en-US" sz="3600" dirty="0"/>
                  <a:t> </a:t>
                </a:r>
                <a:r>
                  <a:rPr lang="ja-JP" altLang="en-US" sz="3600" dirty="0"/>
                  <a:t>とする</a:t>
                </a:r>
                <a:endParaRPr kumimoji="1" lang="en-US" altLang="ja-JP" sz="3600" dirty="0"/>
              </a:p>
              <a:p>
                <a:pPr marL="571500" indent="-571500">
                  <a:buFont typeface="Arial" panose="020B0604020202020204" pitchFamily="34" charset="0"/>
                  <a:buChar char="•"/>
                </a:pPr>
                <a:r>
                  <a:rPr lang="ja-JP" altLang="en-US" sz="3600" dirty="0"/>
                  <a:t>以降 </a:t>
                </a:r>
                <a14:m>
                  <m:oMath xmlns:m="http://schemas.openxmlformats.org/officeDocument/2006/math">
                    <m:r>
                      <a:rPr lang="en-US" altLang="ja-JP" sz="3600" b="0" i="1" smtClean="0">
                        <a:latin typeface="Cambria Math" panose="02040503050406030204" pitchFamily="18" charset="0"/>
                      </a:rPr>
                      <m:t>𝐼</m:t>
                    </m:r>
                  </m:oMath>
                </a14:m>
                <a:r>
                  <a:rPr lang="en-US" altLang="ja-JP" sz="3600" dirty="0"/>
                  <a:t> </a:t>
                </a:r>
                <a:r>
                  <a:rPr lang="ja-JP" altLang="en-US" sz="3600" dirty="0"/>
                  <a:t>の添え字は慣性系における物理量</a:t>
                </a:r>
                <a:r>
                  <a:rPr lang="en-US" altLang="ja-JP" sz="3600" dirty="0"/>
                  <a:t>, </a:t>
                </a:r>
                <a14:m>
                  <m:oMath xmlns:m="http://schemas.openxmlformats.org/officeDocument/2006/math">
                    <m:r>
                      <a:rPr lang="en-US" altLang="ja-JP" sz="3600" b="0" i="1" smtClean="0">
                        <a:latin typeface="Cambria Math" panose="02040503050406030204" pitchFamily="18" charset="0"/>
                      </a:rPr>
                      <m:t>𝑅</m:t>
                    </m:r>
                  </m:oMath>
                </a14:m>
                <a:r>
                  <a:rPr lang="ja-JP" altLang="en-US" sz="3600" dirty="0"/>
                  <a:t>の添え字は回転系における物理量を表す</a:t>
                </a:r>
                <a:endParaRPr lang="en-US" altLang="ja-JP" sz="3600" dirty="0"/>
              </a:p>
              <a:p>
                <a:pPr marL="571500" indent="-571500">
                  <a:buFont typeface="Arial" panose="020B0604020202020204" pitchFamily="34" charset="0"/>
                  <a:buChar char="•"/>
                </a:pPr>
                <a:r>
                  <a:rPr lang="ja-JP" altLang="en-US" sz="3600" dirty="0"/>
                  <a:t>二つの変化量の関係は </a:t>
                </a:r>
                <a:br>
                  <a:rPr lang="en-US" altLang="ja-JP" sz="3600" dirty="0"/>
                </a:br>
                <a14:m>
                  <m:oMath xmlns:m="http://schemas.openxmlformats.org/officeDocument/2006/math">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r>
                              <a:rPr lang="ja-JP" altLang="en-US" sz="3600" i="1">
                                <a:latin typeface="Cambria Math" panose="02040503050406030204" pitchFamily="18" charset="0"/>
                              </a:rPr>
                              <m:t>𝛿</m:t>
                            </m:r>
                            <m:r>
                              <a:rPr lang="en-US" altLang="ja-JP" sz="3600" b="1" i="1">
                                <a:latin typeface="Cambria Math" panose="02040503050406030204" pitchFamily="18" charset="0"/>
                              </a:rPr>
                              <m:t>𝑩</m:t>
                            </m:r>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r>
                              <a:rPr lang="ja-JP" altLang="en-US" sz="3600" i="1">
                                <a:latin typeface="Cambria Math" panose="02040503050406030204" pitchFamily="18" charset="0"/>
                              </a:rPr>
                              <m:t>𝛿</m:t>
                            </m:r>
                            <m:r>
                              <a:rPr lang="en-US" altLang="ja-JP" sz="3600" b="1" i="1">
                                <a:latin typeface="Cambria Math" panose="02040503050406030204" pitchFamily="18" charset="0"/>
                              </a:rPr>
                              <m:t>𝑩</m:t>
                            </m:r>
                          </m:e>
                        </m:d>
                      </m:e>
                      <m:sub>
                        <m:r>
                          <a:rPr lang="en-US" altLang="ja-JP" sz="3600" i="1">
                            <a:latin typeface="Cambria Math" panose="02040503050406030204" pitchFamily="18" charset="0"/>
                          </a:rPr>
                          <m:t>𝑅</m:t>
                        </m:r>
                      </m:sub>
                    </m:sSub>
                    <m:r>
                      <a:rPr lang="en-US" altLang="ja-JP" sz="3600"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b="1" i="1">
                        <a:latin typeface="Cambria Math" panose="02040503050406030204" pitchFamily="18" charset="0"/>
                        <a:ea typeface="Cambria Math" panose="02040503050406030204" pitchFamily="18" charset="0"/>
                      </a:rPr>
                      <m:t>𝑩</m:t>
                    </m:r>
                    <m:r>
                      <a:rPr lang="en-US" altLang="ja-JP" sz="3600" b="1" i="1">
                        <a:latin typeface="Cambria Math" panose="02040503050406030204" pitchFamily="18" charset="0"/>
                        <a:ea typeface="Cambria Math" panose="02040503050406030204" pitchFamily="18" charset="0"/>
                      </a:rPr>
                      <m:t>∙</m:t>
                    </m:r>
                    <m:r>
                      <a:rPr lang="ja-JP" altLang="en-US" sz="3600" i="1">
                        <a:latin typeface="Cambria Math" panose="02040503050406030204" pitchFamily="18" charset="0"/>
                        <a:ea typeface="Cambria Math" panose="02040503050406030204" pitchFamily="18" charset="0"/>
                      </a:rPr>
                      <m:t>𝛿</m:t>
                    </m:r>
                    <m:r>
                      <a:rPr lang="en-US" altLang="ja-JP" sz="3600" i="1">
                        <a:latin typeface="Cambria Math" panose="02040503050406030204" pitchFamily="18" charset="0"/>
                        <a:ea typeface="Cambria Math" panose="02040503050406030204" pitchFamily="18" charset="0"/>
                      </a:rPr>
                      <m:t>𝑡</m:t>
                    </m:r>
                  </m:oMath>
                </a14:m>
                <a:br>
                  <a:rPr lang="en-US" altLang="ja-JP" sz="3600" dirty="0">
                    <a:latin typeface="+mn-ea"/>
                  </a:rPr>
                </a:br>
                <a:r>
                  <a:rPr lang="ja-JP" altLang="en-US" sz="3600" dirty="0">
                    <a:latin typeface="+mn-ea"/>
                  </a:rPr>
                  <a:t>である</a:t>
                </a:r>
                <a:endParaRPr lang="en-US" altLang="ja-JP" sz="3600" dirty="0">
                  <a:latin typeface="+mn-ea"/>
                </a:endParaRPr>
              </a:p>
              <a:p>
                <a:pPr marL="571500" indent="-571500">
                  <a:buFont typeface="Arial" panose="020B0604020202020204" pitchFamily="34" charset="0"/>
                  <a:buChar char="•"/>
                </a:pPr>
                <a:r>
                  <a:rPr lang="ja-JP" altLang="en-US" sz="3600" dirty="0"/>
                  <a:t>両辺を </a:t>
                </a:r>
                <a14:m>
                  <m:oMath xmlns:m="http://schemas.openxmlformats.org/officeDocument/2006/math">
                    <m:r>
                      <a:rPr lang="ja-JP" altLang="en-US" sz="3600" i="1">
                        <a:latin typeface="Cambria Math" panose="02040503050406030204" pitchFamily="18" charset="0"/>
                      </a:rPr>
                      <m:t>𝛿</m:t>
                    </m:r>
                    <m:r>
                      <a:rPr lang="en-US" altLang="ja-JP" sz="3600" i="1">
                        <a:latin typeface="Cambria Math" panose="02040503050406030204" pitchFamily="18" charset="0"/>
                      </a:rPr>
                      <m:t>𝑡</m:t>
                    </m:r>
                  </m:oMath>
                </a14:m>
                <a:r>
                  <a:rPr lang="ja-JP" altLang="en-US" sz="3600" dirty="0"/>
                  <a:t> で割り</a:t>
                </a:r>
                <a14:m>
                  <m:oMath xmlns:m="http://schemas.openxmlformats.org/officeDocument/2006/math">
                    <m:r>
                      <a:rPr lang="ja-JP" altLang="en-US" sz="3600" i="1">
                        <a:latin typeface="Cambria Math" panose="02040503050406030204" pitchFamily="18" charset="0"/>
                      </a:rPr>
                      <m:t>𝛿</m:t>
                    </m:r>
                    <m:r>
                      <a:rPr lang="en-US" altLang="ja-JP" sz="3600" i="1">
                        <a:latin typeface="Cambria Math" panose="02040503050406030204" pitchFamily="18" charset="0"/>
                      </a:rPr>
                      <m:t>𝑡</m:t>
                    </m:r>
                    <m:r>
                      <a:rPr lang="en-US" altLang="ja-JP" sz="3600" i="1">
                        <a:latin typeface="Cambria Math" panose="02040503050406030204" pitchFamily="18" charset="0"/>
                        <a:ea typeface="Cambria Math" panose="02040503050406030204" pitchFamily="18" charset="0"/>
                      </a:rPr>
                      <m:t>→0</m:t>
                    </m:r>
                  </m:oMath>
                </a14:m>
                <a:r>
                  <a:rPr lang="ja-JP" altLang="en-US" sz="3600" dirty="0"/>
                  <a:t> の極限操作を行うと</a:t>
                </a:r>
                <a:br>
                  <a:rPr lang="en-US" altLang="ja-JP" sz="3600" dirty="0"/>
                </a:br>
                <a14:m>
                  <m:oMath xmlns:m="http://schemas.openxmlformats.org/officeDocument/2006/math">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r>
                                  <a:rPr lang="en-US" altLang="ja-JP" sz="3600" b="1" i="1" dirty="0">
                                    <a:latin typeface="Cambria Math" panose="02040503050406030204" pitchFamily="18" charset="0"/>
                                    <a:cs typeface="Times New Roman" panose="02020603050405020304" pitchFamily="18" charset="0"/>
                                  </a:rPr>
                                  <m:t>𝑩</m:t>
                                </m:r>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r>
                                  <a:rPr lang="en-US" altLang="ja-JP" sz="3600" b="1" i="1" dirty="0">
                                    <a:latin typeface="Cambria Math" panose="02040503050406030204" pitchFamily="18" charset="0"/>
                                    <a:cs typeface="Times New Roman" panose="02020603050405020304" pitchFamily="18" charset="0"/>
                                  </a:rPr>
                                  <m:t>𝑩</m:t>
                                </m:r>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b="1" i="1">
                        <a:latin typeface="Cambria Math" panose="02040503050406030204" pitchFamily="18" charset="0"/>
                        <a:ea typeface="Cambria Math" panose="02040503050406030204" pitchFamily="18" charset="0"/>
                      </a:rPr>
                      <m:t>𝑩</m:t>
                    </m:r>
                  </m:oMath>
                </a14:m>
                <a:endParaRPr lang="en-US" altLang="ja-JP" sz="3600" dirty="0"/>
              </a:p>
              <a:p>
                <a:pPr marL="571500" indent="-571500">
                  <a:buFont typeface="Arial" panose="020B0604020202020204" pitchFamily="34" charset="0"/>
                  <a:buChar char="•"/>
                </a:pPr>
                <a:r>
                  <a:rPr lang="ja-JP" altLang="en-US" sz="3600" dirty="0"/>
                  <a:t>時間変化する任意のベクトル </a:t>
                </a:r>
                <a14:m>
                  <m:oMath xmlns:m="http://schemas.openxmlformats.org/officeDocument/2006/math">
                    <m:r>
                      <a:rPr lang="en-US" altLang="ja-JP" sz="3600" b="1" i="1">
                        <a:latin typeface="Cambria Math" panose="02040503050406030204" pitchFamily="18" charset="0"/>
                      </a:rPr>
                      <m:t>𝑩</m:t>
                    </m:r>
                  </m:oMath>
                </a14:m>
                <a:r>
                  <a:rPr lang="en-US" altLang="ja-JP" sz="3600" dirty="0"/>
                  <a:t> </a:t>
                </a:r>
                <a:r>
                  <a:rPr lang="ja-JP" altLang="en-US" sz="3600" dirty="0"/>
                  <a:t>の</a:t>
                </a:r>
                <a:br>
                  <a:rPr lang="en-US" altLang="ja-JP" sz="3600" dirty="0"/>
                </a:br>
                <a:r>
                  <a:rPr lang="en-US" altLang="ja-JP" sz="3600" dirty="0"/>
                  <a:t>『</a:t>
                </a:r>
                <a:r>
                  <a:rPr lang="ja-JP" altLang="en-US" sz="3600" dirty="0"/>
                  <a:t>慣性系における変化率と回転系における変化率の関係式</a:t>
                </a:r>
                <a:r>
                  <a:rPr lang="en-US" altLang="ja-JP" sz="3600" dirty="0"/>
                  <a:t>』</a:t>
                </a:r>
                <a:br>
                  <a:rPr lang="en-US" altLang="ja-JP" sz="3600" dirty="0"/>
                </a:br>
                <a:r>
                  <a:rPr lang="ja-JP" altLang="en-US" sz="3600" dirty="0"/>
                  <a:t>が得られる</a:t>
                </a:r>
                <a:endParaRPr lang="en-US" altLang="ja-JP" sz="3600" dirty="0"/>
              </a:p>
              <a:p>
                <a:pPr marL="571500" indent="-571500">
                  <a:buFont typeface="Arial" panose="020B0604020202020204" pitchFamily="34" charset="0"/>
                  <a:buChar char="•"/>
                </a:pPr>
                <a:endParaRPr lang="ja-JP" altLang="en-US" sz="3600" dirty="0"/>
              </a:p>
              <a:p>
                <a:pPr marL="1028700" lvl="1" indent="-571500">
                  <a:buFont typeface="Arial" panose="020B0604020202020204" pitchFamily="34" charset="0"/>
                  <a:buChar char="•"/>
                </a:pPr>
                <a:endParaRPr lang="en-US" altLang="ja-JP" sz="4400" dirty="0"/>
              </a:p>
              <a:p>
                <a:pPr marL="742950" indent="-742950">
                  <a:buFont typeface="Arial" panose="020B0604020202020204" pitchFamily="34" charset="0"/>
                  <a:buChar char="•"/>
                </a:pPr>
                <a:endParaRPr kumimoji="1" lang="ja-JP" altLang="en-US" sz="4400" dirty="0"/>
              </a:p>
            </p:txBody>
          </p:sp>
        </mc:Choice>
        <mc:Fallback>
          <p:sp>
            <p:nvSpPr>
              <p:cNvPr id="35" name="続き">
                <a:extLst>
                  <a:ext uri="{FF2B5EF4-FFF2-40B4-BE49-F238E27FC236}">
                    <a16:creationId xmlns:a16="http://schemas.microsoft.com/office/drawing/2014/main" id="{293AB4D5-5223-37DC-74F0-832430E0F4F6}"/>
                  </a:ext>
                </a:extLst>
              </p:cNvPr>
              <p:cNvSpPr txBox="1">
                <a:spLocks noRot="1" noChangeAspect="1" noMove="1" noResize="1" noEditPoints="1" noAdjustHandles="1" noChangeArrowheads="1" noChangeShapeType="1" noTextEdit="1"/>
              </p:cNvSpPr>
              <p:nvPr/>
            </p:nvSpPr>
            <p:spPr>
              <a:xfrm>
                <a:off x="15520294" y="3630348"/>
                <a:ext cx="14339886" cy="10642593"/>
              </a:xfrm>
              <a:prstGeom prst="rect">
                <a:avLst/>
              </a:prstGeom>
              <a:blipFill>
                <a:blip r:embed="rId8"/>
                <a:stretch>
                  <a:fillRect l="-1786" t="-1318" r="-21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8" name="速度">
                <a:extLst>
                  <a:ext uri="{FF2B5EF4-FFF2-40B4-BE49-F238E27FC236}">
                    <a16:creationId xmlns:a16="http://schemas.microsoft.com/office/drawing/2014/main" id="{9F0BEAAA-5F0A-520B-33F5-E71CE2C3A39F}"/>
                  </a:ext>
                </a:extLst>
              </p:cNvPr>
              <p:cNvSpPr txBox="1"/>
              <p:nvPr/>
            </p:nvSpPr>
            <p:spPr>
              <a:xfrm>
                <a:off x="15520294" y="12679490"/>
                <a:ext cx="13109206" cy="15791439"/>
              </a:xfrm>
              <a:prstGeom prst="rect">
                <a:avLst/>
              </a:prstGeom>
              <a:noFill/>
            </p:spPr>
            <p:txBody>
              <a:bodyPr wrap="square" rtlCol="0">
                <a:spAutoFit/>
              </a:bodyPr>
              <a:lstStyle/>
              <a:p>
                <a:pPr marL="742950" indent="-742950">
                  <a:buFont typeface="+mj-lt"/>
                  <a:buAutoNum type="arabicPeriod" startAt="5"/>
                </a:pPr>
                <a:r>
                  <a:rPr kumimoji="1" lang="ja-JP" altLang="en-US" sz="5400" b="1" dirty="0">
                    <a:solidFill>
                      <a:srgbClr val="2C0296"/>
                    </a:solidFill>
                  </a:rPr>
                  <a:t>回転系における速度と加速度</a:t>
                </a:r>
                <a:endParaRPr kumimoji="1" lang="en-US" altLang="ja-JP" sz="5400" b="1" dirty="0">
                  <a:solidFill>
                    <a:srgbClr val="2C0296"/>
                  </a:solidFill>
                </a:endParaRPr>
              </a:p>
              <a:p>
                <a:pPr marL="742950" indent="-742950">
                  <a:buFont typeface="Arial" panose="020B0604020202020204" pitchFamily="34" charset="0"/>
                  <a:buChar char="•"/>
                </a:pPr>
                <a:r>
                  <a:rPr kumimoji="1" lang="ja-JP" altLang="en-US" sz="3600" dirty="0"/>
                  <a:t>時間変化する任意の位置ベクトル </a:t>
                </a:r>
                <a14:m>
                  <m:oMath xmlns:m="http://schemas.openxmlformats.org/officeDocument/2006/math">
                    <m:r>
                      <a:rPr lang="en-US" altLang="ja-JP" sz="3600" b="0" i="1" dirty="0" smtClean="0">
                        <a:latin typeface="Cambria Math" panose="02040503050406030204" pitchFamily="18" charset="0"/>
                      </a:rPr>
                      <m:t>𝒓</m:t>
                    </m:r>
                  </m:oMath>
                </a14:m>
                <a:r>
                  <a:rPr kumimoji="1" lang="ja-JP" altLang="en-US" sz="3600" dirty="0"/>
                  <a:t> に①</a:t>
                </a:r>
                <a:r>
                  <a:rPr kumimoji="1" lang="ja-JP" altLang="en-US" sz="3600" b="0" dirty="0"/>
                  <a:t>を適用すると</a:t>
                </a:r>
                <a:br>
                  <a:rPr kumimoji="1" lang="en-US" altLang="ja-JP" sz="3600" b="0" dirty="0"/>
                </a:br>
                <a14:m>
                  <m:oMath xmlns:m="http://schemas.openxmlformats.org/officeDocument/2006/math">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r>
                                  <a:rPr lang="en-US" altLang="ja-JP" sz="3600" b="1" i="1" dirty="0" smtClean="0">
                                    <a:latin typeface="Cambria Math" panose="02040503050406030204" pitchFamily="18" charset="0"/>
                                    <a:cs typeface="Times New Roman" panose="02020603050405020304" pitchFamily="18" charset="0"/>
                                  </a:rPr>
                                  <m:t>𝒓</m:t>
                                </m:r>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r>
                                  <a:rPr lang="en-US" altLang="ja-JP" sz="3600" b="1" i="1" dirty="0" smtClean="0">
                                    <a:latin typeface="Cambria Math" panose="02040503050406030204" pitchFamily="18" charset="0"/>
                                    <a:cs typeface="Times New Roman" panose="02020603050405020304" pitchFamily="18" charset="0"/>
                                  </a:rPr>
                                  <m:t>𝒓</m:t>
                                </m:r>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b="1" i="1" smtClean="0">
                        <a:latin typeface="Cambria Math" panose="02040503050406030204" pitchFamily="18" charset="0"/>
                        <a:ea typeface="Cambria Math" panose="02040503050406030204" pitchFamily="18" charset="0"/>
                      </a:rPr>
                      <m:t>𝒓</m:t>
                    </m:r>
                  </m:oMath>
                </a14:m>
                <a:br>
                  <a:rPr lang="en-US" altLang="ja-JP" sz="3600" dirty="0"/>
                </a:br>
                <a:r>
                  <a:rPr lang="ja-JP" altLang="en-US" sz="3600" dirty="0"/>
                  <a:t>となる</a:t>
                </a:r>
                <a:endParaRPr lang="en-US" altLang="ja-JP" sz="3600" dirty="0"/>
              </a:p>
              <a:p>
                <a:pPr marL="571500" indent="-571500">
                  <a:buFont typeface="Arial" panose="020B0604020202020204" pitchFamily="34" charset="0"/>
                  <a:buChar char="•"/>
                </a:pPr>
                <a14:m>
                  <m:oMath xmlns:m="http://schemas.openxmlformats.org/officeDocument/2006/math">
                    <m:r>
                      <a:rPr lang="en-US" altLang="ja-JP" sz="3600" smtClean="0">
                        <a:latin typeface="Cambria Math" panose="02040503050406030204" pitchFamily="18" charset="0"/>
                      </a:rPr>
                      <m:t>𝛀</m:t>
                    </m:r>
                    <m:r>
                      <a:rPr lang="en-US" altLang="ja-JP" sz="3600" i="1">
                        <a:latin typeface="Cambria Math" panose="02040503050406030204" pitchFamily="18" charset="0"/>
                      </a:rPr>
                      <m:t>×</m:t>
                    </m:r>
                    <m:r>
                      <a:rPr lang="en-US" altLang="ja-JP" sz="3600" i="1">
                        <a:latin typeface="Cambria Math" panose="02040503050406030204" pitchFamily="18" charset="0"/>
                      </a:rPr>
                      <m:t>𝒓</m:t>
                    </m:r>
                  </m:oMath>
                </a14:m>
                <a:r>
                  <a:rPr lang="en-US" altLang="ja-JP" sz="3600" dirty="0"/>
                  <a:t> </a:t>
                </a:r>
                <a:r>
                  <a:rPr lang="ja-JP" altLang="en-US" sz="3600" dirty="0"/>
                  <a:t>は回転による位置ベクトルの変化率</a:t>
                </a:r>
                <a:r>
                  <a:rPr lang="en-US" altLang="ja-JP" sz="3600" dirty="0"/>
                  <a:t>, </a:t>
                </a:r>
                <a:r>
                  <a:rPr lang="ja-JP" altLang="en-US" sz="3600" dirty="0"/>
                  <a:t>すなわち回転による速度である</a:t>
                </a:r>
                <a:endParaRPr lang="en-US" altLang="ja-JP" sz="3600" dirty="0"/>
              </a:p>
              <a:p>
                <a:pPr marL="571500" indent="-571500">
                  <a:buFont typeface="Arial" panose="020B0604020202020204" pitchFamily="34" charset="0"/>
                  <a:buChar char="•"/>
                </a:pPr>
                <a14:m>
                  <m:oMath xmlns:m="http://schemas.openxmlformats.org/officeDocument/2006/math">
                    <m:sSub>
                      <m:sSubPr>
                        <m:ctrlPr>
                          <a:rPr lang="en-US" altLang="ja-JP" sz="3600" b="0" i="1" smtClean="0">
                            <a:latin typeface="Cambria Math" panose="02040503050406030204" pitchFamily="18" charset="0"/>
                          </a:rPr>
                        </m:ctrlPr>
                      </m:sSubPr>
                      <m:e>
                        <m:d>
                          <m:dPr>
                            <m:ctrlPr>
                              <a:rPr lang="en-US" altLang="ja-JP" sz="3600" b="0" i="1" smtClean="0">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a:latin typeface="Cambria Math" panose="02040503050406030204" pitchFamily="18" charset="0"/>
                                  </a:rPr>
                                  <m:t>d</m:t>
                                </m:r>
                                <m:r>
                                  <a:rPr lang="en-US" altLang="ja-JP" sz="3600" i="1">
                                    <a:latin typeface="Cambria Math" panose="02040503050406030204" pitchFamily="18" charset="0"/>
                                  </a:rPr>
                                  <m:t>𝒓</m:t>
                                </m:r>
                              </m:num>
                              <m:den>
                                <m:r>
                                  <m:rPr>
                                    <m:sty m:val="p"/>
                                  </m:rPr>
                                  <a:rPr lang="en-US" altLang="ja-JP" sz="3600" i="1">
                                    <a:latin typeface="Cambria Math" panose="02040503050406030204" pitchFamily="18" charset="0"/>
                                  </a:rPr>
                                  <m:t>d</m:t>
                                </m:r>
                                <m:r>
                                  <a:rPr lang="en-US" altLang="ja-JP" sz="3600" i="1">
                                    <a:latin typeface="Cambria Math" panose="02040503050406030204" pitchFamily="18" charset="0"/>
                                  </a:rPr>
                                  <m:t>𝑡</m:t>
                                </m:r>
                              </m:den>
                            </m:f>
                          </m:e>
                        </m:d>
                      </m:e>
                      <m:sub>
                        <m:r>
                          <a:rPr lang="en-US" altLang="ja-JP" sz="3600" b="0" i="1" smtClean="0">
                            <a:latin typeface="Cambria Math" panose="02040503050406030204" pitchFamily="18" charset="0"/>
                          </a:rPr>
                          <m:t>𝐼</m:t>
                        </m:r>
                      </m:sub>
                    </m:sSub>
                    <m:r>
                      <a:rPr lang="en-US" altLang="ja-JP" sz="3600" b="0" i="1" smtClean="0">
                        <a:latin typeface="Cambria Math" panose="02040503050406030204" pitchFamily="18" charset="0"/>
                      </a:rPr>
                      <m:t>=</m:t>
                    </m:r>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𝒗</m:t>
                        </m:r>
                      </m:e>
                      <m:sub>
                        <m:r>
                          <a:rPr lang="en-US" altLang="ja-JP" sz="3600" b="0" i="1" smtClean="0">
                            <a:latin typeface="Cambria Math" panose="02040503050406030204" pitchFamily="18" charset="0"/>
                          </a:rPr>
                          <m:t>𝐼</m:t>
                        </m:r>
                      </m:sub>
                    </m:sSub>
                  </m:oMath>
                </a14:m>
                <a:r>
                  <a:rPr lang="en-US" altLang="ja-JP" sz="3600" dirty="0"/>
                  <a:t>, </a:t>
                </a:r>
                <a14:m>
                  <m:oMath xmlns:m="http://schemas.openxmlformats.org/officeDocument/2006/math">
                    <m:sSub>
                      <m:sSubPr>
                        <m:ctrlPr>
                          <a:rPr lang="en-US" altLang="ja-JP" sz="3600" b="0" i="1" smtClean="0">
                            <a:latin typeface="Cambria Math" panose="02040503050406030204" pitchFamily="18" charset="0"/>
                          </a:rPr>
                        </m:ctrlPr>
                      </m:sSubPr>
                      <m:e>
                        <m:d>
                          <m:dPr>
                            <m:ctrlPr>
                              <a:rPr lang="en-US" altLang="ja-JP" sz="3600" b="0" i="1" smtClean="0">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a:latin typeface="Cambria Math" panose="02040503050406030204" pitchFamily="18" charset="0"/>
                                  </a:rPr>
                                  <m:t>d</m:t>
                                </m:r>
                                <m:r>
                                  <a:rPr lang="en-US" altLang="ja-JP" sz="3600" i="1">
                                    <a:latin typeface="Cambria Math" panose="02040503050406030204" pitchFamily="18" charset="0"/>
                                  </a:rPr>
                                  <m:t>𝒓</m:t>
                                </m:r>
                              </m:num>
                              <m:den>
                                <m:r>
                                  <m:rPr>
                                    <m:sty m:val="p"/>
                                  </m:rPr>
                                  <a:rPr lang="en-US" altLang="ja-JP" sz="3600" i="1">
                                    <a:latin typeface="Cambria Math" panose="02040503050406030204" pitchFamily="18" charset="0"/>
                                  </a:rPr>
                                  <m:t>d</m:t>
                                </m:r>
                                <m:r>
                                  <a:rPr lang="en-US" altLang="ja-JP" sz="3600" i="1">
                                    <a:latin typeface="Cambria Math" panose="02040503050406030204" pitchFamily="18" charset="0"/>
                                  </a:rPr>
                                  <m:t>𝑡</m:t>
                                </m:r>
                              </m:den>
                            </m:f>
                          </m:e>
                        </m:d>
                      </m:e>
                      <m:sub>
                        <m:r>
                          <a:rPr lang="en-US" altLang="ja-JP" sz="3600" b="0" i="1" smtClean="0">
                            <a:latin typeface="Cambria Math" panose="02040503050406030204" pitchFamily="18" charset="0"/>
                          </a:rPr>
                          <m:t>𝑅</m:t>
                        </m:r>
                      </m:sub>
                    </m:sSub>
                    <m:r>
                      <a:rPr lang="en-US" altLang="ja-JP" sz="3600" b="0" i="1" smtClean="0">
                        <a:latin typeface="Cambria Math" panose="02040503050406030204" pitchFamily="18" charset="0"/>
                      </a:rPr>
                      <m:t>=</m:t>
                    </m:r>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𝒗</m:t>
                        </m:r>
                      </m:e>
                      <m:sub>
                        <m:r>
                          <a:rPr lang="en-US" altLang="ja-JP" sz="3600" b="0" i="1" smtClean="0">
                            <a:latin typeface="Cambria Math" panose="02040503050406030204" pitchFamily="18" charset="0"/>
                          </a:rPr>
                          <m:t>𝑅</m:t>
                        </m:r>
                      </m:sub>
                    </m:sSub>
                  </m:oMath>
                </a14:m>
                <a:r>
                  <a:rPr lang="ja-JP" altLang="en-US" sz="3600" dirty="0"/>
                  <a:t> と定義する</a:t>
                </a:r>
                <a:endParaRPr lang="en-US" altLang="ja-JP" sz="3600" dirty="0"/>
              </a:p>
              <a:p>
                <a:pPr marL="1028700" lvl="1" indent="-571500">
                  <a:buFont typeface="Arial" panose="020B0604020202020204" pitchFamily="34" charset="0"/>
                  <a:buChar char="•"/>
                </a:pPr>
                <a14:m>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𝒗</m:t>
                        </m:r>
                      </m:e>
                      <m:sub>
                        <m:r>
                          <a:rPr lang="en-US" altLang="ja-JP" sz="3200" b="0" i="1" smtClean="0">
                            <a:latin typeface="Cambria Math" panose="02040503050406030204" pitchFamily="18" charset="0"/>
                          </a:rPr>
                          <m:t>𝐼</m:t>
                        </m:r>
                      </m:sub>
                    </m:sSub>
                  </m:oMath>
                </a14:m>
                <a:r>
                  <a:rPr lang="ja-JP" altLang="en-US" sz="3200" dirty="0"/>
                  <a:t> は慣性速度</a:t>
                </a:r>
                <a:r>
                  <a:rPr lang="en-US" altLang="ja-JP" sz="3200" dirty="0"/>
                  <a:t>, </a:t>
                </a:r>
                <a14:m>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𝒗</m:t>
                        </m:r>
                      </m:e>
                      <m:sub>
                        <m:r>
                          <a:rPr lang="en-US" altLang="ja-JP" sz="3200" b="0" i="1" smtClean="0">
                            <a:latin typeface="Cambria Math" panose="02040503050406030204" pitchFamily="18" charset="0"/>
                          </a:rPr>
                          <m:t>𝑅</m:t>
                        </m:r>
                      </m:sub>
                    </m:sSub>
                  </m:oMath>
                </a14:m>
                <a:r>
                  <a:rPr lang="ja-JP" altLang="en-US" sz="3200" dirty="0"/>
                  <a:t>は相対速度と呼ばれる</a:t>
                </a:r>
                <a:endParaRPr lang="en-US" altLang="ja-JP" sz="3200" dirty="0"/>
              </a:p>
              <a:p>
                <a:pPr marL="571500" indent="-571500">
                  <a:buFont typeface="Arial" panose="020B0604020202020204" pitchFamily="34" charset="0"/>
                  <a:buChar char="•"/>
                </a:pPr>
                <a14:m>
                  <m:oMath xmlns:m="http://schemas.openxmlformats.org/officeDocument/2006/math">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𝒗</m:t>
                        </m:r>
                      </m:e>
                      <m:sub>
                        <m:r>
                          <a:rPr lang="en-US" altLang="ja-JP" sz="3600" b="0" i="1" smtClean="0">
                            <a:latin typeface="Cambria Math" panose="02040503050406030204" pitchFamily="18" charset="0"/>
                          </a:rPr>
                          <m:t>𝐼</m:t>
                        </m:r>
                      </m:sub>
                    </m:sSub>
                  </m:oMath>
                </a14:m>
                <a:r>
                  <a:rPr lang="en-US" altLang="ja-JP" sz="3600" dirty="0"/>
                  <a:t>, </a:t>
                </a:r>
                <a14:m>
                  <m:oMath xmlns:m="http://schemas.openxmlformats.org/officeDocument/2006/math">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𝒗</m:t>
                        </m:r>
                      </m:e>
                      <m:sub>
                        <m:r>
                          <a:rPr lang="en-US" altLang="ja-JP" sz="3600" b="0" i="1" smtClean="0">
                            <a:latin typeface="Cambria Math" panose="02040503050406030204" pitchFamily="18" charset="0"/>
                          </a:rPr>
                          <m:t>𝑅</m:t>
                        </m:r>
                      </m:sub>
                    </m:sSub>
                  </m:oMath>
                </a14:m>
                <a:r>
                  <a:rPr lang="ja-JP" altLang="en-US" sz="3600" dirty="0"/>
                  <a:t> を用いてを表すと</a:t>
                </a:r>
                <a:br>
                  <a:rPr lang="en-US" altLang="ja-JP" sz="3600" dirty="0"/>
                </a:br>
                <a14:m>
                  <m:oMath xmlns:m="http://schemas.openxmlformats.org/officeDocument/2006/math">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b="1" i="1">
                        <a:latin typeface="Cambria Math" panose="02040503050406030204" pitchFamily="18" charset="0"/>
                        <a:ea typeface="Cambria Math" panose="02040503050406030204" pitchFamily="18" charset="0"/>
                      </a:rPr>
                      <m:t>𝒓</m:t>
                    </m:r>
                  </m:oMath>
                </a14:m>
                <a:br>
                  <a:rPr lang="en-US" altLang="ja-JP" sz="3600" dirty="0">
                    <a:latin typeface="Cambria Math" panose="02040503050406030204" pitchFamily="18" charset="0"/>
                  </a:rPr>
                </a:br>
                <a:r>
                  <a:rPr lang="ja-JP" altLang="en-US" sz="3600" dirty="0">
                    <a:latin typeface="Cambria Math" panose="02040503050406030204" pitchFamily="18" charset="0"/>
                  </a:rPr>
                  <a:t>とな</a:t>
                </a:r>
                <a:r>
                  <a:rPr lang="ja-JP" altLang="en-US" sz="3600" dirty="0"/>
                  <a:t>る</a:t>
                </a:r>
                <a:endParaRPr lang="en-US" altLang="ja-JP" sz="3600" dirty="0"/>
              </a:p>
              <a:p>
                <a:pPr marL="571500" indent="-571500">
                  <a:buFont typeface="Arial" panose="020B0604020202020204" pitchFamily="34" charset="0"/>
                  <a:buChar char="•"/>
                </a:pPr>
                <a14:m>
                  <m:oMath xmlns:m="http://schemas.openxmlformats.org/officeDocument/2006/math">
                    <m:sSub>
                      <m:sSubPr>
                        <m:ctrlPr>
                          <a:rPr lang="en-US" altLang="ja-JP" sz="3600" b="0" i="1" smtClean="0">
                            <a:latin typeface="Cambria Math" panose="02040503050406030204" pitchFamily="18" charset="0"/>
                          </a:rPr>
                        </m:ctrlPr>
                      </m:sSubPr>
                      <m:e>
                        <m:r>
                          <a:rPr lang="en-US" altLang="ja-JP" sz="3600" b="0" i="1" smtClean="0">
                            <a:latin typeface="Cambria Math" panose="02040503050406030204" pitchFamily="18" charset="0"/>
                          </a:rPr>
                          <m:t>𝒗</m:t>
                        </m:r>
                      </m:e>
                      <m:sub>
                        <m:r>
                          <a:rPr lang="en-US" altLang="ja-JP" sz="3600" b="0" i="1" smtClean="0">
                            <a:latin typeface="Cambria Math" panose="02040503050406030204" pitchFamily="18" charset="0"/>
                          </a:rPr>
                          <m:t>𝑅</m:t>
                        </m:r>
                      </m:sub>
                    </m:sSub>
                  </m:oMath>
                </a14:m>
                <a:r>
                  <a:rPr lang="ja-JP" altLang="en-US" sz="3600" dirty="0"/>
                  <a:t> に①を適用すると</a:t>
                </a:r>
                <a:br>
                  <a:rPr lang="en-US" altLang="ja-JP" sz="3600" dirty="0"/>
                </a:br>
                <a14:m>
                  <m:oMath xmlns:m="http://schemas.openxmlformats.org/officeDocument/2006/math">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smtClean="0">
                                        <a:latin typeface="Cambria Math" panose="02040503050406030204" pitchFamily="18" charset="0"/>
                                        <a:cs typeface="Times New Roman" panose="02020603050405020304" pitchFamily="18" charset="0"/>
                                      </a:rPr>
                                    </m:ctrlPr>
                                  </m:sSubPr>
                                  <m:e>
                                    <m:r>
                                      <a:rPr lang="en-US" altLang="ja-JP" sz="3600" b="1" i="1" dirty="0" smtClean="0">
                                        <a:latin typeface="Cambria Math" panose="02040503050406030204" pitchFamily="18" charset="0"/>
                                        <a:cs typeface="Times New Roman" panose="02020603050405020304" pitchFamily="18" charset="0"/>
                                      </a:rPr>
                                      <m:t>𝒗</m:t>
                                    </m:r>
                                  </m:e>
                                  <m:sub>
                                    <m:r>
                                      <a:rPr lang="en-US" altLang="ja-JP" sz="3600" b="1" i="1" dirty="0" smtClean="0">
                                        <a:latin typeface="Cambria Math" panose="02040503050406030204" pitchFamily="18" charset="0"/>
                                        <a:cs typeface="Times New Roman" panose="02020603050405020304" pitchFamily="18" charset="0"/>
                                      </a:rPr>
                                      <m:t>𝑹</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smtClean="0">
                                        <a:latin typeface="Cambria Math" panose="02040503050406030204" pitchFamily="18" charset="0"/>
                                        <a:cs typeface="Times New Roman" panose="02020603050405020304" pitchFamily="18" charset="0"/>
                                      </a:rPr>
                                    </m:ctrlPr>
                                  </m:sSubPr>
                                  <m:e>
                                    <m:r>
                                      <a:rPr lang="en-US" altLang="ja-JP" sz="3600" b="1" i="1" dirty="0" smtClean="0">
                                        <a:latin typeface="Cambria Math" panose="02040503050406030204" pitchFamily="18" charset="0"/>
                                        <a:cs typeface="Times New Roman" panose="02020603050405020304" pitchFamily="18" charset="0"/>
                                      </a:rPr>
                                      <m:t>𝒗</m:t>
                                    </m:r>
                                  </m:e>
                                  <m:sub>
                                    <m:r>
                                      <a:rPr lang="en-US" altLang="ja-JP" sz="3600" b="1" i="1" dirty="0" smtClean="0">
                                        <a:latin typeface="Cambria Math" panose="02040503050406030204" pitchFamily="18" charset="0"/>
                                        <a:cs typeface="Times New Roman" panose="02020603050405020304" pitchFamily="18" charset="0"/>
                                      </a:rPr>
                                      <m:t>𝑹</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i="1">
                            <a:latin typeface="Cambria Math" panose="02040503050406030204" pitchFamily="18" charset="0"/>
                          </a:rPr>
                          <m:t>𝑅</m:t>
                        </m:r>
                      </m:sub>
                    </m:sSub>
                  </m:oMath>
                </a14:m>
                <a:br>
                  <a:rPr lang="en-US" altLang="ja-JP" sz="3600" dirty="0"/>
                </a:br>
                <a14:m>
                  <m:oMath xmlns:m="http://schemas.openxmlformats.org/officeDocument/2006/math">
                    <m:sSub>
                      <m:sSubPr>
                        <m:ctrlPr>
                          <a:rPr lang="en-US" altLang="ja-JP" sz="3600" i="1" smtClean="0">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r>
                                  <a:rPr lang="en-US" altLang="ja-JP" sz="3600" b="0" i="1" dirty="0" smtClean="0">
                                    <a:latin typeface="Cambria Math" panose="02040503050406030204" pitchFamily="18" charset="0"/>
                                    <a:cs typeface="Times New Roman" panose="02020603050405020304" pitchFamily="18" charset="0"/>
                                  </a:rPr>
                                  <m:t>(</m:t>
                                </m:r>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b="0" i="1" smtClean="0">
                                        <a:latin typeface="Cambria Math" panose="02040503050406030204" pitchFamily="18" charset="0"/>
                                      </a:rPr>
                                      <m:t>𝐼</m:t>
                                    </m:r>
                                  </m:sub>
                                </m:sSub>
                                <m:r>
                                  <a:rPr lang="en-US" altLang="ja-JP" sz="3600" b="1" i="1" smtClean="0">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b="1" i="1">
                                    <a:latin typeface="Cambria Math" panose="02040503050406030204" pitchFamily="18" charset="0"/>
                                    <a:ea typeface="Cambria Math" panose="02040503050406030204" pitchFamily="18" charset="0"/>
                                  </a:rPr>
                                  <m:t>𝒓</m:t>
                                </m:r>
                                <m:r>
                                  <a:rPr lang="en-US" altLang="ja-JP" sz="3600" b="1" i="1" smtClean="0">
                                    <a:latin typeface="Cambria Math" panose="02040503050406030204" pitchFamily="18" charset="0"/>
                                    <a:ea typeface="Cambria Math" panose="02040503050406030204" pitchFamily="18" charset="0"/>
                                  </a:rPr>
                                  <m:t>)</m:t>
                                </m:r>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a:latin typeface="Cambria Math" panose="02040503050406030204" pitchFamily="18" charset="0"/>
                                        <a:cs typeface="Times New Roman" panose="02020603050405020304" pitchFamily="18" charset="0"/>
                                      </a:rPr>
                                    </m:ctrlPr>
                                  </m:sSubPr>
                                  <m:e>
                                    <m:r>
                                      <a:rPr lang="en-US" altLang="ja-JP" sz="3600" b="1" i="1" dirty="0">
                                        <a:latin typeface="Cambria Math" panose="02040503050406030204" pitchFamily="18" charset="0"/>
                                        <a:cs typeface="Times New Roman" panose="02020603050405020304" pitchFamily="18" charset="0"/>
                                      </a:rPr>
                                      <m:t>𝒗</m:t>
                                    </m:r>
                                  </m:e>
                                  <m:sub>
                                    <m:r>
                                      <a:rPr lang="en-US" altLang="ja-JP" sz="3600" b="1" i="1" dirty="0">
                                        <a:latin typeface="Cambria Math" panose="02040503050406030204" pitchFamily="18" charset="0"/>
                                        <a:cs typeface="Times New Roman" panose="02020603050405020304" pitchFamily="18" charset="0"/>
                                      </a:rPr>
                                      <m:t>𝑹</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i="1">
                            <a:latin typeface="Cambria Math" panose="02040503050406030204" pitchFamily="18" charset="0"/>
                          </a:rPr>
                          <m:t>𝑅</m:t>
                        </m:r>
                      </m:sub>
                    </m:sSub>
                  </m:oMath>
                </a14:m>
                <a:br>
                  <a:rPr lang="en-US" altLang="ja-JP" sz="3600" i="1" dirty="0">
                    <a:latin typeface="Cambria Math" panose="02040503050406030204" pitchFamily="18" charset="0"/>
                  </a:rPr>
                </a:br>
                <a14:m>
                  <m:oMath xmlns:m="http://schemas.openxmlformats.org/officeDocument/2006/math">
                    <m:sSub>
                      <m:sSubPr>
                        <m:ctrlPr>
                          <a:rPr lang="en-US" altLang="ja-JP" sz="3600" i="1" smtClean="0">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a:latin typeface="Cambria Math" panose="02040503050406030204" pitchFamily="18" charset="0"/>
                                        <a:cs typeface="Times New Roman" panose="02020603050405020304" pitchFamily="18" charset="0"/>
                                      </a:rPr>
                                    </m:ctrlPr>
                                  </m:sSubPr>
                                  <m:e>
                                    <m:r>
                                      <a:rPr lang="en-US" altLang="ja-JP" sz="3600" b="1" i="1" dirty="0">
                                        <a:latin typeface="Cambria Math" panose="02040503050406030204" pitchFamily="18" charset="0"/>
                                        <a:cs typeface="Times New Roman" panose="02020603050405020304" pitchFamily="18" charset="0"/>
                                      </a:rPr>
                                      <m:t>𝒗</m:t>
                                    </m:r>
                                  </m:e>
                                  <m:sub>
                                    <m:r>
                                      <a:rPr lang="en-US" altLang="ja-JP" sz="3600" b="1" i="1" dirty="0">
                                        <a:latin typeface="Cambria Math" panose="02040503050406030204" pitchFamily="18" charset="0"/>
                                        <a:cs typeface="Times New Roman" panose="02020603050405020304" pitchFamily="18" charset="0"/>
                                      </a:rPr>
                                      <m:t>𝑰</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a:latin typeface="Cambria Math" panose="02040503050406030204" pitchFamily="18" charset="0"/>
                                        <a:cs typeface="Times New Roman" panose="02020603050405020304" pitchFamily="18" charset="0"/>
                                      </a:rPr>
                                    </m:ctrlPr>
                                  </m:sSubPr>
                                  <m:e>
                                    <m:r>
                                      <a:rPr lang="en-US" altLang="ja-JP" sz="3600" b="1" i="1" dirty="0">
                                        <a:latin typeface="Cambria Math" panose="02040503050406030204" pitchFamily="18" charset="0"/>
                                        <a:cs typeface="Times New Roman" panose="02020603050405020304" pitchFamily="18" charset="0"/>
                                      </a:rPr>
                                      <m:t>𝒗</m:t>
                                    </m:r>
                                  </m:e>
                                  <m:sub>
                                    <m:r>
                                      <a:rPr lang="en-US" altLang="ja-JP" sz="3600" b="1" i="1" dirty="0">
                                        <a:latin typeface="Cambria Math" panose="02040503050406030204" pitchFamily="18" charset="0"/>
                                        <a:cs typeface="Times New Roman" panose="02020603050405020304" pitchFamily="18" charset="0"/>
                                      </a:rPr>
                                      <m:t>𝑹</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sSub>
                      <m:sSubPr>
                        <m:ctrlPr>
                          <a:rPr lang="en-US" altLang="ja-JP" sz="3600" b="0" i="1" smtClean="0">
                            <a:latin typeface="Cambria Math" panose="02040503050406030204" pitchFamily="18" charset="0"/>
                          </a:rPr>
                        </m:ctrlPr>
                      </m:sSubPr>
                      <m:e>
                        <m:d>
                          <m:dPr>
                            <m:ctrlPr>
                              <a:rPr lang="en-US" altLang="ja-JP" sz="3600" b="1" i="1" smtClean="0">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r>
                                  <a:rPr lang="ja-JP" altLang="en-US" sz="3600" b="1" i="1">
                                    <a:latin typeface="Cambria Math" panose="02040503050406030204" pitchFamily="18" charset="0"/>
                                  </a:rPr>
                                  <m:t>𝛀</m:t>
                                </m:r>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r>
                              <a:rPr lang="en-US" altLang="ja-JP" sz="3600" b="1" i="1" smtClean="0">
                                <a:latin typeface="Cambria Math" panose="02040503050406030204" pitchFamily="18" charset="0"/>
                              </a:rPr>
                              <m:t>×</m:t>
                            </m:r>
                            <m:r>
                              <a:rPr lang="en-US" altLang="ja-JP" sz="3600" b="1" i="1" smtClean="0">
                                <a:latin typeface="Cambria Math" panose="02040503050406030204" pitchFamily="18" charset="0"/>
                              </a:rPr>
                              <m:t>𝒓</m:t>
                            </m:r>
                            <m:r>
                              <a:rPr lang="en-US" altLang="ja-JP" sz="3600" b="1" i="1" smtClean="0">
                                <a:latin typeface="Cambria Math" panose="02040503050406030204" pitchFamily="18" charset="0"/>
                              </a:rPr>
                              <m:t>+</m:t>
                            </m:r>
                            <m:r>
                              <a:rPr lang="en-US" altLang="ja-JP" sz="3600" b="0" i="0" smtClean="0">
                                <a:latin typeface="Cambria Math" panose="02040503050406030204" pitchFamily="18" charset="0"/>
                              </a:rPr>
                              <m:t>𝛀</m:t>
                            </m:r>
                            <m:r>
                              <a:rPr lang="en-US" altLang="ja-JP" sz="3600" b="0" i="1" smtClean="0">
                                <a:latin typeface="Cambria Math" panose="02040503050406030204" pitchFamily="18" charset="0"/>
                              </a:rPr>
                              <m:t>×</m:t>
                            </m:r>
                            <m:f>
                              <m:fPr>
                                <m:ctrlPr>
                                  <a:rPr lang="en-US" altLang="ja-JP" sz="3600" b="1" i="1" smtClean="0">
                                    <a:latin typeface="Cambria Math" panose="02040503050406030204" pitchFamily="18" charset="0"/>
                                  </a:rPr>
                                </m:ctrlPr>
                              </m:fPr>
                              <m:num>
                                <m:r>
                                  <m:rPr>
                                    <m:nor/>
                                  </m:rPr>
                                  <a:rPr lang="en-US" altLang="ja-JP" sz="3600" b="0" i="0" smtClean="0">
                                    <a:latin typeface="Cambria Math" panose="02040503050406030204" pitchFamily="18" charset="0"/>
                                  </a:rPr>
                                  <m:t>d</m:t>
                                </m:r>
                                <m:r>
                                  <a:rPr lang="en-US" altLang="ja-JP" sz="3600" b="0" i="1" smtClean="0">
                                    <a:latin typeface="Cambria Math" panose="02040503050406030204" pitchFamily="18" charset="0"/>
                                  </a:rPr>
                                  <m:t>𝒓</m:t>
                                </m:r>
                              </m:num>
                              <m:den>
                                <m:r>
                                  <m:rPr>
                                    <m:nor/>
                                  </m:rPr>
                                  <a:rPr lang="en-US" altLang="ja-JP" sz="3600">
                                    <a:latin typeface="Cambria Math" panose="02040503050406030204" pitchFamily="18" charset="0"/>
                                  </a:rPr>
                                  <m:t>d</m:t>
                                </m:r>
                                <m:r>
                                  <a:rPr lang="en-US" altLang="ja-JP" sz="3600" b="0" i="1" smtClean="0">
                                    <a:latin typeface="Cambria Math" panose="02040503050406030204" pitchFamily="18" charset="0"/>
                                  </a:rPr>
                                  <m:t>𝑡</m:t>
                                </m:r>
                              </m:den>
                            </m:f>
                          </m:e>
                        </m:d>
                      </m:e>
                      <m:sub>
                        <m:r>
                          <a:rPr lang="en-US" altLang="ja-JP" sz="3600" b="0" i="1" smtClean="0">
                            <a:latin typeface="Cambria Math" panose="02040503050406030204" pitchFamily="18" charset="0"/>
                          </a:rPr>
                          <m:t>𝐼</m:t>
                        </m:r>
                      </m:sub>
                    </m:sSub>
                    <m:r>
                      <a:rPr lang="en-US" altLang="ja-JP" sz="3600" b="0"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i="1">
                            <a:latin typeface="Cambria Math" panose="02040503050406030204" pitchFamily="18" charset="0"/>
                          </a:rPr>
                          <m:t>𝑅</m:t>
                        </m:r>
                      </m:sub>
                    </m:sSub>
                  </m:oMath>
                </a14:m>
                <a:br>
                  <a:rPr lang="en-US" altLang="ja-JP" sz="3600" i="1" dirty="0">
                    <a:latin typeface="Cambria Math" panose="02040503050406030204" pitchFamily="18" charset="0"/>
                  </a:rPr>
                </a:br>
                <a14:m>
                  <m:oMath xmlns:m="http://schemas.openxmlformats.org/officeDocument/2006/math">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a:latin typeface="Cambria Math" panose="02040503050406030204" pitchFamily="18" charset="0"/>
                                        <a:cs typeface="Times New Roman" panose="02020603050405020304" pitchFamily="18" charset="0"/>
                                      </a:rPr>
                                    </m:ctrlPr>
                                  </m:sSubPr>
                                  <m:e>
                                    <m:r>
                                      <a:rPr lang="en-US" altLang="ja-JP" sz="3600" b="1" i="1" dirty="0">
                                        <a:latin typeface="Cambria Math" panose="02040503050406030204" pitchFamily="18" charset="0"/>
                                        <a:cs typeface="Times New Roman" panose="02020603050405020304" pitchFamily="18" charset="0"/>
                                      </a:rPr>
                                      <m:t>𝒗</m:t>
                                    </m:r>
                                  </m:e>
                                  <m:sub>
                                    <m:r>
                                      <a:rPr lang="en-US" altLang="ja-JP" sz="3600" b="1" i="1" dirty="0">
                                        <a:latin typeface="Cambria Math" panose="02040503050406030204" pitchFamily="18" charset="0"/>
                                        <a:cs typeface="Times New Roman" panose="02020603050405020304" pitchFamily="18" charset="0"/>
                                      </a:rPr>
                                      <m:t>𝑰</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a:latin typeface="Cambria Math" panose="02040503050406030204" pitchFamily="18" charset="0"/>
                                        <a:cs typeface="Times New Roman" panose="02020603050405020304" pitchFamily="18" charset="0"/>
                                      </a:rPr>
                                    </m:ctrlPr>
                                  </m:sSubPr>
                                  <m:e>
                                    <m:r>
                                      <a:rPr lang="en-US" altLang="ja-JP" sz="3600" b="1" i="1" dirty="0">
                                        <a:latin typeface="Cambria Math" panose="02040503050406030204" pitchFamily="18" charset="0"/>
                                        <a:cs typeface="Times New Roman" panose="02020603050405020304" pitchFamily="18" charset="0"/>
                                      </a:rPr>
                                      <m:t>𝒗</m:t>
                                    </m:r>
                                  </m:e>
                                  <m:sub>
                                    <m:r>
                                      <a:rPr lang="en-US" altLang="ja-JP" sz="3600" b="1" i="1" dirty="0">
                                        <a:latin typeface="Cambria Math" panose="02040503050406030204" pitchFamily="18" charset="0"/>
                                        <a:cs typeface="Times New Roman" panose="02020603050405020304" pitchFamily="18" charset="0"/>
                                      </a:rPr>
                                      <m:t>𝑹</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en-US" altLang="ja-JP" sz="3600">
                        <a:latin typeface="Cambria Math" panose="02040503050406030204" pitchFamily="18" charset="0"/>
                      </a:rPr>
                      <m:t>𝛀</m:t>
                    </m:r>
                    <m:r>
                      <a:rPr lang="en-US" altLang="ja-JP" sz="3600" i="1">
                        <a:latin typeface="Cambria Math" panose="02040503050406030204" pitchFamily="18" charset="0"/>
                      </a:rPr>
                      <m:t>×</m:t>
                    </m:r>
                    <m:sSub>
                      <m:sSubPr>
                        <m:ctrlPr>
                          <a:rPr lang="en-US" altLang="ja-JP" sz="3600" b="1" i="1">
                            <a:latin typeface="Cambria Math" panose="02040503050406030204" pitchFamily="18" charset="0"/>
                          </a:rPr>
                        </m:ctrlPr>
                      </m:sSubPr>
                      <m:e>
                        <m:r>
                          <a:rPr lang="en-US" altLang="ja-JP" sz="3600" b="1" i="1">
                            <a:latin typeface="Cambria Math" panose="02040503050406030204" pitchFamily="18" charset="0"/>
                          </a:rPr>
                          <m:t>𝒗</m:t>
                        </m:r>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i="1">
                            <a:latin typeface="Cambria Math" panose="02040503050406030204" pitchFamily="18" charset="0"/>
                          </a:rPr>
                          <m:t>𝑅</m:t>
                        </m:r>
                      </m:sub>
                    </m:sSub>
                  </m:oMath>
                </a14:m>
                <a:br>
                  <a:rPr lang="en-US" altLang="ja-JP" sz="3600" dirty="0"/>
                </a:br>
                <a14:m>
                  <m:oMath xmlns:m="http://schemas.openxmlformats.org/officeDocument/2006/math">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a:latin typeface="Cambria Math" panose="02040503050406030204" pitchFamily="18" charset="0"/>
                                        <a:cs typeface="Times New Roman" panose="02020603050405020304" pitchFamily="18" charset="0"/>
                                      </a:rPr>
                                    </m:ctrlPr>
                                  </m:sSubPr>
                                  <m:e>
                                    <m:r>
                                      <a:rPr lang="en-US" altLang="ja-JP" sz="3600" b="1" i="1" dirty="0">
                                        <a:latin typeface="Cambria Math" panose="02040503050406030204" pitchFamily="18" charset="0"/>
                                        <a:cs typeface="Times New Roman" panose="02020603050405020304" pitchFamily="18" charset="0"/>
                                      </a:rPr>
                                      <m:t>𝒗</m:t>
                                    </m:r>
                                  </m:e>
                                  <m:sub>
                                    <m:r>
                                      <a:rPr lang="en-US" altLang="ja-JP" sz="3600" b="1" i="1" dirty="0">
                                        <a:latin typeface="Cambria Math" panose="02040503050406030204" pitchFamily="18" charset="0"/>
                                        <a:cs typeface="Times New Roman" panose="02020603050405020304" pitchFamily="18" charset="0"/>
                                      </a:rPr>
                                      <m:t>𝑰</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𝐼</m:t>
                        </m:r>
                      </m:sub>
                    </m:sSub>
                    <m:r>
                      <a:rPr lang="en-US" altLang="ja-JP" sz="3600" i="1">
                        <a:latin typeface="Cambria Math" panose="02040503050406030204" pitchFamily="18" charset="0"/>
                      </a:rPr>
                      <m:t>=</m:t>
                    </m:r>
                    <m:sSub>
                      <m:sSubPr>
                        <m:ctrlPr>
                          <a:rPr lang="en-US" altLang="ja-JP" sz="3600" i="1">
                            <a:latin typeface="Cambria Math" panose="02040503050406030204" pitchFamily="18" charset="0"/>
                          </a:rPr>
                        </m:ctrlPr>
                      </m:sSubPr>
                      <m:e>
                        <m:d>
                          <m:dPr>
                            <m:ctrlPr>
                              <a:rPr lang="en-US" altLang="ja-JP" sz="3600" i="1">
                                <a:latin typeface="Cambria Math" panose="02040503050406030204" pitchFamily="18" charset="0"/>
                              </a:rPr>
                            </m:ctrlPr>
                          </m:dPr>
                          <m:e>
                            <m:f>
                              <m:fPr>
                                <m:ctrlPr>
                                  <a:rPr lang="en-US" altLang="ja-JP" sz="3600" i="1">
                                    <a:latin typeface="Cambria Math" panose="02040503050406030204" pitchFamily="18" charset="0"/>
                                  </a:rPr>
                                </m:ctrlPr>
                              </m:fPr>
                              <m:num>
                                <m:r>
                                  <m:rPr>
                                    <m:nor/>
                                  </m:rPr>
                                  <a:rPr lang="en-US" altLang="ja-JP" sz="3600" dirty="0">
                                    <a:latin typeface="Times New Roman" panose="02020603050405020304" pitchFamily="18" charset="0"/>
                                    <a:cs typeface="Times New Roman" panose="02020603050405020304" pitchFamily="18" charset="0"/>
                                  </a:rPr>
                                  <m:t>d</m:t>
                                </m:r>
                                <m:sSub>
                                  <m:sSubPr>
                                    <m:ctrlPr>
                                      <a:rPr lang="en-US" altLang="ja-JP" sz="3600" b="1" i="1" dirty="0">
                                        <a:latin typeface="Cambria Math" panose="02040503050406030204" pitchFamily="18" charset="0"/>
                                        <a:cs typeface="Times New Roman" panose="02020603050405020304" pitchFamily="18" charset="0"/>
                                      </a:rPr>
                                    </m:ctrlPr>
                                  </m:sSubPr>
                                  <m:e>
                                    <m:r>
                                      <a:rPr lang="en-US" altLang="ja-JP" sz="3600" b="1" i="1" dirty="0">
                                        <a:latin typeface="Cambria Math" panose="02040503050406030204" pitchFamily="18" charset="0"/>
                                        <a:cs typeface="Times New Roman" panose="02020603050405020304" pitchFamily="18" charset="0"/>
                                      </a:rPr>
                                      <m:t>𝒗</m:t>
                                    </m:r>
                                  </m:e>
                                  <m:sub>
                                    <m:r>
                                      <a:rPr lang="en-US" altLang="ja-JP" sz="3600" b="1" i="1" dirty="0">
                                        <a:latin typeface="Cambria Math" panose="02040503050406030204" pitchFamily="18" charset="0"/>
                                        <a:cs typeface="Times New Roman" panose="02020603050405020304" pitchFamily="18" charset="0"/>
                                      </a:rPr>
                                      <m:t>𝑹</m:t>
                                    </m:r>
                                  </m:sub>
                                </m:sSub>
                              </m:num>
                              <m:den>
                                <m:r>
                                  <m:rPr>
                                    <m:nor/>
                                  </m:rPr>
                                  <a:rPr lang="en-US" altLang="ja-JP" sz="3600" dirty="0">
                                    <a:latin typeface="Times New Roman" panose="02020603050405020304" pitchFamily="18" charset="0"/>
                                    <a:cs typeface="Times New Roman" panose="02020603050405020304" pitchFamily="18" charset="0"/>
                                  </a:rPr>
                                  <m:t>d</m:t>
                                </m:r>
                                <m:r>
                                  <a:rPr lang="en-US" altLang="ja-JP" sz="3600" i="1">
                                    <a:latin typeface="Cambria Math" panose="02040503050406030204" pitchFamily="18" charset="0"/>
                                  </a:rPr>
                                  <m:t>𝑡</m:t>
                                </m:r>
                              </m:den>
                            </m:f>
                          </m:e>
                        </m:d>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en-US" altLang="ja-JP" sz="3600" i="1">
                        <a:latin typeface="Cambria Math" panose="02040503050406030204" pitchFamily="18" charset="0"/>
                      </a:rPr>
                      <m:t>2</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sSub>
                      <m:sSubPr>
                        <m:ctrlPr>
                          <a:rPr lang="en-US" altLang="ja-JP" sz="3600" i="1">
                            <a:latin typeface="Cambria Math" panose="02040503050406030204" pitchFamily="18" charset="0"/>
                          </a:rPr>
                        </m:ctrlPr>
                      </m:sSubPr>
                      <m:e>
                        <m:r>
                          <a:rPr lang="en-US" altLang="ja-JP" sz="3600" i="1">
                            <a:latin typeface="Cambria Math" panose="02040503050406030204" pitchFamily="18" charset="0"/>
                          </a:rPr>
                          <m:t>𝒗</m:t>
                        </m:r>
                      </m:e>
                      <m:sub>
                        <m:r>
                          <a:rPr lang="en-US" altLang="ja-JP" sz="3600" i="1">
                            <a:latin typeface="Cambria Math" panose="02040503050406030204" pitchFamily="18" charset="0"/>
                          </a:rPr>
                          <m:t>𝑅</m:t>
                        </m:r>
                      </m:sub>
                    </m:sSub>
                    <m:r>
                      <a:rPr lang="en-US" altLang="ja-JP" sz="3600" b="1" i="1">
                        <a:latin typeface="Cambria Math" panose="02040503050406030204" pitchFamily="18" charset="0"/>
                      </a:rPr>
                      <m:t>+</m:t>
                    </m:r>
                    <m:r>
                      <a:rPr lang="en-US" altLang="ja-JP" sz="3600">
                        <a:latin typeface="Cambria Math" panose="02040503050406030204" pitchFamily="18" charset="0"/>
                      </a:rPr>
                      <m:t>𝛀</m:t>
                    </m:r>
                    <m:r>
                      <a:rPr lang="en-US" altLang="ja-JP" sz="3600" i="1">
                        <a:latin typeface="Cambria Math" panose="02040503050406030204" pitchFamily="18" charset="0"/>
                      </a:rPr>
                      <m:t>×</m:t>
                    </m:r>
                    <m:d>
                      <m:dPr>
                        <m:ctrlPr>
                          <a:rPr lang="en-US" altLang="ja-JP" sz="3600" i="1">
                            <a:latin typeface="Cambria Math" panose="02040503050406030204" pitchFamily="18" charset="0"/>
                          </a:rPr>
                        </m:ctrlPr>
                      </m:dPr>
                      <m:e>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b="1" i="1">
                            <a:latin typeface="Cambria Math" panose="02040503050406030204" pitchFamily="18" charset="0"/>
                            <a:ea typeface="Cambria Math" panose="02040503050406030204" pitchFamily="18" charset="0"/>
                          </a:rPr>
                          <m:t>𝒓</m:t>
                        </m:r>
                      </m:e>
                    </m:d>
                  </m:oMath>
                </a14:m>
                <a:endParaRPr lang="en-US" altLang="ja-JP" sz="3600" i="1" dirty="0">
                  <a:latin typeface="Cambria Math" panose="02040503050406030204" pitchFamily="18" charset="0"/>
                </a:endParaRPr>
              </a:p>
              <a:p>
                <a:pPr marL="1028700" lvl="1" indent="-571500">
                  <a:buFont typeface="Arial" panose="020B0604020202020204" pitchFamily="34" charset="0"/>
                  <a:buChar char="•"/>
                </a:pPr>
                <a14:m>
                  <m:oMath xmlns:m="http://schemas.openxmlformats.org/officeDocument/2006/math">
                    <m:r>
                      <a:rPr lang="en-US" altLang="ja-JP" sz="3200" b="0" i="1" smtClean="0">
                        <a:latin typeface="Cambria Math" panose="02040503050406030204" pitchFamily="18" charset="0"/>
                      </a:rPr>
                      <m:t>−2</m:t>
                    </m:r>
                    <m:r>
                      <a:rPr lang="ja-JP" altLang="en-US" sz="3200" b="1" i="1">
                        <a:latin typeface="Cambria Math" panose="02040503050406030204" pitchFamily="18" charset="0"/>
                      </a:rPr>
                      <m:t>𝛀</m:t>
                    </m:r>
                    <m:r>
                      <a:rPr lang="en-US" altLang="ja-JP" sz="3200" b="1" i="1">
                        <a:latin typeface="Cambria Math" panose="02040503050406030204" pitchFamily="18" charset="0"/>
                        <a:ea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𝒗</m:t>
                        </m:r>
                      </m:e>
                      <m:sub>
                        <m:r>
                          <a:rPr lang="en-US" altLang="ja-JP" sz="3200" i="1">
                            <a:latin typeface="Cambria Math" panose="02040503050406030204" pitchFamily="18" charset="0"/>
                          </a:rPr>
                          <m:t>𝑅</m:t>
                        </m:r>
                      </m:sub>
                    </m:sSub>
                    <m:r>
                      <a:rPr lang="en-US" altLang="ja-JP" sz="3200" b="0" i="0" smtClean="0">
                        <a:latin typeface="Cambria Math" panose="02040503050406030204" pitchFamily="18" charset="0"/>
                      </a:rPr>
                      <m:t> </m:t>
                    </m:r>
                  </m:oMath>
                </a14:m>
                <a:r>
                  <a:rPr lang="en-US" altLang="ja-JP" sz="3200" dirty="0"/>
                  <a:t>	</a:t>
                </a:r>
                <a:r>
                  <a:rPr lang="ja-JP" altLang="en-US" sz="3200" dirty="0"/>
                  <a:t>単位質量当たりの</a:t>
                </a:r>
                <a:r>
                  <a:rPr lang="ja-JP" altLang="en-US" sz="3200" dirty="0">
                    <a:solidFill>
                      <a:srgbClr val="C00000"/>
                    </a:solidFill>
                  </a:rPr>
                  <a:t>コリオリ力</a:t>
                </a:r>
                <a:endParaRPr lang="en-US" altLang="ja-JP" sz="3200" dirty="0">
                  <a:solidFill>
                    <a:srgbClr val="C00000"/>
                  </a:solidFill>
                </a:endParaRPr>
              </a:p>
              <a:p>
                <a:pPr marL="1028700" lvl="1" indent="-571500">
                  <a:buFont typeface="Arial" panose="020B0604020202020204" pitchFamily="34" charset="0"/>
                  <a:buChar char="•"/>
                </a:pPr>
                <a14:m>
                  <m:oMath xmlns:m="http://schemas.openxmlformats.org/officeDocument/2006/math">
                    <m:r>
                      <a:rPr lang="en-US" altLang="ja-JP" sz="3200" b="1" i="1" smtClean="0">
                        <a:latin typeface="Cambria Math" panose="02040503050406030204" pitchFamily="18" charset="0"/>
                      </a:rPr>
                      <m:t>−</m:t>
                    </m:r>
                    <m:r>
                      <a:rPr lang="en-US" altLang="ja-JP" sz="3200">
                        <a:latin typeface="Cambria Math" panose="02040503050406030204" pitchFamily="18" charset="0"/>
                      </a:rPr>
                      <m:t>𝛀</m:t>
                    </m:r>
                    <m:r>
                      <a:rPr lang="en-US" altLang="ja-JP" sz="3200" i="1">
                        <a:latin typeface="Cambria Math" panose="02040503050406030204" pitchFamily="18" charset="0"/>
                      </a:rPr>
                      <m:t>×</m:t>
                    </m:r>
                    <m:d>
                      <m:dPr>
                        <m:ctrlPr>
                          <a:rPr lang="en-US" altLang="ja-JP" sz="3200" i="1">
                            <a:latin typeface="Cambria Math" panose="02040503050406030204" pitchFamily="18" charset="0"/>
                          </a:rPr>
                        </m:ctrlPr>
                      </m:dPr>
                      <m:e>
                        <m:r>
                          <a:rPr lang="ja-JP" altLang="en-US" sz="3200" b="1" i="1">
                            <a:latin typeface="Cambria Math" panose="02040503050406030204" pitchFamily="18" charset="0"/>
                          </a:rPr>
                          <m:t>𝛀</m:t>
                        </m:r>
                        <m:r>
                          <a:rPr lang="en-US" altLang="ja-JP" sz="3200" b="1" i="1">
                            <a:latin typeface="Cambria Math" panose="02040503050406030204" pitchFamily="18" charset="0"/>
                            <a:ea typeface="Cambria Math" panose="02040503050406030204" pitchFamily="18" charset="0"/>
                          </a:rPr>
                          <m:t>×</m:t>
                        </m:r>
                        <m:r>
                          <a:rPr lang="en-US" altLang="ja-JP" sz="3200" b="1" i="1">
                            <a:latin typeface="Cambria Math" panose="02040503050406030204" pitchFamily="18" charset="0"/>
                            <a:ea typeface="Cambria Math" panose="02040503050406030204" pitchFamily="18" charset="0"/>
                          </a:rPr>
                          <m:t>𝒓</m:t>
                        </m:r>
                      </m:e>
                    </m:d>
                  </m:oMath>
                </a14:m>
                <a:r>
                  <a:rPr lang="en-US" altLang="ja-JP" sz="3200" dirty="0"/>
                  <a:t> 	</a:t>
                </a:r>
                <a:r>
                  <a:rPr lang="ja-JP" altLang="en-US" sz="3200" dirty="0"/>
                  <a:t>単位質量当たりの</a:t>
                </a:r>
                <a:r>
                  <a:rPr lang="ja-JP" altLang="en-US" sz="3200" dirty="0">
                    <a:solidFill>
                      <a:schemeClr val="accent1"/>
                    </a:solidFill>
                  </a:rPr>
                  <a:t>遠心力</a:t>
                </a:r>
                <a:endParaRPr kumimoji="1" lang="ja-JP" altLang="en-US" sz="3600" dirty="0">
                  <a:solidFill>
                    <a:schemeClr val="accent1"/>
                  </a:solidFill>
                </a:endParaRPr>
              </a:p>
            </p:txBody>
          </p:sp>
        </mc:Choice>
        <mc:Fallback>
          <p:sp>
            <p:nvSpPr>
              <p:cNvPr id="38" name="速度">
                <a:extLst>
                  <a:ext uri="{FF2B5EF4-FFF2-40B4-BE49-F238E27FC236}">
                    <a16:creationId xmlns:a16="http://schemas.microsoft.com/office/drawing/2014/main" id="{9F0BEAAA-5F0A-520B-33F5-E71CE2C3A39F}"/>
                  </a:ext>
                </a:extLst>
              </p:cNvPr>
              <p:cNvSpPr txBox="1">
                <a:spLocks noRot="1" noChangeAspect="1" noMove="1" noResize="1" noEditPoints="1" noAdjustHandles="1" noChangeArrowheads="1" noChangeShapeType="1" noTextEdit="1"/>
              </p:cNvSpPr>
              <p:nvPr/>
            </p:nvSpPr>
            <p:spPr>
              <a:xfrm>
                <a:off x="15520294" y="12679490"/>
                <a:ext cx="13109206" cy="15791439"/>
              </a:xfrm>
              <a:prstGeom prst="rect">
                <a:avLst/>
              </a:prstGeom>
              <a:blipFill>
                <a:blip r:embed="rId9"/>
                <a:stretch>
                  <a:fillRect l="-2558" t="-1158" b="-34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9" name="回転運動方程式">
                <a:extLst>
                  <a:ext uri="{FF2B5EF4-FFF2-40B4-BE49-F238E27FC236}">
                    <a16:creationId xmlns:a16="http://schemas.microsoft.com/office/drawing/2014/main" id="{6E4E7736-0057-93BA-B011-2A3749FF1521}"/>
                  </a:ext>
                </a:extLst>
              </p:cNvPr>
              <p:cNvSpPr txBox="1"/>
              <p:nvPr/>
            </p:nvSpPr>
            <p:spPr>
              <a:xfrm>
                <a:off x="15518633" y="28588771"/>
                <a:ext cx="13956113" cy="5893665"/>
              </a:xfrm>
              <a:prstGeom prst="rect">
                <a:avLst/>
              </a:prstGeom>
              <a:noFill/>
            </p:spPr>
            <p:txBody>
              <a:bodyPr wrap="square" rtlCol="0">
                <a:spAutoFit/>
              </a:bodyPr>
              <a:lstStyle/>
              <a:p>
                <a:pPr marL="742950" indent="-742950">
                  <a:buFont typeface="+mj-lt"/>
                  <a:buAutoNum type="arabicPeriod" startAt="6"/>
                </a:pPr>
                <a:r>
                  <a:rPr kumimoji="1" lang="ja-JP" altLang="en-US" sz="5400" b="1" dirty="0">
                    <a:solidFill>
                      <a:srgbClr val="2C0296"/>
                    </a:solidFill>
                  </a:rPr>
                  <a:t>回転の効果を含む運動方程式</a:t>
                </a:r>
                <a:endParaRPr kumimoji="1" lang="en-US" altLang="ja-JP" sz="5400" b="1" dirty="0">
                  <a:solidFill>
                    <a:srgbClr val="2C0296"/>
                  </a:solidFill>
                </a:endParaRPr>
              </a:p>
              <a:p>
                <a:pPr marL="571500" indent="-571500">
                  <a:buFont typeface="Arial" panose="020B0604020202020204" pitchFamily="34" charset="0"/>
                  <a:buChar char="•"/>
                </a:pPr>
                <a:r>
                  <a:rPr kumimoji="1" lang="ja-JP" altLang="en-US" sz="3600" dirty="0"/>
                  <a:t>慣性系における非粘性流体の運動方程式</a:t>
                </a:r>
                <a:r>
                  <a:rPr lang="ja-JP" altLang="en-US" sz="3600" dirty="0"/>
                  <a:t>に</a:t>
                </a:r>
                <a:r>
                  <a:rPr kumimoji="1" lang="ja-JP" altLang="en-US" sz="3600" dirty="0"/>
                  <a:t>添え字を加えると</a:t>
                </a:r>
                <a:br>
                  <a:rPr kumimoji="1" lang="en-US" altLang="ja-JP" sz="3600" b="1" dirty="0"/>
                </a:br>
                <a14:m>
                  <m:oMath xmlns:m="http://schemas.openxmlformats.org/officeDocument/2006/math">
                    <m:sSub>
                      <m:sSubPr>
                        <m:ctrlPr>
                          <a:rPr lang="en-US" altLang="ja-JP" sz="3600" b="0" i="1" smtClean="0">
                            <a:latin typeface="Cambria Math" panose="02040503050406030204" pitchFamily="18" charset="0"/>
                          </a:rPr>
                        </m:ctrlPr>
                      </m:sSubPr>
                      <m:e>
                        <m:d>
                          <m:dPr>
                            <m:ctrlPr>
                              <a:rPr lang="en-US" altLang="ja-JP" sz="3600" b="1" i="1" smtClean="0">
                                <a:latin typeface="Cambria Math" panose="02040503050406030204" pitchFamily="18" charset="0"/>
                              </a:rPr>
                            </m:ctrlPr>
                          </m:dPr>
                          <m:e>
                            <m:f>
                              <m:fPr>
                                <m:ctrlPr>
                                  <a:rPr lang="en-US" altLang="ja-JP" sz="3600" i="1">
                                    <a:latin typeface="Cambria Math" panose="02040503050406030204" pitchFamily="18" charset="0"/>
                                  </a:rPr>
                                </m:ctrlPr>
                              </m:fPr>
                              <m:num>
                                <m:r>
                                  <m:rPr>
                                    <m:sty m:val="p"/>
                                  </m:rPr>
                                  <a:rPr lang="en-US" altLang="ja-JP" sz="3600" i="1">
                                    <a:latin typeface="Cambria Math" panose="02040503050406030204" pitchFamily="18" charset="0"/>
                                  </a:rPr>
                                  <m:t>D</m:t>
                                </m:r>
                                <m:sSub>
                                  <m:sSubPr>
                                    <m:ctrlPr>
                                      <a:rPr lang="en-US" altLang="ja-JP" sz="3600" b="1" i="1">
                                        <a:latin typeface="Cambria Math" panose="02040503050406030204" pitchFamily="18" charset="0"/>
                                      </a:rPr>
                                    </m:ctrlPr>
                                  </m:sSubPr>
                                  <m:e>
                                    <m:r>
                                      <a:rPr lang="en-US" altLang="ja-JP" sz="3600" b="1" i="1">
                                        <a:latin typeface="Cambria Math" panose="02040503050406030204" pitchFamily="18" charset="0"/>
                                      </a:rPr>
                                      <m:t>𝒗</m:t>
                                    </m:r>
                                  </m:e>
                                  <m:sub>
                                    <m:r>
                                      <a:rPr lang="en-US" altLang="ja-JP" sz="3600" i="1">
                                        <a:latin typeface="Cambria Math" panose="02040503050406030204" pitchFamily="18" charset="0"/>
                                      </a:rPr>
                                      <m:t>𝐼</m:t>
                                    </m:r>
                                  </m:sub>
                                </m:sSub>
                              </m:num>
                              <m:den>
                                <m:r>
                                  <m:rPr>
                                    <m:sty m:val="p"/>
                                  </m:rPr>
                                  <a:rPr lang="en-US" altLang="ja-JP" sz="3600" i="1">
                                    <a:latin typeface="Cambria Math" panose="02040503050406030204" pitchFamily="18" charset="0"/>
                                  </a:rPr>
                                  <m:t>D</m:t>
                                </m:r>
                                <m:r>
                                  <a:rPr lang="en-US" altLang="ja-JP" sz="3600" i="1">
                                    <a:latin typeface="Cambria Math" panose="02040503050406030204" pitchFamily="18" charset="0"/>
                                  </a:rPr>
                                  <m:t>𝑡</m:t>
                                </m:r>
                              </m:den>
                            </m:f>
                          </m:e>
                        </m:d>
                      </m:e>
                      <m:sub>
                        <m:r>
                          <a:rPr lang="en-US" altLang="ja-JP" sz="3600" b="0" i="1" smtClean="0">
                            <a:latin typeface="Cambria Math" panose="02040503050406030204" pitchFamily="18" charset="0"/>
                          </a:rPr>
                          <m:t>𝐼</m:t>
                        </m:r>
                      </m:sub>
                    </m:sSub>
                    <m:r>
                      <a:rPr lang="en-US" altLang="ja-JP" sz="3600" i="1">
                        <a:latin typeface="Cambria Math" panose="02040503050406030204" pitchFamily="18" charset="0"/>
                        <a:ea typeface="Cambria Math" panose="02040503050406030204" pitchFamily="18" charset="0"/>
                      </a:rPr>
                      <m:t>=−</m:t>
                    </m:r>
                    <m:f>
                      <m:fPr>
                        <m:ctrlPr>
                          <a:rPr lang="en-US" altLang="ja-JP" sz="3600" i="1">
                            <a:latin typeface="Cambria Math" panose="02040503050406030204" pitchFamily="18" charset="0"/>
                            <a:ea typeface="Cambria Math" panose="02040503050406030204" pitchFamily="18" charset="0"/>
                          </a:rPr>
                        </m:ctrlPr>
                      </m:fPr>
                      <m:num>
                        <m:r>
                          <m:rPr>
                            <m:sty m:val="p"/>
                          </m:rPr>
                          <a:rPr lang="en-US" altLang="ja-JP" sz="3600" i="1">
                            <a:latin typeface="Cambria Math" panose="02040503050406030204" pitchFamily="18" charset="0"/>
                            <a:ea typeface="Cambria Math" panose="02040503050406030204" pitchFamily="18" charset="0"/>
                          </a:rPr>
                          <m:t>∇</m:t>
                        </m:r>
                        <m:r>
                          <a:rPr lang="en-US" altLang="ja-JP" sz="3600" i="1">
                            <a:latin typeface="Cambria Math" panose="02040503050406030204" pitchFamily="18" charset="0"/>
                            <a:ea typeface="Cambria Math" panose="02040503050406030204" pitchFamily="18" charset="0"/>
                          </a:rPr>
                          <m:t>𝑝</m:t>
                        </m:r>
                      </m:num>
                      <m:den>
                        <m:r>
                          <a:rPr lang="ja-JP" altLang="en-US" sz="3600" i="1">
                            <a:latin typeface="Cambria Math" panose="02040503050406030204" pitchFamily="18" charset="0"/>
                            <a:ea typeface="Cambria Math" panose="02040503050406030204" pitchFamily="18" charset="0"/>
                          </a:rPr>
                          <m:t>𝜌</m:t>
                        </m:r>
                      </m:den>
                    </m:f>
                    <m:r>
                      <a:rPr lang="en-US" altLang="ja-JP" sz="3600" i="1" dirty="0">
                        <a:latin typeface="Cambria Math" panose="02040503050406030204" pitchFamily="18" charset="0"/>
                        <a:ea typeface="Cambria Math" panose="02040503050406030204" pitchFamily="18" charset="0"/>
                      </a:rPr>
                      <m:t>+</m:t>
                    </m:r>
                    <m:r>
                      <a:rPr lang="en-US" altLang="ja-JP" sz="3600" i="1" dirty="0">
                        <a:latin typeface="Cambria Math" panose="02040503050406030204" pitchFamily="18" charset="0"/>
                        <a:ea typeface="Cambria Math" panose="02040503050406030204" pitchFamily="18" charset="0"/>
                      </a:rPr>
                      <m:t>𝒈</m:t>
                    </m:r>
                  </m:oMath>
                </a14:m>
                <a:br>
                  <a:rPr lang="en-US" altLang="ja-JP" sz="3600" b="1" dirty="0"/>
                </a:br>
                <a:r>
                  <a:rPr lang="ja-JP" altLang="en-US" sz="3600" dirty="0"/>
                  <a:t>となる</a:t>
                </a:r>
                <a:endParaRPr lang="en-US" altLang="ja-JP" sz="3600" dirty="0"/>
              </a:p>
              <a:p>
                <a:pPr marL="571500" indent="-571500">
                  <a:buFont typeface="Arial" panose="020B0604020202020204" pitchFamily="34" charset="0"/>
                  <a:buChar char="•"/>
                </a:pPr>
                <a:r>
                  <a:rPr lang="ja-JP" altLang="en-US" sz="3600" dirty="0"/>
                  <a:t>上式に③を適用すると</a:t>
                </a:r>
                <a:br>
                  <a:rPr lang="en-US" altLang="ja-JP" sz="3600" b="1" dirty="0"/>
                </a:br>
                <a14:m>
                  <m:oMath xmlns:m="http://schemas.openxmlformats.org/officeDocument/2006/math">
                    <m:f>
                      <m:fPr>
                        <m:ctrlPr>
                          <a:rPr lang="en-US" altLang="ja-JP" sz="3600" i="1">
                            <a:latin typeface="Cambria Math" panose="02040503050406030204" pitchFamily="18" charset="0"/>
                          </a:rPr>
                        </m:ctrlPr>
                      </m:fPr>
                      <m:num>
                        <m:r>
                          <m:rPr>
                            <m:nor/>
                          </m:rPr>
                          <a:rPr lang="en-US" altLang="ja-JP" sz="3600">
                            <a:latin typeface="Cambria Math" panose="02040503050406030204" pitchFamily="18" charset="0"/>
                          </a:rPr>
                          <m:t>D</m:t>
                        </m:r>
                        <m:r>
                          <a:rPr lang="en-US" altLang="ja-JP" sz="3600" b="1" i="1">
                            <a:latin typeface="Cambria Math" panose="02040503050406030204" pitchFamily="18" charset="0"/>
                          </a:rPr>
                          <m:t>𝒗</m:t>
                        </m:r>
                      </m:num>
                      <m:den>
                        <m:r>
                          <m:rPr>
                            <m:nor/>
                          </m:rPr>
                          <a:rPr lang="en-US" altLang="ja-JP" sz="3600" dirty="0">
                            <a:latin typeface="Cambria Math" panose="02040503050406030204" pitchFamily="18" charset="0"/>
                            <a:cs typeface="Times New Roman" panose="02020603050405020304" pitchFamily="18" charset="0"/>
                          </a:rPr>
                          <m:t>D</m:t>
                        </m:r>
                        <m:r>
                          <a:rPr lang="en-US" altLang="ja-JP" sz="3600" i="1">
                            <a:latin typeface="Cambria Math" panose="02040503050406030204" pitchFamily="18" charset="0"/>
                          </a:rPr>
                          <m:t>𝑡</m:t>
                        </m:r>
                      </m:den>
                    </m:f>
                    <m:r>
                      <a:rPr lang="en-US" altLang="ja-JP" sz="3600" i="1">
                        <a:latin typeface="Cambria Math" panose="02040503050406030204" pitchFamily="18" charset="0"/>
                      </a:rPr>
                      <m:t>+2</m:t>
                    </m:r>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i="1">
                        <a:latin typeface="Cambria Math" panose="02040503050406030204" pitchFamily="18" charset="0"/>
                        <a:ea typeface="Cambria Math" panose="02040503050406030204" pitchFamily="18" charset="0"/>
                      </a:rPr>
                      <m:t>𝒗</m:t>
                    </m:r>
                    <m:r>
                      <a:rPr lang="en-US" altLang="ja-JP" sz="3600" i="1">
                        <a:latin typeface="Cambria Math" panose="02040503050406030204" pitchFamily="18" charset="0"/>
                      </a:rPr>
                      <m:t>=</m:t>
                    </m:r>
                    <m:r>
                      <a:rPr lang="en-US" altLang="ja-JP" sz="3600" i="1">
                        <a:latin typeface="Cambria Math" panose="02040503050406030204" pitchFamily="18" charset="0"/>
                        <a:ea typeface="Cambria Math" panose="02040503050406030204" pitchFamily="18" charset="0"/>
                      </a:rPr>
                      <m:t>−</m:t>
                    </m:r>
                    <m:f>
                      <m:fPr>
                        <m:ctrlPr>
                          <a:rPr lang="en-US" altLang="ja-JP" sz="3600" i="1">
                            <a:latin typeface="Cambria Math" panose="02040503050406030204" pitchFamily="18" charset="0"/>
                            <a:ea typeface="Cambria Math" panose="02040503050406030204" pitchFamily="18" charset="0"/>
                          </a:rPr>
                        </m:ctrlPr>
                      </m:fPr>
                      <m:num>
                        <m:r>
                          <m:rPr>
                            <m:sty m:val="p"/>
                          </m:rPr>
                          <a:rPr lang="en-US" altLang="ja-JP" sz="3600" i="1">
                            <a:latin typeface="Cambria Math" panose="02040503050406030204" pitchFamily="18" charset="0"/>
                            <a:ea typeface="Cambria Math" panose="02040503050406030204" pitchFamily="18" charset="0"/>
                          </a:rPr>
                          <m:t>∇</m:t>
                        </m:r>
                        <m:r>
                          <a:rPr lang="en-US" altLang="ja-JP" sz="3600" i="1">
                            <a:latin typeface="Cambria Math" panose="02040503050406030204" pitchFamily="18" charset="0"/>
                            <a:ea typeface="Cambria Math" panose="02040503050406030204" pitchFamily="18" charset="0"/>
                          </a:rPr>
                          <m:t>𝑝</m:t>
                        </m:r>
                      </m:num>
                      <m:den>
                        <m:r>
                          <a:rPr lang="ja-JP" altLang="en-US" sz="3600" i="1">
                            <a:latin typeface="Cambria Math" panose="02040503050406030204" pitchFamily="18" charset="0"/>
                            <a:ea typeface="Cambria Math" panose="02040503050406030204" pitchFamily="18" charset="0"/>
                          </a:rPr>
                          <m:t>𝜌</m:t>
                        </m:r>
                      </m:den>
                    </m:f>
                    <m:r>
                      <a:rPr lang="en-US" altLang="ja-JP" sz="3600">
                        <a:latin typeface="Cambria Math" panose="02040503050406030204" pitchFamily="18" charset="0"/>
                        <a:ea typeface="Cambria Math" panose="02040503050406030204" pitchFamily="18" charset="0"/>
                      </a:rPr>
                      <m:t>−</m:t>
                    </m:r>
                    <m:r>
                      <a:rPr lang="en-US" altLang="ja-JP" sz="3600">
                        <a:latin typeface="Cambria Math" panose="02040503050406030204" pitchFamily="18" charset="0"/>
                      </a:rPr>
                      <m:t>𝛀</m:t>
                    </m:r>
                    <m:r>
                      <a:rPr lang="en-US" altLang="ja-JP" sz="3600" i="1">
                        <a:latin typeface="Cambria Math" panose="02040503050406030204" pitchFamily="18" charset="0"/>
                      </a:rPr>
                      <m:t>×</m:t>
                    </m:r>
                    <m:d>
                      <m:dPr>
                        <m:ctrlPr>
                          <a:rPr lang="en-US" altLang="ja-JP" sz="3600" i="1">
                            <a:latin typeface="Cambria Math" panose="02040503050406030204" pitchFamily="18" charset="0"/>
                          </a:rPr>
                        </m:ctrlPr>
                      </m:dPr>
                      <m:e>
                        <m:r>
                          <a:rPr lang="ja-JP" altLang="en-US" sz="3600" b="1" i="1">
                            <a:latin typeface="Cambria Math" panose="02040503050406030204" pitchFamily="18" charset="0"/>
                          </a:rPr>
                          <m:t>𝛀</m:t>
                        </m:r>
                        <m:r>
                          <a:rPr lang="en-US" altLang="ja-JP" sz="3600" b="1" i="1">
                            <a:latin typeface="Cambria Math" panose="02040503050406030204" pitchFamily="18" charset="0"/>
                            <a:ea typeface="Cambria Math" panose="02040503050406030204" pitchFamily="18" charset="0"/>
                          </a:rPr>
                          <m:t>×</m:t>
                        </m:r>
                        <m:r>
                          <a:rPr lang="en-US" altLang="ja-JP" sz="3600" b="1" i="1">
                            <a:latin typeface="Cambria Math" panose="02040503050406030204" pitchFamily="18" charset="0"/>
                            <a:ea typeface="Cambria Math" panose="02040503050406030204" pitchFamily="18" charset="0"/>
                          </a:rPr>
                          <m:t>𝒓</m:t>
                        </m:r>
                      </m:e>
                    </m:d>
                    <m:r>
                      <a:rPr lang="en-US" altLang="ja-JP" sz="3600" i="1" dirty="0">
                        <a:latin typeface="Cambria Math" panose="02040503050406030204" pitchFamily="18" charset="0"/>
                        <a:ea typeface="Cambria Math" panose="02040503050406030204" pitchFamily="18" charset="0"/>
                      </a:rPr>
                      <m:t>+</m:t>
                    </m:r>
                    <m:r>
                      <a:rPr lang="en-US" altLang="ja-JP" sz="3600" i="1" dirty="0">
                        <a:latin typeface="Cambria Math" panose="02040503050406030204" pitchFamily="18" charset="0"/>
                        <a:ea typeface="Cambria Math" panose="02040503050406030204" pitchFamily="18" charset="0"/>
                      </a:rPr>
                      <m:t>𝒈</m:t>
                    </m:r>
                  </m:oMath>
                </a14:m>
                <a:br>
                  <a:rPr lang="en-US" altLang="ja-JP" sz="3600" dirty="0"/>
                </a:br>
                <a:r>
                  <a:rPr lang="ja-JP" altLang="en-US" sz="3600" dirty="0"/>
                  <a:t>となる</a:t>
                </a:r>
                <a:endParaRPr lang="en-US" altLang="ja-JP" sz="3600" dirty="0"/>
              </a:p>
              <a:p>
                <a:pPr marL="1028700" lvl="1" indent="-571500">
                  <a:buFont typeface="Arial" panose="020B0604020202020204" pitchFamily="34" charset="0"/>
                  <a:buChar char="•"/>
                </a:pPr>
                <a:r>
                  <a:rPr kumimoji="1" lang="ja-JP" altLang="en-US" sz="3200" dirty="0"/>
                  <a:t>ここで</a:t>
                </a:r>
                <a:r>
                  <a:rPr kumimoji="1" lang="en-US" altLang="ja-JP" sz="3200" dirty="0"/>
                  <a:t>, </a:t>
                </a:r>
                <a14:m>
                  <m:oMath xmlns:m="http://schemas.openxmlformats.org/officeDocument/2006/math">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𝒗</m:t>
                        </m:r>
                      </m:e>
                      <m:sub>
                        <m:r>
                          <a:rPr kumimoji="1" lang="en-US" altLang="ja-JP" sz="3200" b="0" i="1" smtClean="0">
                            <a:latin typeface="Cambria Math" panose="02040503050406030204" pitchFamily="18" charset="0"/>
                          </a:rPr>
                          <m:t>𝑅</m:t>
                        </m:r>
                      </m:sub>
                    </m:sSub>
                  </m:oMath>
                </a14:m>
                <a:r>
                  <a:rPr kumimoji="1" lang="ja-JP" altLang="en-US" sz="3200" dirty="0"/>
                  <a:t>を</a:t>
                </a:r>
                <a14:m>
                  <m:oMath xmlns:m="http://schemas.openxmlformats.org/officeDocument/2006/math">
                    <m:r>
                      <a:rPr kumimoji="1" lang="en-US" altLang="ja-JP" sz="3200" b="0" i="1" dirty="0" smtClean="0">
                        <a:latin typeface="Cambria Math" panose="02040503050406030204" pitchFamily="18" charset="0"/>
                      </a:rPr>
                      <m:t>𝒗</m:t>
                    </m:r>
                  </m:oMath>
                </a14:m>
                <a:r>
                  <a:rPr kumimoji="1" lang="ja-JP" altLang="en-US" sz="3200" dirty="0"/>
                  <a:t> を使って書きなおしている</a:t>
                </a:r>
              </a:p>
            </p:txBody>
          </p:sp>
        </mc:Choice>
        <mc:Fallback>
          <p:sp>
            <p:nvSpPr>
              <p:cNvPr id="39" name="回転運動方程式">
                <a:extLst>
                  <a:ext uri="{FF2B5EF4-FFF2-40B4-BE49-F238E27FC236}">
                    <a16:creationId xmlns:a16="http://schemas.microsoft.com/office/drawing/2014/main" id="{6E4E7736-0057-93BA-B011-2A3749FF1521}"/>
                  </a:ext>
                </a:extLst>
              </p:cNvPr>
              <p:cNvSpPr txBox="1">
                <a:spLocks noRot="1" noChangeAspect="1" noMove="1" noResize="1" noEditPoints="1" noAdjustHandles="1" noChangeArrowheads="1" noChangeShapeType="1" noTextEdit="1"/>
              </p:cNvSpPr>
              <p:nvPr/>
            </p:nvSpPr>
            <p:spPr>
              <a:xfrm>
                <a:off x="15518633" y="28588771"/>
                <a:ext cx="13956113" cy="5893665"/>
              </a:xfrm>
              <a:prstGeom prst="rect">
                <a:avLst/>
              </a:prstGeom>
              <a:blipFill>
                <a:blip r:embed="rId10"/>
                <a:stretch>
                  <a:fillRect l="-2403" t="-3102" b="-2482"/>
                </a:stretch>
              </a:blipFill>
            </p:spPr>
            <p:txBody>
              <a:bodyPr/>
              <a:lstStyle/>
              <a:p>
                <a:r>
                  <a:rPr lang="ja-JP" altLang="en-US">
                    <a:noFill/>
                  </a:rPr>
                  <a:t> </a:t>
                </a:r>
              </a:p>
            </p:txBody>
          </p:sp>
        </mc:Fallback>
      </mc:AlternateContent>
      <p:sp>
        <p:nvSpPr>
          <p:cNvPr id="40" name="まとめ">
            <a:extLst>
              <a:ext uri="{FF2B5EF4-FFF2-40B4-BE49-F238E27FC236}">
                <a16:creationId xmlns:a16="http://schemas.microsoft.com/office/drawing/2014/main" id="{51199AA6-1129-A06F-C670-0087FCC962C4}"/>
              </a:ext>
            </a:extLst>
          </p:cNvPr>
          <p:cNvSpPr txBox="1"/>
          <p:nvPr/>
        </p:nvSpPr>
        <p:spPr>
          <a:xfrm>
            <a:off x="15520293" y="34596000"/>
            <a:ext cx="14754919" cy="3908762"/>
          </a:xfrm>
          <a:prstGeom prst="rect">
            <a:avLst/>
          </a:prstGeom>
          <a:noFill/>
        </p:spPr>
        <p:txBody>
          <a:bodyPr wrap="square" rtlCol="0">
            <a:spAutoFit/>
          </a:bodyPr>
          <a:lstStyle/>
          <a:p>
            <a:pPr marL="742950" indent="-742950" algn="l">
              <a:lnSpc>
                <a:spcPct val="100000"/>
              </a:lnSpc>
              <a:spcBef>
                <a:spcPts val="0"/>
              </a:spcBef>
              <a:buFont typeface="+mj-lt"/>
              <a:buAutoNum type="arabicPeriod" startAt="7"/>
            </a:pPr>
            <a:r>
              <a:rPr lang="ja-JP" altLang="en-US" sz="5400" b="1" dirty="0">
                <a:solidFill>
                  <a:srgbClr val="2C0296"/>
                </a:solidFill>
              </a:rPr>
              <a:t>まとめ</a:t>
            </a:r>
            <a:endParaRPr lang="en-US" altLang="ja-JP" sz="5400" b="1" dirty="0">
              <a:solidFill>
                <a:srgbClr val="2C0296"/>
              </a:solidFill>
            </a:endParaRPr>
          </a:p>
          <a:p>
            <a:pPr marL="571500" indent="-571500" algn="l">
              <a:lnSpc>
                <a:spcPct val="100000"/>
              </a:lnSpc>
              <a:spcBef>
                <a:spcPts val="0"/>
              </a:spcBef>
              <a:buFont typeface="Arial" panose="020B0604020202020204" pitchFamily="34" charset="0"/>
              <a:buChar char="•"/>
            </a:pPr>
            <a:r>
              <a:rPr lang="ja-JP" altLang="en-US" sz="3600" dirty="0"/>
              <a:t>回転を考えることにより</a:t>
            </a:r>
            <a:r>
              <a:rPr lang="ja-JP" altLang="en-US" sz="3600" dirty="0">
                <a:solidFill>
                  <a:srgbClr val="C00000"/>
                </a:solidFill>
              </a:rPr>
              <a:t>コリオリ力</a:t>
            </a:r>
            <a:r>
              <a:rPr lang="en-US" altLang="ja-JP" sz="3600" dirty="0"/>
              <a:t>, </a:t>
            </a:r>
            <a:r>
              <a:rPr lang="ja-JP" altLang="en-US" sz="3600" dirty="0">
                <a:solidFill>
                  <a:schemeClr val="accent1"/>
                </a:solidFill>
              </a:rPr>
              <a:t>遠心力</a:t>
            </a:r>
            <a:r>
              <a:rPr lang="ja-JP" altLang="en-US" sz="3600" dirty="0"/>
              <a:t>という回転によって生じる力が式中に表れることが確認できた</a:t>
            </a:r>
            <a:endParaRPr lang="en-US" altLang="ja-JP" sz="3600" dirty="0"/>
          </a:p>
          <a:p>
            <a:pPr marL="571500" indent="-571500" algn="l">
              <a:lnSpc>
                <a:spcPct val="100000"/>
              </a:lnSpc>
              <a:spcBef>
                <a:spcPts val="0"/>
              </a:spcBef>
              <a:buFont typeface="Arial" panose="020B0604020202020204" pitchFamily="34" charset="0"/>
              <a:buChar char="•"/>
            </a:pPr>
            <a:r>
              <a:rPr lang="ja-JP" altLang="en-US" sz="3600" dirty="0"/>
              <a:t>ここまで系を選択せず進めることが出来たが</a:t>
            </a:r>
            <a:r>
              <a:rPr lang="en-US" altLang="ja-JP" sz="3600" dirty="0"/>
              <a:t>, </a:t>
            </a:r>
            <a:r>
              <a:rPr lang="ja-JP" altLang="en-US" sz="3600" dirty="0"/>
              <a:t>惑星大気の全球計算を想定するとき</a:t>
            </a:r>
            <a:r>
              <a:rPr lang="en-US" altLang="ja-JP" sz="3600" dirty="0"/>
              <a:t>, </a:t>
            </a:r>
            <a:r>
              <a:rPr lang="ja-JP" altLang="en-US" sz="3600" dirty="0"/>
              <a:t>座標系は球座標系を選択することが適切である</a:t>
            </a:r>
            <a:endParaRPr lang="en-US" altLang="ja-JP" sz="3200" dirty="0"/>
          </a:p>
          <a:p>
            <a:pPr marL="1029600" lvl="1" indent="-571500" algn="l">
              <a:lnSpc>
                <a:spcPct val="100000"/>
              </a:lnSpc>
              <a:spcBef>
                <a:spcPts val="0"/>
              </a:spcBef>
              <a:buFont typeface="Arial" panose="020B0604020202020204" pitchFamily="34" charset="0"/>
              <a:buChar char="•"/>
            </a:pPr>
            <a:r>
              <a:rPr lang="ja-JP" altLang="en-US" sz="3200" dirty="0"/>
              <a:t>卒業研究としては</a:t>
            </a:r>
            <a:r>
              <a:rPr lang="en-US" altLang="ja-JP" sz="3200" dirty="0"/>
              <a:t>, </a:t>
            </a:r>
            <a:r>
              <a:rPr lang="ja-JP" altLang="en-US" sz="3200" dirty="0"/>
              <a:t>さらに球座標での方程式の導出まで行った</a:t>
            </a:r>
            <a:endParaRPr lang="en-US" altLang="ja-JP" sz="3600" dirty="0"/>
          </a:p>
          <a:p>
            <a:endParaRPr kumimoji="1" lang="ja-JP" altLang="en-US" dirty="0"/>
          </a:p>
        </p:txBody>
      </p:sp>
      <p:sp>
        <p:nvSpPr>
          <p:cNvPr id="36" name="参考文献">
            <a:extLst>
              <a:ext uri="{FF2B5EF4-FFF2-40B4-BE49-F238E27FC236}">
                <a16:creationId xmlns:a16="http://schemas.microsoft.com/office/drawing/2014/main" id="{1C638A55-4C68-5241-F6E2-7EDD00D8CCD7}"/>
              </a:ext>
            </a:extLst>
          </p:cNvPr>
          <p:cNvSpPr txBox="1"/>
          <p:nvPr/>
        </p:nvSpPr>
        <p:spPr>
          <a:xfrm>
            <a:off x="15518633" y="38312962"/>
            <a:ext cx="14722570" cy="4370427"/>
          </a:xfrm>
          <a:prstGeom prst="rect">
            <a:avLst/>
          </a:prstGeom>
          <a:noFill/>
        </p:spPr>
        <p:txBody>
          <a:bodyPr wrap="square">
            <a:spAutoFit/>
          </a:bodyPr>
          <a:lstStyle/>
          <a:p>
            <a:pPr marL="742950" indent="-742950">
              <a:buFont typeface="+mj-lt"/>
              <a:buAutoNum type="arabicPeriod" startAt="8"/>
            </a:pPr>
            <a:r>
              <a:rPr kumimoji="1" lang="ja-JP" altLang="en-US" sz="5400" b="1" dirty="0">
                <a:solidFill>
                  <a:srgbClr val="2C0296"/>
                </a:solidFill>
              </a:rPr>
              <a:t>参考文献</a:t>
            </a:r>
            <a:endParaRPr kumimoji="1" lang="en-US" altLang="ja-JP" sz="5400" b="1" dirty="0">
              <a:solidFill>
                <a:srgbClr val="2C0296"/>
              </a:solidFill>
            </a:endParaRPr>
          </a:p>
          <a:p>
            <a:pPr marL="457200" indent="-457200">
              <a:buFont typeface="Arial" panose="020B0604020202020204" pitchFamily="34" charset="0"/>
              <a:buChar char="•"/>
            </a:pPr>
            <a:r>
              <a:rPr kumimoji="1" lang="en-US" altLang="ja-JP" sz="3200" dirty="0"/>
              <a:t>Geoffrey K. </a:t>
            </a:r>
            <a:r>
              <a:rPr kumimoji="1" lang="en-US" altLang="ja-JP" sz="3200" dirty="0" err="1"/>
              <a:t>Vallis</a:t>
            </a:r>
            <a:r>
              <a:rPr lang="en-US" altLang="ja-JP" sz="3200" dirty="0"/>
              <a:t>, 2017:</a:t>
            </a:r>
            <a:r>
              <a:rPr kumimoji="1" lang="en-US" altLang="ja-JP" sz="3200" dirty="0"/>
              <a:t> Atmospheric and Oceanic Fluid Dynamics, p:55-58</a:t>
            </a:r>
          </a:p>
          <a:p>
            <a:pPr marL="457200" indent="-457200">
              <a:buFont typeface="Arial" panose="020B0604020202020204" pitchFamily="34" charset="0"/>
              <a:buChar char="•"/>
            </a:pPr>
            <a:r>
              <a:rPr lang="ja-JP" altLang="en-US" sz="3200" dirty="0"/>
              <a:t>地球流体電脳倶楽部</a:t>
            </a:r>
            <a:r>
              <a:rPr lang="en-US" altLang="ja-JP" sz="3200" dirty="0"/>
              <a:t>,『</a:t>
            </a:r>
            <a:r>
              <a:rPr lang="ja-JP" altLang="en-US" sz="3200" dirty="0"/>
              <a:t>金星現象論</a:t>
            </a:r>
            <a:r>
              <a:rPr lang="en-US" altLang="ja-JP" sz="3200" dirty="0"/>
              <a:t>:</a:t>
            </a:r>
            <a:r>
              <a:rPr lang="ja-JP" altLang="en-US" sz="3200" dirty="0"/>
              <a:t>金星大気の風の場</a:t>
            </a:r>
            <a:r>
              <a:rPr lang="en-US" altLang="ja-JP" sz="3200" dirty="0"/>
              <a:t>』 (</a:t>
            </a:r>
            <a:r>
              <a:rPr kumimoji="1" lang="en-US" altLang="ja-JP" sz="3200" dirty="0">
                <a:hlinkClick r:id="rId11"/>
              </a:rPr>
              <a:t>https://www.gfd-dennou.org/library/riron/venus/wind/pub/wind.pdf</a:t>
            </a:r>
            <a:r>
              <a:rPr kumimoji="1" lang="en-US" altLang="ja-JP" sz="3200" dirty="0"/>
              <a:t>)</a:t>
            </a:r>
          </a:p>
          <a:p>
            <a:pPr marL="457200" indent="-457200">
              <a:buFont typeface="Arial" panose="020B0604020202020204" pitchFamily="34" charset="0"/>
              <a:buChar char="•"/>
            </a:pPr>
            <a:r>
              <a:rPr kumimoji="1" lang="ja-JP" altLang="en-US" sz="3200" dirty="0"/>
              <a:t>金星探査機 あかつき</a:t>
            </a:r>
            <a:r>
              <a:rPr lang="en-US" altLang="ja-JP" sz="3200" dirty="0"/>
              <a:t>,</a:t>
            </a:r>
            <a:r>
              <a:rPr lang="ja-JP" altLang="en-US" sz="3200" dirty="0"/>
              <a:t>「</a:t>
            </a:r>
            <a:r>
              <a:rPr kumimoji="1" lang="ja-JP" altLang="en-US" sz="3200" dirty="0"/>
              <a:t>金星の気象学 </a:t>
            </a:r>
            <a:r>
              <a:rPr kumimoji="1" lang="en-US" altLang="ja-JP" sz="3200" dirty="0"/>
              <a:t>―</a:t>
            </a:r>
            <a:r>
              <a:rPr kumimoji="1" lang="ja-JP" altLang="en-US" sz="3200" dirty="0"/>
              <a:t>惑星気象学とスーパー・ローテーション</a:t>
            </a:r>
            <a:r>
              <a:rPr kumimoji="1" lang="en-US" altLang="ja-JP" sz="3200" dirty="0"/>
              <a:t>―</a:t>
            </a:r>
            <a:r>
              <a:rPr lang="ja-JP" altLang="en-US" sz="3200" dirty="0"/>
              <a:t>」</a:t>
            </a:r>
            <a:r>
              <a:rPr lang="en-US" altLang="ja-JP" sz="3200" dirty="0"/>
              <a:t>(</a:t>
            </a:r>
            <a:r>
              <a:rPr kumimoji="1" lang="en-US" altLang="ja-JP" sz="3200" dirty="0">
                <a:hlinkClick r:id="rId12"/>
              </a:rPr>
              <a:t>https://www.stp.isas.jaxa.jp/venus/sci_meteor.html</a:t>
            </a:r>
            <a:r>
              <a:rPr kumimoji="1" lang="en-US" altLang="ja-JP" sz="3200" dirty="0"/>
              <a:t>) </a:t>
            </a:r>
          </a:p>
          <a:p>
            <a:pPr marL="457200" indent="-457200">
              <a:buFont typeface="Arial" panose="020B0604020202020204" pitchFamily="34" charset="0"/>
              <a:buChar char="•"/>
            </a:pPr>
            <a:r>
              <a:rPr kumimoji="1" lang="en-US" altLang="ja-JP" sz="3200" dirty="0"/>
              <a:t>Schubert, G., 1983: General circulation and the dynamical state of the Venus atmosphere, Venus, p. 681-765</a:t>
            </a:r>
          </a:p>
        </p:txBody>
      </p:sp>
      <p:cxnSp>
        <p:nvCxnSpPr>
          <p:cNvPr id="41" name="直線コネクタ 40">
            <a:extLst>
              <a:ext uri="{FF2B5EF4-FFF2-40B4-BE49-F238E27FC236}">
                <a16:creationId xmlns:a16="http://schemas.microsoft.com/office/drawing/2014/main" id="{6C549727-4823-198E-9AFD-BBF1810E7D30}"/>
              </a:ext>
            </a:extLst>
          </p:cNvPr>
          <p:cNvCxnSpPr>
            <a:cxnSpLocks/>
          </p:cNvCxnSpPr>
          <p:nvPr/>
        </p:nvCxnSpPr>
        <p:spPr>
          <a:xfrm flipH="1" flipV="1">
            <a:off x="-739717" y="16000385"/>
            <a:ext cx="15876530" cy="30211"/>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grpSp>
        <p:nvGrpSpPr>
          <p:cNvPr id="44" name="グループ化 43">
            <a:extLst>
              <a:ext uri="{FF2B5EF4-FFF2-40B4-BE49-F238E27FC236}">
                <a16:creationId xmlns:a16="http://schemas.microsoft.com/office/drawing/2014/main" id="{31739F93-BE95-D683-FF21-FDE21EC2000A}"/>
              </a:ext>
            </a:extLst>
          </p:cNvPr>
          <p:cNvGrpSpPr/>
          <p:nvPr/>
        </p:nvGrpSpPr>
        <p:grpSpPr>
          <a:xfrm>
            <a:off x="420075" y="3721490"/>
            <a:ext cx="14463551" cy="12499827"/>
            <a:chOff x="189112" y="4655656"/>
            <a:chExt cx="14463551" cy="12499827"/>
          </a:xfrm>
        </p:grpSpPr>
        <p:grpSp>
          <p:nvGrpSpPr>
            <p:cNvPr id="28" name="始めに">
              <a:extLst>
                <a:ext uri="{FF2B5EF4-FFF2-40B4-BE49-F238E27FC236}">
                  <a16:creationId xmlns:a16="http://schemas.microsoft.com/office/drawing/2014/main" id="{5A411699-7C58-A7FD-8869-1A779B8E5638}"/>
                </a:ext>
              </a:extLst>
            </p:cNvPr>
            <p:cNvGrpSpPr/>
            <p:nvPr/>
          </p:nvGrpSpPr>
          <p:grpSpPr>
            <a:xfrm>
              <a:off x="251071" y="4655656"/>
              <a:ext cx="14401592" cy="10954989"/>
              <a:chOff x="426096" y="5093003"/>
              <a:chExt cx="14401592" cy="10954989"/>
            </a:xfrm>
          </p:grpSpPr>
          <mc:AlternateContent xmlns:mc="http://schemas.openxmlformats.org/markup-compatibility/2006">
            <mc:Choice xmlns:a14="http://schemas.microsoft.com/office/drawing/2010/main" Requires="a14">
              <p:sp>
                <p:nvSpPr>
                  <p:cNvPr id="17" name="テキスト ボックス 16">
                    <a:extLst>
                      <a:ext uri="{FF2B5EF4-FFF2-40B4-BE49-F238E27FC236}">
                        <a16:creationId xmlns:a16="http://schemas.microsoft.com/office/drawing/2014/main" id="{69E21D30-54F3-4823-1696-B1B625C4A17A}"/>
                      </a:ext>
                    </a:extLst>
                  </p:cNvPr>
                  <p:cNvSpPr txBox="1"/>
                  <p:nvPr/>
                </p:nvSpPr>
                <p:spPr>
                  <a:xfrm>
                    <a:off x="426096" y="5093003"/>
                    <a:ext cx="14401592" cy="6986528"/>
                  </a:xfrm>
                  <a:prstGeom prst="rect">
                    <a:avLst/>
                  </a:prstGeom>
                  <a:noFill/>
                </p:spPr>
                <p:txBody>
                  <a:bodyPr wrap="square" rtlCol="0">
                    <a:spAutoFit/>
                  </a:bodyPr>
                  <a:lstStyle/>
                  <a:p>
                    <a:pPr marL="514350" indent="-514350">
                      <a:buFont typeface="+mj-lt"/>
                      <a:buAutoNum type="arabicPeriod"/>
                    </a:pPr>
                    <a:r>
                      <a:rPr lang="ja-JP" altLang="en-US" sz="5400" b="1" dirty="0">
                        <a:solidFill>
                          <a:srgbClr val="2C0296"/>
                        </a:solidFill>
                      </a:rPr>
                      <a:t>始めに</a:t>
                    </a:r>
                    <a:endParaRPr lang="en-US" altLang="ja-JP" sz="5400" b="1" dirty="0">
                      <a:solidFill>
                        <a:srgbClr val="2C0296"/>
                      </a:solidFill>
                    </a:endParaRPr>
                  </a:p>
                  <a:p>
                    <a:pPr marL="457200" indent="-457200">
                      <a:buFont typeface="Arial" panose="020B0604020202020204" pitchFamily="34" charset="0"/>
                      <a:buChar char="•"/>
                    </a:pPr>
                    <a:r>
                      <a:rPr lang="ja-JP" altLang="en-US" sz="3600" dirty="0"/>
                      <a:t>地球を始めとする太陽系の惑星では</a:t>
                    </a:r>
                    <a:r>
                      <a:rPr lang="en-US" altLang="ja-JP" sz="3600" dirty="0"/>
                      <a:t>, </a:t>
                    </a:r>
                    <a:br>
                      <a:rPr lang="en-US" altLang="ja-JP" sz="3600" dirty="0"/>
                    </a:br>
                    <a:r>
                      <a:rPr lang="ja-JP" altLang="en-US" sz="3600" dirty="0"/>
                      <a:t>それぞれ特徴的な大気現象が起こっている</a:t>
                    </a:r>
                    <a:endParaRPr lang="en-US" altLang="ja-JP" sz="3600" dirty="0"/>
                  </a:p>
                  <a:p>
                    <a:pPr marL="457200" indent="-457200">
                      <a:buFont typeface="Arial" panose="020B0604020202020204" pitchFamily="34" charset="0"/>
                      <a:buChar char="•"/>
                    </a:pPr>
                    <a:r>
                      <a:rPr lang="ja-JP" altLang="en-US" sz="3600" dirty="0"/>
                      <a:t>金星の大気現象にスーパーローテーションがある</a:t>
                    </a:r>
                    <a:endParaRPr lang="en-US" altLang="ja-JP" sz="3600" dirty="0"/>
                  </a:p>
                  <a:p>
                    <a:pPr marL="914400" lvl="1" indent="-457200">
                      <a:buFont typeface="Arial" panose="020B0604020202020204" pitchFamily="34" charset="0"/>
                      <a:buChar char="•"/>
                    </a:pPr>
                    <a:r>
                      <a:rPr lang="ja-JP" altLang="en-US" sz="3200" dirty="0"/>
                      <a:t>高度 </a:t>
                    </a:r>
                    <a:r>
                      <a:rPr lang="en-US" altLang="ja-JP" sz="3200" dirty="0"/>
                      <a:t>65 </a:t>
                    </a:r>
                    <a14:m>
                      <m:oMath xmlns:m="http://schemas.openxmlformats.org/officeDocument/2006/math">
                        <m:r>
                          <m:rPr>
                            <m:nor/>
                          </m:rPr>
                          <a:rPr lang="en-US" altLang="ja-JP" sz="3200" b="0" i="0" smtClean="0">
                            <a:latin typeface="Cambria Math" panose="02040503050406030204" pitchFamily="18" charset="0"/>
                          </a:rPr>
                          <m:t>km</m:t>
                        </m:r>
                      </m:oMath>
                    </a14:m>
                    <a:r>
                      <a:rPr lang="en-US" altLang="ja-JP" sz="3200" dirty="0"/>
                      <a:t> </a:t>
                    </a:r>
                    <a:r>
                      <a:rPr lang="ja-JP" altLang="en-US" sz="3200" dirty="0"/>
                      <a:t>付近で </a:t>
                    </a:r>
                    <a:r>
                      <a:rPr lang="en-US" altLang="ja-JP" sz="3200" dirty="0"/>
                      <a:t>100 </a:t>
                    </a:r>
                    <a14:m>
                      <m:oMath xmlns:m="http://schemas.openxmlformats.org/officeDocument/2006/math">
                        <m:r>
                          <m:rPr>
                            <m:nor/>
                          </m:rPr>
                          <a:rPr lang="en-US" altLang="ja-JP" sz="3200" b="0" i="0" smtClean="0">
                            <a:latin typeface="Cambria Math" panose="02040503050406030204" pitchFamily="18" charset="0"/>
                          </a:rPr>
                          <m:t>m</m:t>
                        </m:r>
                        <m:r>
                          <m:rPr>
                            <m:lit/>
                          </m:rPr>
                          <a:rPr lang="en-US" altLang="ja-JP" sz="3200" b="0" i="1" smtClean="0">
                            <a:latin typeface="Cambria Math" panose="02040503050406030204" pitchFamily="18" charset="0"/>
                          </a:rPr>
                          <m:t>/</m:t>
                        </m:r>
                        <m:r>
                          <m:rPr>
                            <m:nor/>
                          </m:rPr>
                          <a:rPr lang="en-US" altLang="ja-JP" sz="3200" b="0" i="0" smtClean="0">
                            <a:latin typeface="Cambria Math" panose="02040503050406030204" pitchFamily="18" charset="0"/>
                          </a:rPr>
                          <m:t>s</m:t>
                        </m:r>
                      </m:oMath>
                    </a14:m>
                    <a:r>
                      <a:rPr lang="en-US" altLang="ja-JP" sz="3200" dirty="0"/>
                      <a:t> </a:t>
                    </a:r>
                    <a:r>
                      <a:rPr lang="ja-JP" altLang="en-US" sz="3200" dirty="0"/>
                      <a:t>に達する東風が吹いている</a:t>
                    </a:r>
                    <a:br>
                      <a:rPr lang="en-US" altLang="ja-JP" sz="3200" dirty="0"/>
                    </a:br>
                    <a:r>
                      <a:rPr lang="ja-JP" altLang="en-US" sz="3200" dirty="0"/>
                      <a:t> </a:t>
                    </a:r>
                    <a:r>
                      <a:rPr lang="en-US" altLang="ja-JP" sz="3200" dirty="0"/>
                      <a:t>(Schubert, 1983)</a:t>
                    </a:r>
                  </a:p>
                  <a:p>
                    <a:pPr marL="457200" indent="-457200">
                      <a:buFont typeface="Arial" panose="020B0604020202020204" pitchFamily="34" charset="0"/>
                      <a:buChar char="•"/>
                    </a:pPr>
                    <a:r>
                      <a:rPr kumimoji="1" lang="ja-JP" altLang="en-US" sz="3600" dirty="0"/>
                      <a:t>金星</a:t>
                    </a:r>
                    <a:r>
                      <a:rPr lang="ja-JP" altLang="en-US" sz="3600" dirty="0"/>
                      <a:t>上空 </a:t>
                    </a:r>
                    <a:r>
                      <a:rPr lang="en-US" altLang="ja-JP" sz="3600" dirty="0"/>
                      <a:t>50~70 km </a:t>
                    </a:r>
                    <a:r>
                      <a:rPr lang="ja-JP" altLang="en-US" sz="3600" dirty="0"/>
                      <a:t>に</a:t>
                    </a:r>
                    <a:r>
                      <a:rPr lang="ja-JP" altLang="en-US" sz="3600" b="0" i="0" dirty="0">
                        <a:solidFill>
                          <a:srgbClr val="222222"/>
                        </a:solidFill>
                        <a:effectLst/>
                        <a:latin typeface="Noto Sans JP"/>
                      </a:rPr>
                      <a:t>硫酸の厚い雲</a:t>
                    </a:r>
                    <a:r>
                      <a:rPr lang="ja-JP" altLang="en-US" sz="3600" dirty="0">
                        <a:solidFill>
                          <a:srgbClr val="222222"/>
                        </a:solidFill>
                        <a:latin typeface="Noto Sans JP"/>
                      </a:rPr>
                      <a:t>が存在しており</a:t>
                    </a:r>
                    <a:r>
                      <a:rPr lang="en-US" altLang="ja-JP" sz="3600" dirty="0">
                        <a:solidFill>
                          <a:srgbClr val="222222"/>
                        </a:solidFill>
                        <a:latin typeface="Noto Sans JP"/>
                      </a:rPr>
                      <a:t>, </a:t>
                    </a:r>
                    <a:r>
                      <a:rPr lang="ja-JP" altLang="en-US" sz="3600" dirty="0">
                        <a:solidFill>
                          <a:srgbClr val="222222"/>
                        </a:solidFill>
                        <a:latin typeface="Noto Sans JP"/>
                      </a:rPr>
                      <a:t>可視光での観測が出来ず</a:t>
                    </a:r>
                    <a:r>
                      <a:rPr lang="en-US" altLang="ja-JP" sz="3600" dirty="0">
                        <a:solidFill>
                          <a:srgbClr val="222222"/>
                        </a:solidFill>
                        <a:latin typeface="Noto Sans JP"/>
                      </a:rPr>
                      <a:t>, </a:t>
                    </a:r>
                    <a:r>
                      <a:rPr kumimoji="1" lang="ja-JP" altLang="en-US" sz="3600" dirty="0"/>
                      <a:t>観測データが限られている</a:t>
                    </a:r>
                    <a:endParaRPr kumimoji="1" lang="en-US" altLang="ja-JP" sz="3600" dirty="0"/>
                  </a:p>
                  <a:p>
                    <a:pPr marL="457200" indent="-457200">
                      <a:buFont typeface="Arial" panose="020B0604020202020204" pitchFamily="34" charset="0"/>
                      <a:buChar char="•"/>
                    </a:pPr>
                    <a:r>
                      <a:rPr lang="ja-JP" altLang="en-US" sz="3600" dirty="0"/>
                      <a:t>そのため</a:t>
                    </a:r>
                    <a:r>
                      <a:rPr kumimoji="1" lang="ja-JP" altLang="en-US" sz="3600" dirty="0"/>
                      <a:t>大気現象の全容も解明されていない</a:t>
                    </a:r>
                    <a:endParaRPr kumimoji="1" lang="en-US" altLang="ja-JP" sz="3200" dirty="0"/>
                  </a:p>
                  <a:p>
                    <a:pPr marL="457200" indent="-457200">
                      <a:buFont typeface="Arial" panose="020B0604020202020204" pitchFamily="34" charset="0"/>
                      <a:buChar char="•"/>
                    </a:pPr>
                    <a:r>
                      <a:rPr lang="ja-JP" altLang="en-US" sz="3600" dirty="0"/>
                      <a:t>大気現象の理解のため</a:t>
                    </a:r>
                    <a:r>
                      <a:rPr lang="en-US" altLang="ja-JP" sz="3600" dirty="0"/>
                      <a:t>, </a:t>
                    </a:r>
                    <a:r>
                      <a:rPr lang="ja-JP" altLang="en-US" sz="3600" dirty="0"/>
                      <a:t>観測以外にも大気の運動を支配する方程式系を数値計算し</a:t>
                    </a:r>
                    <a:r>
                      <a:rPr lang="en-US" altLang="ja-JP" sz="3600" dirty="0"/>
                      <a:t>, </a:t>
                    </a:r>
                    <a:r>
                      <a:rPr lang="ja-JP" altLang="en-US" sz="3600" dirty="0"/>
                      <a:t>解析を行う方法がある</a:t>
                    </a:r>
                    <a:endParaRPr lang="en-US" altLang="ja-JP" sz="3600" dirty="0"/>
                  </a:p>
                  <a:p>
                    <a:pPr marL="914400" lvl="1" indent="-457200">
                      <a:buFont typeface="Arial" panose="020B0604020202020204" pitchFamily="34" charset="0"/>
                      <a:buChar char="•"/>
                    </a:pPr>
                    <a:endParaRPr lang="en-US" altLang="ja-JP" sz="2400" dirty="0"/>
                  </a:p>
                  <a:p>
                    <a:pPr marL="285750" indent="-285750">
                      <a:buFont typeface="Arial" panose="020B0604020202020204" pitchFamily="34" charset="0"/>
                      <a:buChar char="•"/>
                    </a:pPr>
                    <a:endParaRPr kumimoji="1" lang="ja-JP" altLang="en-US" dirty="0"/>
                  </a:p>
                </p:txBody>
              </p:sp>
            </mc:Choice>
            <mc:Fallback>
              <p:sp>
                <p:nvSpPr>
                  <p:cNvPr id="17" name="テキスト ボックス 16">
                    <a:extLst>
                      <a:ext uri="{FF2B5EF4-FFF2-40B4-BE49-F238E27FC236}">
                        <a16:creationId xmlns:a16="http://schemas.microsoft.com/office/drawing/2014/main" id="{69E21D30-54F3-4823-1696-B1B625C4A17A}"/>
                      </a:ext>
                    </a:extLst>
                  </p:cNvPr>
                  <p:cNvSpPr txBox="1">
                    <a:spLocks noRot="1" noChangeAspect="1" noMove="1" noResize="1" noEditPoints="1" noAdjustHandles="1" noChangeArrowheads="1" noChangeShapeType="1" noTextEdit="1"/>
                  </p:cNvSpPr>
                  <p:nvPr/>
                </p:nvSpPr>
                <p:spPr>
                  <a:xfrm>
                    <a:off x="426096" y="5093003"/>
                    <a:ext cx="14401592" cy="6986528"/>
                  </a:xfrm>
                  <a:prstGeom prst="rect">
                    <a:avLst/>
                  </a:prstGeom>
                  <a:blipFill>
                    <a:blip r:embed="rId13"/>
                    <a:stretch>
                      <a:fillRect l="-2285" t="-2528"/>
                    </a:stretch>
                  </a:blipFill>
                </p:spPr>
                <p:txBody>
                  <a:bodyPr/>
                  <a:lstStyle/>
                  <a:p>
                    <a:r>
                      <a:rPr lang="ja-JP" altLang="en-US">
                        <a:noFill/>
                      </a:rPr>
                      <a:t> </a:t>
                    </a:r>
                  </a:p>
                </p:txBody>
              </p:sp>
            </mc:Fallback>
          </mc:AlternateContent>
          <p:pic>
            <p:nvPicPr>
              <p:cNvPr id="23" name="図 22" descr="ダイアグラム&#10;&#10;AI によって生成されたコンテンツは間違っている可能性があります。">
                <a:extLst>
                  <a:ext uri="{FF2B5EF4-FFF2-40B4-BE49-F238E27FC236}">
                    <a16:creationId xmlns:a16="http://schemas.microsoft.com/office/drawing/2014/main" id="{58D65E82-AFC8-FF6C-0926-D8DE34BEB86D}"/>
                  </a:ext>
                </a:extLst>
              </p:cNvPr>
              <p:cNvPicPr>
                <a:picLocks noChangeAspect="1"/>
              </p:cNvPicPr>
              <p:nvPr/>
            </p:nvPicPr>
            <p:blipFill>
              <a:blip r:embed="rId14">
                <a:extLst>
                  <a:ext uri="{28A0092B-C50C-407E-A947-70E740481C1C}">
                    <a14:useLocalDpi xmlns:a14="http://schemas.microsoft.com/office/drawing/2010/main" val="0"/>
                  </a:ext>
                </a:extLst>
              </a:blip>
              <a:srcRect l="56222" r="1"/>
              <a:stretch/>
            </p:blipFill>
            <p:spPr>
              <a:xfrm>
                <a:off x="11632661" y="5190000"/>
                <a:ext cx="3041653" cy="3102032"/>
              </a:xfrm>
              <a:prstGeom prst="rect">
                <a:avLst/>
              </a:prstGeom>
            </p:spPr>
          </p:pic>
          <p:pic>
            <p:nvPicPr>
              <p:cNvPr id="24" name="Picture 2">
                <a:extLst>
                  <a:ext uri="{FF2B5EF4-FFF2-40B4-BE49-F238E27FC236}">
                    <a16:creationId xmlns:a16="http://schemas.microsoft.com/office/drawing/2014/main" id="{B09693D6-21BD-456B-E596-C62735AA3C3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05326" y="10848431"/>
                <a:ext cx="4156439" cy="51995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87978321-D82F-07A7-DA4C-7D6299766D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2674" y="11353583"/>
                <a:ext cx="6152749" cy="4191983"/>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テキスト ボックス 42">
              <a:extLst>
                <a:ext uri="{FF2B5EF4-FFF2-40B4-BE49-F238E27FC236}">
                  <a16:creationId xmlns:a16="http://schemas.microsoft.com/office/drawing/2014/main" id="{D9BA77DA-63CD-5A58-7877-AD3F89F6CE77}"/>
                </a:ext>
              </a:extLst>
            </p:cNvPr>
            <p:cNvSpPr txBox="1"/>
            <p:nvPr/>
          </p:nvSpPr>
          <p:spPr>
            <a:xfrm>
              <a:off x="189112" y="15678155"/>
              <a:ext cx="14463548" cy="1477328"/>
            </a:xfrm>
            <a:prstGeom prst="rect">
              <a:avLst/>
            </a:prstGeom>
            <a:noFill/>
          </p:spPr>
          <p:txBody>
            <a:bodyPr wrap="square" rtlCol="0">
              <a:spAutoFit/>
            </a:bodyPr>
            <a:lstStyle/>
            <a:p>
              <a:r>
                <a:rPr kumimoji="1" lang="ja-JP" altLang="en-US" sz="2200" dirty="0"/>
                <a:t>図</a:t>
              </a:r>
              <a:r>
                <a:rPr kumimoji="1" lang="en-US" altLang="ja-JP" sz="2200" dirty="0"/>
                <a:t>: (</a:t>
              </a:r>
              <a:r>
                <a:rPr kumimoji="1" lang="ja-JP" altLang="en-US" sz="2200" dirty="0"/>
                <a:t>上</a:t>
              </a:r>
              <a:r>
                <a:rPr kumimoji="1" lang="en-US" altLang="ja-JP" sz="2200" dirty="0"/>
                <a:t>)</a:t>
              </a:r>
              <a:r>
                <a:rPr lang="ja-JP" altLang="en-US" sz="2200" dirty="0"/>
                <a:t>金星の大気循環のイメージ図</a:t>
              </a:r>
              <a:r>
                <a:rPr lang="en-US" altLang="ja-JP" sz="2200" dirty="0"/>
                <a:t>. (</a:t>
              </a:r>
              <a:r>
                <a:rPr lang="ja-JP" altLang="en-US" sz="2200" dirty="0"/>
                <a:t>下左</a:t>
              </a:r>
              <a:r>
                <a:rPr lang="en-US" altLang="ja-JP" sz="2200" dirty="0"/>
                <a:t>) </a:t>
              </a:r>
              <a:r>
                <a:rPr kumimoji="1" lang="ja-JP" altLang="en-US" sz="2200" dirty="0"/>
                <a:t>金星大気 </a:t>
              </a:r>
              <a:r>
                <a:rPr kumimoji="1" lang="en-US" altLang="ja-JP" sz="2200" dirty="0"/>
                <a:t>(</a:t>
              </a:r>
              <a:r>
                <a:rPr lang="ja-JP" altLang="en-US" sz="2200" dirty="0"/>
                <a:t>実線</a:t>
              </a:r>
              <a:r>
                <a:rPr kumimoji="1" lang="en-US" altLang="ja-JP" sz="2200" dirty="0"/>
                <a:t>) </a:t>
              </a:r>
              <a:r>
                <a:rPr kumimoji="1" lang="ja-JP" altLang="en-US" sz="2200" dirty="0"/>
                <a:t>と地球大気 </a:t>
              </a:r>
              <a:r>
                <a:rPr kumimoji="1" lang="en-US" altLang="ja-JP" sz="2200" dirty="0"/>
                <a:t>(</a:t>
              </a:r>
              <a:r>
                <a:rPr kumimoji="1" lang="ja-JP" altLang="en-US" sz="2200" dirty="0"/>
                <a:t>点線</a:t>
              </a:r>
              <a:r>
                <a:rPr kumimoji="1" lang="en-US" altLang="ja-JP" sz="2200" dirty="0"/>
                <a:t>) </a:t>
              </a:r>
              <a:r>
                <a:rPr kumimoji="1" lang="ja-JP" altLang="en-US" sz="2200" dirty="0"/>
                <a:t>の絶対温度の鉛直分布</a:t>
              </a:r>
              <a:r>
                <a:rPr kumimoji="1" lang="en-US" altLang="ja-JP" sz="2200" dirty="0"/>
                <a:t>. </a:t>
              </a:r>
              <a:r>
                <a:rPr kumimoji="1" lang="ja-JP" altLang="en-US" sz="2200" dirty="0"/>
                <a:t>図には金星の雲層とちり層の分布と</a:t>
              </a:r>
              <a:r>
                <a:rPr kumimoji="1" lang="en-US" altLang="ja-JP" sz="2200" dirty="0"/>
                <a:t>, </a:t>
              </a:r>
              <a:r>
                <a:rPr kumimoji="1" lang="ja-JP" altLang="en-US" sz="2200" dirty="0"/>
                <a:t>気圧軸が表示されている</a:t>
              </a:r>
              <a:r>
                <a:rPr kumimoji="1" lang="en-US" altLang="ja-JP" sz="2200" dirty="0"/>
                <a:t>. (</a:t>
              </a:r>
              <a:r>
                <a:rPr kumimoji="1" lang="ja-JP" altLang="en-US" sz="2200" dirty="0"/>
                <a:t>下右</a:t>
              </a:r>
              <a:r>
                <a:rPr kumimoji="1" lang="en-US" altLang="ja-JP" sz="2200" dirty="0"/>
                <a:t>) </a:t>
              </a:r>
              <a:r>
                <a:rPr lang="ja-JP" altLang="en-US" sz="2200" dirty="0"/>
                <a:t>探査機パイオニア・ヴィーナスとヴェネラによって観測された</a:t>
              </a:r>
              <a:r>
                <a:rPr lang="en-US" altLang="ja-JP" sz="2200" dirty="0"/>
                <a:t>, </a:t>
              </a:r>
              <a:r>
                <a:rPr lang="ja-JP" altLang="en-US" sz="2200" dirty="0"/>
                <a:t>金星の東風の鉛直分布</a:t>
              </a:r>
              <a:r>
                <a:rPr lang="en-US" altLang="ja-JP" sz="2200" dirty="0"/>
                <a:t>. (Schubert, 1983) (https://www.stp.isas.jaxa.jp/venus/sci_meteor.html)</a:t>
              </a:r>
              <a:endParaRPr kumimoji="1" lang="ja-JP" altLang="en-US" sz="2200" dirty="0"/>
            </a:p>
            <a:p>
              <a:endParaRPr kumimoji="1" lang="ja-JP" altLang="en-US" sz="2400" dirty="0"/>
            </a:p>
          </p:txBody>
        </p:sp>
      </p:grpSp>
      <p:cxnSp>
        <p:nvCxnSpPr>
          <p:cNvPr id="45" name="直線コネクタ 44">
            <a:extLst>
              <a:ext uri="{FF2B5EF4-FFF2-40B4-BE49-F238E27FC236}">
                <a16:creationId xmlns:a16="http://schemas.microsoft.com/office/drawing/2014/main" id="{08D4B8AD-A242-6B65-F8D5-6E055B73C5F0}"/>
              </a:ext>
            </a:extLst>
          </p:cNvPr>
          <p:cNvCxnSpPr>
            <a:cxnSpLocks/>
          </p:cNvCxnSpPr>
          <p:nvPr/>
        </p:nvCxnSpPr>
        <p:spPr>
          <a:xfrm flipH="1">
            <a:off x="-771091" y="26129344"/>
            <a:ext cx="15936490" cy="0"/>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cxnSp>
        <p:nvCxnSpPr>
          <p:cNvPr id="47" name="直線コネクタ 46">
            <a:extLst>
              <a:ext uri="{FF2B5EF4-FFF2-40B4-BE49-F238E27FC236}">
                <a16:creationId xmlns:a16="http://schemas.microsoft.com/office/drawing/2014/main" id="{2CE37501-50CE-7FFD-4C60-CECDBCBEC4A1}"/>
              </a:ext>
            </a:extLst>
          </p:cNvPr>
          <p:cNvCxnSpPr>
            <a:cxnSpLocks/>
          </p:cNvCxnSpPr>
          <p:nvPr/>
        </p:nvCxnSpPr>
        <p:spPr>
          <a:xfrm flipH="1">
            <a:off x="-831050" y="20249753"/>
            <a:ext cx="15936490" cy="0"/>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cxnSp>
        <p:nvCxnSpPr>
          <p:cNvPr id="51" name="直線コネクタ 50">
            <a:extLst>
              <a:ext uri="{FF2B5EF4-FFF2-40B4-BE49-F238E27FC236}">
                <a16:creationId xmlns:a16="http://schemas.microsoft.com/office/drawing/2014/main" id="{6F103BA1-87E7-1647-54AD-DC9F8A9055F7}"/>
              </a:ext>
            </a:extLst>
          </p:cNvPr>
          <p:cNvCxnSpPr>
            <a:cxnSpLocks/>
          </p:cNvCxnSpPr>
          <p:nvPr/>
        </p:nvCxnSpPr>
        <p:spPr>
          <a:xfrm flipH="1" flipV="1">
            <a:off x="15123051" y="12342692"/>
            <a:ext cx="15876530" cy="30211"/>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cxnSp>
        <p:nvCxnSpPr>
          <p:cNvPr id="52" name="直線コネクタ 51">
            <a:extLst>
              <a:ext uri="{FF2B5EF4-FFF2-40B4-BE49-F238E27FC236}">
                <a16:creationId xmlns:a16="http://schemas.microsoft.com/office/drawing/2014/main" id="{77CBF6C7-725B-1093-44E2-AD897EC3BEC6}"/>
              </a:ext>
            </a:extLst>
          </p:cNvPr>
          <p:cNvCxnSpPr>
            <a:cxnSpLocks/>
          </p:cNvCxnSpPr>
          <p:nvPr/>
        </p:nvCxnSpPr>
        <p:spPr>
          <a:xfrm flipH="1" flipV="1">
            <a:off x="15165399" y="28375146"/>
            <a:ext cx="15876530" cy="30211"/>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cxnSp>
        <p:nvCxnSpPr>
          <p:cNvPr id="53" name="直線コネクタ 52">
            <a:extLst>
              <a:ext uri="{FF2B5EF4-FFF2-40B4-BE49-F238E27FC236}">
                <a16:creationId xmlns:a16="http://schemas.microsoft.com/office/drawing/2014/main" id="{B898E4E1-66D2-9530-1901-7A30EF5F35C7}"/>
              </a:ext>
            </a:extLst>
          </p:cNvPr>
          <p:cNvCxnSpPr>
            <a:cxnSpLocks/>
          </p:cNvCxnSpPr>
          <p:nvPr/>
        </p:nvCxnSpPr>
        <p:spPr>
          <a:xfrm flipH="1" flipV="1">
            <a:off x="15136813" y="34414599"/>
            <a:ext cx="15876530" cy="30211"/>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B4CF285D-4754-013D-D585-88196E798423}"/>
              </a:ext>
            </a:extLst>
          </p:cNvPr>
          <p:cNvCxnSpPr>
            <a:cxnSpLocks/>
          </p:cNvCxnSpPr>
          <p:nvPr/>
        </p:nvCxnSpPr>
        <p:spPr>
          <a:xfrm flipH="1" flipV="1">
            <a:off x="15105440" y="38192051"/>
            <a:ext cx="15876530" cy="30211"/>
          </a:xfrm>
          <a:prstGeom prst="line">
            <a:avLst/>
          </a:prstGeom>
          <a:ln w="101600">
            <a:solidFill>
              <a:srgbClr val="2C0296"/>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6" name="テキスト ボックス 55">
                <a:extLst>
                  <a:ext uri="{FF2B5EF4-FFF2-40B4-BE49-F238E27FC236}">
                    <a16:creationId xmlns:a16="http://schemas.microsoft.com/office/drawing/2014/main" id="{D459AEE5-DE92-80D1-305E-82EA30F56149}"/>
                  </a:ext>
                </a:extLst>
              </p:cNvPr>
              <p:cNvSpPr txBox="1"/>
              <p:nvPr/>
            </p:nvSpPr>
            <p:spPr>
              <a:xfrm>
                <a:off x="25319973" y="9611756"/>
                <a:ext cx="2952328" cy="646331"/>
              </a:xfrm>
              <a:prstGeom prst="rect">
                <a:avLst/>
              </a:prstGeom>
              <a:noFill/>
            </p:spPr>
            <p:txBody>
              <a:bodyPr wrap="square" rtlCol="0">
                <a:spAutoFit/>
              </a:bodyPr>
              <a:lstStyle/>
              <a:p>
                <a14:m>
                  <m:oMath xmlns:m="http://schemas.openxmlformats.org/officeDocument/2006/math">
                    <m:r>
                      <a:rPr kumimoji="1" lang="ja-JP" altLang="en-US" sz="3600" i="1" smtClean="0">
                        <a:latin typeface="Cambria Math" panose="02040503050406030204" pitchFamily="18" charset="0"/>
                      </a:rPr>
                      <m:t>⋯</m:t>
                    </m:r>
                  </m:oMath>
                </a14:m>
                <a:r>
                  <a:rPr kumimoji="1" lang="ja-JP" altLang="en-US" sz="3600" dirty="0"/>
                  <a:t> ①</a:t>
                </a:r>
              </a:p>
            </p:txBody>
          </p:sp>
        </mc:Choice>
        <mc:Fallback>
          <p:sp>
            <p:nvSpPr>
              <p:cNvPr id="56" name="テキスト ボックス 55">
                <a:extLst>
                  <a:ext uri="{FF2B5EF4-FFF2-40B4-BE49-F238E27FC236}">
                    <a16:creationId xmlns:a16="http://schemas.microsoft.com/office/drawing/2014/main" id="{D459AEE5-DE92-80D1-305E-82EA30F56149}"/>
                  </a:ext>
                </a:extLst>
              </p:cNvPr>
              <p:cNvSpPr txBox="1">
                <a:spLocks noRot="1" noChangeAspect="1" noMove="1" noResize="1" noEditPoints="1" noAdjustHandles="1" noChangeArrowheads="1" noChangeShapeType="1" noTextEdit="1"/>
              </p:cNvSpPr>
              <p:nvPr/>
            </p:nvSpPr>
            <p:spPr>
              <a:xfrm>
                <a:off x="25319973" y="9611756"/>
                <a:ext cx="2952328" cy="646331"/>
              </a:xfrm>
              <a:prstGeom prst="rect">
                <a:avLst/>
              </a:prstGeom>
              <a:blipFill>
                <a:blip r:embed="rId17"/>
                <a:stretch>
                  <a:fillRect t="-15094" b="-3490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8" name="テキスト ボックス 57">
                <a:extLst>
                  <a:ext uri="{FF2B5EF4-FFF2-40B4-BE49-F238E27FC236}">
                    <a16:creationId xmlns:a16="http://schemas.microsoft.com/office/drawing/2014/main" id="{C6C331ED-887E-1BDF-8424-31D04D4023C0}"/>
                  </a:ext>
                </a:extLst>
              </p:cNvPr>
              <p:cNvSpPr txBox="1"/>
              <p:nvPr/>
            </p:nvSpPr>
            <p:spPr>
              <a:xfrm>
                <a:off x="23860407" y="19158506"/>
                <a:ext cx="2952328" cy="646331"/>
              </a:xfrm>
              <a:prstGeom prst="rect">
                <a:avLst/>
              </a:prstGeom>
              <a:noFill/>
            </p:spPr>
            <p:txBody>
              <a:bodyPr wrap="square" rtlCol="0">
                <a:spAutoFit/>
              </a:bodyPr>
              <a:lstStyle/>
              <a:p>
                <a14:m>
                  <m:oMath xmlns:m="http://schemas.openxmlformats.org/officeDocument/2006/math">
                    <m:r>
                      <a:rPr kumimoji="1" lang="ja-JP" altLang="en-US" sz="3600" i="1" smtClean="0">
                        <a:latin typeface="Cambria Math" panose="02040503050406030204" pitchFamily="18" charset="0"/>
                      </a:rPr>
                      <m:t>⋯</m:t>
                    </m:r>
                  </m:oMath>
                </a14:m>
                <a:r>
                  <a:rPr kumimoji="1" lang="ja-JP" altLang="en-US" sz="3600" dirty="0"/>
                  <a:t> ②</a:t>
                </a:r>
              </a:p>
            </p:txBody>
          </p:sp>
        </mc:Choice>
        <mc:Fallback>
          <p:sp>
            <p:nvSpPr>
              <p:cNvPr id="58" name="テキスト ボックス 57">
                <a:extLst>
                  <a:ext uri="{FF2B5EF4-FFF2-40B4-BE49-F238E27FC236}">
                    <a16:creationId xmlns:a16="http://schemas.microsoft.com/office/drawing/2014/main" id="{C6C331ED-887E-1BDF-8424-31D04D4023C0}"/>
                  </a:ext>
                </a:extLst>
              </p:cNvPr>
              <p:cNvSpPr txBox="1">
                <a:spLocks noRot="1" noChangeAspect="1" noMove="1" noResize="1" noEditPoints="1" noAdjustHandles="1" noChangeArrowheads="1" noChangeShapeType="1" noTextEdit="1"/>
              </p:cNvSpPr>
              <p:nvPr/>
            </p:nvSpPr>
            <p:spPr>
              <a:xfrm>
                <a:off x="23860407" y="19158506"/>
                <a:ext cx="2952328" cy="646331"/>
              </a:xfrm>
              <a:prstGeom prst="rect">
                <a:avLst/>
              </a:prstGeom>
              <a:blipFill>
                <a:blip r:embed="rId18"/>
                <a:stretch>
                  <a:fillRect t="-15094" b="-3490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9" name="テキスト ボックス 58">
                <a:extLst>
                  <a:ext uri="{FF2B5EF4-FFF2-40B4-BE49-F238E27FC236}">
                    <a16:creationId xmlns:a16="http://schemas.microsoft.com/office/drawing/2014/main" id="{33E75D3A-9BDB-ABD5-3178-AF0E89250EA1}"/>
                  </a:ext>
                </a:extLst>
              </p:cNvPr>
              <p:cNvSpPr txBox="1"/>
              <p:nvPr/>
            </p:nvSpPr>
            <p:spPr>
              <a:xfrm>
                <a:off x="25498324" y="26230391"/>
                <a:ext cx="2952328" cy="71769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ctrlPr>
                            <a:rPr kumimoji="1" lang="en-US" altLang="ja-JP" sz="3600" b="0" i="1" smtClean="0">
                              <a:latin typeface="Cambria Math" panose="02040503050406030204" pitchFamily="18" charset="0"/>
                            </a:rPr>
                          </m:ctrlPr>
                        </m:dPr>
                        <m:e>
                          <m:r>
                            <a:rPr kumimoji="1" lang="ja-JP" altLang="en-US" sz="3600" i="1" smtClean="0">
                              <a:latin typeface="Cambria Math" panose="02040503050406030204" pitchFamily="18" charset="0"/>
                            </a:rPr>
                            <m:t>∵</m:t>
                          </m:r>
                          <m:r>
                            <a:rPr kumimoji="1" lang="ja-JP" altLang="en-US" sz="3600" i="1">
                              <a:latin typeface="Cambria Math" panose="02040503050406030204" pitchFamily="18" charset="0"/>
                            </a:rPr>
                            <m:t>②</m:t>
                          </m:r>
                        </m:e>
                      </m:d>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m:t>
                      </m:r>
                      <m:r>
                        <m:rPr>
                          <m:nor/>
                        </m:rPr>
                        <a:rPr kumimoji="1" lang="ja-JP" altLang="en-US" sz="3600" dirty="0"/>
                        <m:t>③</m:t>
                      </m:r>
                    </m:oMath>
                  </m:oMathPara>
                </a14:m>
                <a:endParaRPr kumimoji="1" lang="ja-JP" altLang="en-US" sz="3600" dirty="0"/>
              </a:p>
            </p:txBody>
          </p:sp>
        </mc:Choice>
        <mc:Fallback>
          <p:sp>
            <p:nvSpPr>
              <p:cNvPr id="59" name="テキスト ボックス 58">
                <a:extLst>
                  <a:ext uri="{FF2B5EF4-FFF2-40B4-BE49-F238E27FC236}">
                    <a16:creationId xmlns:a16="http://schemas.microsoft.com/office/drawing/2014/main" id="{33E75D3A-9BDB-ABD5-3178-AF0E89250EA1}"/>
                  </a:ext>
                </a:extLst>
              </p:cNvPr>
              <p:cNvSpPr txBox="1">
                <a:spLocks noRot="1" noChangeAspect="1" noMove="1" noResize="1" noEditPoints="1" noAdjustHandles="1" noChangeArrowheads="1" noChangeShapeType="1" noTextEdit="1"/>
              </p:cNvSpPr>
              <p:nvPr/>
            </p:nvSpPr>
            <p:spPr>
              <a:xfrm>
                <a:off x="25498324" y="26230391"/>
                <a:ext cx="2952328" cy="717697"/>
              </a:xfrm>
              <a:prstGeom prst="rect">
                <a:avLst/>
              </a:prstGeom>
              <a:blipFill>
                <a:blip r:embed="rId19"/>
                <a:stretch>
                  <a:fillRect/>
                </a:stretch>
              </a:blipFill>
            </p:spPr>
            <p:txBody>
              <a:bodyPr/>
              <a:lstStyle/>
              <a:p>
                <a:r>
                  <a:rPr lang="ja-JP" altLang="en-US">
                    <a:noFill/>
                  </a:rPr>
                  <a:t> </a:t>
                </a:r>
              </a:p>
            </p:txBody>
          </p:sp>
        </mc:Fallback>
      </mc:AlternateContent>
      <p:sp>
        <p:nvSpPr>
          <p:cNvPr id="60" name="正方形/長方形 59">
            <a:extLst>
              <a:ext uri="{FF2B5EF4-FFF2-40B4-BE49-F238E27FC236}">
                <a16:creationId xmlns:a16="http://schemas.microsoft.com/office/drawing/2014/main" id="{C98E07AE-ADAC-A05A-0080-052B6E84B965}"/>
              </a:ext>
            </a:extLst>
          </p:cNvPr>
          <p:cNvSpPr/>
          <p:nvPr/>
        </p:nvSpPr>
        <p:spPr>
          <a:xfrm>
            <a:off x="20830299" y="26220332"/>
            <a:ext cx="1712773" cy="7245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582BB14F-BDCB-258E-AD76-7870EFBB595C}"/>
              </a:ext>
            </a:extLst>
          </p:cNvPr>
          <p:cNvSpPr/>
          <p:nvPr/>
        </p:nvSpPr>
        <p:spPr>
          <a:xfrm>
            <a:off x="16663197" y="27325342"/>
            <a:ext cx="1877619" cy="4504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6C26302E-B0A0-A783-5028-8A78361F6A28}"/>
              </a:ext>
            </a:extLst>
          </p:cNvPr>
          <p:cNvSpPr/>
          <p:nvPr/>
        </p:nvSpPr>
        <p:spPr>
          <a:xfrm>
            <a:off x="22963542" y="26188457"/>
            <a:ext cx="2471208" cy="70554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63" name="正方形/長方形 62">
            <a:extLst>
              <a:ext uri="{FF2B5EF4-FFF2-40B4-BE49-F238E27FC236}">
                <a16:creationId xmlns:a16="http://schemas.microsoft.com/office/drawing/2014/main" id="{13AE11ED-CA69-7EED-2355-EF80A429B3D0}"/>
              </a:ext>
            </a:extLst>
          </p:cNvPr>
          <p:cNvSpPr/>
          <p:nvPr/>
        </p:nvSpPr>
        <p:spPr>
          <a:xfrm>
            <a:off x="16663197" y="27826263"/>
            <a:ext cx="2381676" cy="45042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64" name="正方形/長方形 63">
            <a:extLst>
              <a:ext uri="{FF2B5EF4-FFF2-40B4-BE49-F238E27FC236}">
                <a16:creationId xmlns:a16="http://schemas.microsoft.com/office/drawing/2014/main" id="{F2827A38-87B1-2C09-ED0E-BED501DA8EF6}"/>
              </a:ext>
            </a:extLst>
          </p:cNvPr>
          <p:cNvSpPr/>
          <p:nvPr/>
        </p:nvSpPr>
        <p:spPr>
          <a:xfrm>
            <a:off x="19559543" y="32421089"/>
            <a:ext cx="1640765" cy="7245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F10F2DCC-8576-8B5F-591B-103F6BE09E85}"/>
              </a:ext>
            </a:extLst>
          </p:cNvPr>
          <p:cNvSpPr/>
          <p:nvPr/>
        </p:nvSpPr>
        <p:spPr>
          <a:xfrm>
            <a:off x="22717185" y="32411765"/>
            <a:ext cx="2954807" cy="70554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mc:AlternateContent xmlns:mc="http://schemas.openxmlformats.org/markup-compatibility/2006">
        <mc:Choice xmlns:a14="http://schemas.microsoft.com/office/drawing/2010/main" Requires="a14">
          <p:sp>
            <p:nvSpPr>
              <p:cNvPr id="66" name="テキスト ボックス 65">
                <a:extLst>
                  <a:ext uri="{FF2B5EF4-FFF2-40B4-BE49-F238E27FC236}">
                    <a16:creationId xmlns:a16="http://schemas.microsoft.com/office/drawing/2014/main" id="{3533CDDB-D8D0-666E-A1A6-8C180E5AFF42}"/>
                  </a:ext>
                </a:extLst>
              </p:cNvPr>
              <p:cNvSpPr txBox="1"/>
              <p:nvPr/>
            </p:nvSpPr>
            <p:spPr>
              <a:xfrm>
                <a:off x="9761015" y="31223951"/>
                <a:ext cx="5100397" cy="1785104"/>
              </a:xfrm>
              <a:prstGeom prst="rect">
                <a:avLst/>
              </a:prstGeom>
              <a:noFill/>
            </p:spPr>
            <p:txBody>
              <a:bodyPr wrap="square" rtlCol="0">
                <a:spAutoFit/>
              </a:bodyPr>
              <a:lstStyle/>
              <a:p>
                <a:r>
                  <a:rPr kumimoji="1" lang="ja-JP" altLang="en-US" sz="2200" dirty="0"/>
                  <a:t>図</a:t>
                </a:r>
                <a:r>
                  <a:rPr kumimoji="1" lang="en-US" altLang="ja-JP" sz="2200" dirty="0"/>
                  <a:t> : </a:t>
                </a:r>
                <a:r>
                  <a:rPr lang="ja-JP" altLang="en-US" sz="2200" dirty="0"/>
                  <a:t>一定の角速度</a:t>
                </a:r>
                <a:r>
                  <a:rPr kumimoji="1" lang="ja-JP" altLang="en-US" sz="2200" dirty="0"/>
                  <a:t>で回転する</a:t>
                </a:r>
                <a:r>
                  <a:rPr lang="ja-JP" altLang="en-US" sz="2200" dirty="0"/>
                  <a:t>系上に存在する</a:t>
                </a:r>
                <a:r>
                  <a:rPr kumimoji="1" lang="ja-JP" altLang="en-US" sz="2200" dirty="0"/>
                  <a:t>ベクトル</a:t>
                </a:r>
                <a:r>
                  <a:rPr lang="en-US" altLang="ja-JP" sz="2200" dirty="0"/>
                  <a:t> </a:t>
                </a:r>
                <a14:m>
                  <m:oMath xmlns:m="http://schemas.openxmlformats.org/officeDocument/2006/math">
                    <m:r>
                      <a:rPr lang="en-US" altLang="ja-JP" sz="2200" b="0" i="1" smtClean="0">
                        <a:latin typeface="Cambria Math" panose="02040503050406030204" pitchFamily="18" charset="0"/>
                      </a:rPr>
                      <m:t>𝑪</m:t>
                    </m:r>
                    <m:r>
                      <a:rPr lang="en-US" altLang="ja-JP" sz="2200" b="0" i="1" smtClean="0">
                        <a:latin typeface="Cambria Math" panose="02040503050406030204" pitchFamily="18" charset="0"/>
                      </a:rPr>
                      <m:t> </m:t>
                    </m:r>
                  </m:oMath>
                </a14:m>
                <a:r>
                  <a:rPr kumimoji="1" lang="en-US" altLang="ja-JP" sz="2200" dirty="0"/>
                  <a:t>. </a:t>
                </a:r>
                <a14:m>
                  <m:oMath xmlns:m="http://schemas.openxmlformats.org/officeDocument/2006/math">
                    <m:r>
                      <a:rPr kumimoji="1" lang="en-US" altLang="ja-JP" sz="2200" b="0" i="1" smtClean="0">
                        <a:latin typeface="Cambria Math" panose="02040503050406030204" pitchFamily="18" charset="0"/>
                      </a:rPr>
                      <m:t>𝑪</m:t>
                    </m:r>
                  </m:oMath>
                </a14:m>
                <a:r>
                  <a:rPr kumimoji="1" lang="ja-JP" altLang="en-US" sz="2200" dirty="0"/>
                  <a:t> は長さ一定であり</a:t>
                </a:r>
                <a:r>
                  <a:rPr kumimoji="1" lang="en-US" altLang="ja-JP" sz="2200" dirty="0"/>
                  <a:t>, </a:t>
                </a:r>
                <a:r>
                  <a:rPr kumimoji="1" lang="ja-JP" altLang="en-US" sz="2200" dirty="0"/>
                  <a:t>回転系において定ベクトルである</a:t>
                </a:r>
                <a:r>
                  <a:rPr kumimoji="1" lang="en-US" altLang="ja-JP" sz="2200" dirty="0"/>
                  <a:t>.</a:t>
                </a:r>
                <a:r>
                  <a:rPr lang="ja-JP" altLang="en-US" sz="2200" dirty="0"/>
                  <a:t> 慣性系から見ると</a:t>
                </a:r>
                <a:r>
                  <a:rPr lang="en-US" altLang="ja-JP" sz="2200" dirty="0"/>
                  <a:t>, </a:t>
                </a:r>
                <a:r>
                  <a:rPr lang="ja-JP" altLang="en-US" sz="2200" dirty="0"/>
                  <a:t>微小時間 </a:t>
                </a:r>
                <a14:m>
                  <m:oMath xmlns:m="http://schemas.openxmlformats.org/officeDocument/2006/math">
                    <m:r>
                      <a:rPr lang="en-US" altLang="ja-JP" sz="2200" i="1">
                        <a:latin typeface="Cambria Math" panose="02040503050406030204" pitchFamily="18" charset="0"/>
                      </a:rPr>
                      <m:t>𝛿</m:t>
                    </m:r>
                    <m:r>
                      <a:rPr lang="en-US" altLang="ja-JP" sz="2200" i="1">
                        <a:latin typeface="Cambria Math" panose="02040503050406030204" pitchFamily="18" charset="0"/>
                      </a:rPr>
                      <m:t>𝑡</m:t>
                    </m:r>
                  </m:oMath>
                </a14:m>
                <a:r>
                  <a:rPr lang="ja-JP" altLang="en-US" sz="2200" dirty="0"/>
                  <a:t> 後には </a:t>
                </a:r>
                <a14:m>
                  <m:oMath xmlns:m="http://schemas.openxmlformats.org/officeDocument/2006/math">
                    <m:r>
                      <a:rPr lang="en-US" altLang="ja-JP" sz="2200" i="1">
                        <a:latin typeface="Cambria Math" panose="02040503050406030204" pitchFamily="18" charset="0"/>
                      </a:rPr>
                      <m:t>𝛿𝜆</m:t>
                    </m:r>
                  </m:oMath>
                </a14:m>
                <a:r>
                  <a:rPr lang="ja-JP" altLang="en-US" sz="2200" dirty="0"/>
                  <a:t> 回転し</a:t>
                </a:r>
                <a:r>
                  <a:rPr lang="en-US" altLang="ja-JP" sz="2200" dirty="0"/>
                  <a:t>, </a:t>
                </a:r>
                <a:r>
                  <a:rPr lang="ja-JP" altLang="en-US" sz="2200" dirty="0"/>
                  <a:t>変化量 </a:t>
                </a:r>
                <a14:m>
                  <m:oMath xmlns:m="http://schemas.openxmlformats.org/officeDocument/2006/math">
                    <m:r>
                      <a:rPr lang="en-US" altLang="ja-JP" sz="2200" i="1">
                        <a:latin typeface="Cambria Math" panose="02040503050406030204" pitchFamily="18" charset="0"/>
                      </a:rPr>
                      <m:t>𝛿</m:t>
                    </m:r>
                    <m:r>
                      <a:rPr lang="en-US" altLang="ja-JP" sz="2200" i="1">
                        <a:latin typeface="Cambria Math" panose="02040503050406030204" pitchFamily="18" charset="0"/>
                      </a:rPr>
                      <m:t>𝑪</m:t>
                    </m:r>
                  </m:oMath>
                </a14:m>
                <a:r>
                  <a:rPr lang="ja-JP" altLang="en-US" sz="2200" dirty="0"/>
                  <a:t> が生じる</a:t>
                </a:r>
                <a:r>
                  <a:rPr lang="en-US" altLang="ja-JP" sz="2200" dirty="0"/>
                  <a:t>.</a:t>
                </a:r>
                <a:endParaRPr kumimoji="1" lang="ja-JP" altLang="en-US" sz="2200" dirty="0"/>
              </a:p>
            </p:txBody>
          </p:sp>
        </mc:Choice>
        <mc:Fallback>
          <p:sp>
            <p:nvSpPr>
              <p:cNvPr id="66" name="テキスト ボックス 65">
                <a:extLst>
                  <a:ext uri="{FF2B5EF4-FFF2-40B4-BE49-F238E27FC236}">
                    <a16:creationId xmlns:a16="http://schemas.microsoft.com/office/drawing/2014/main" id="{3533CDDB-D8D0-666E-A1A6-8C180E5AFF42}"/>
                  </a:ext>
                </a:extLst>
              </p:cNvPr>
              <p:cNvSpPr txBox="1">
                <a:spLocks noRot="1" noChangeAspect="1" noMove="1" noResize="1" noEditPoints="1" noAdjustHandles="1" noChangeArrowheads="1" noChangeShapeType="1" noTextEdit="1"/>
              </p:cNvSpPr>
              <p:nvPr/>
            </p:nvSpPr>
            <p:spPr>
              <a:xfrm>
                <a:off x="9761015" y="31223951"/>
                <a:ext cx="5100397" cy="1785104"/>
              </a:xfrm>
              <a:prstGeom prst="rect">
                <a:avLst/>
              </a:prstGeom>
              <a:blipFill>
                <a:blip r:embed="rId20"/>
                <a:stretch>
                  <a:fillRect l="-1553" t="-2389" r="-4062" b="-61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862714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4455</TotalTime>
  <Words>1314</Words>
  <Application>Microsoft Office PowerPoint</Application>
  <PresentationFormat>ユーザー設定</PresentationFormat>
  <Paragraphs>84</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Noto Sans JP</vt:lpstr>
      <vt:lpstr>游ゴシック</vt:lpstr>
      <vt:lpstr>Aptos</vt:lpstr>
      <vt:lpstr>Aptos Display</vt:lpstr>
      <vt:lpstr>Arial</vt:lpstr>
      <vt:lpstr>Cambria Math</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友子 本間</dc:creator>
  <cp:lastModifiedBy>友子 本間</cp:lastModifiedBy>
  <cp:revision>1</cp:revision>
  <cp:lastPrinted>2025-02-18T04:08:57Z</cp:lastPrinted>
  <dcterms:created xsi:type="dcterms:W3CDTF">2025-02-11T06:59:14Z</dcterms:created>
  <dcterms:modified xsi:type="dcterms:W3CDTF">2025-02-18T04:13:22Z</dcterms:modified>
</cp:coreProperties>
</file>